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2"/>
  </p:notesMasterIdLst>
  <p:sldIdLst>
    <p:sldId id="376" r:id="rId2"/>
    <p:sldId id="612" r:id="rId3"/>
    <p:sldId id="619" r:id="rId4"/>
    <p:sldId id="636" r:id="rId5"/>
    <p:sldId id="618" r:id="rId6"/>
    <p:sldId id="620" r:id="rId7"/>
    <p:sldId id="623" r:id="rId8"/>
    <p:sldId id="622" r:id="rId9"/>
    <p:sldId id="624" r:id="rId10"/>
    <p:sldId id="625" r:id="rId11"/>
    <p:sldId id="616" r:id="rId12"/>
    <p:sldId id="627" r:id="rId13"/>
    <p:sldId id="628" r:id="rId14"/>
    <p:sldId id="626" r:id="rId15"/>
    <p:sldId id="613" r:id="rId16"/>
    <p:sldId id="634" r:id="rId17"/>
    <p:sldId id="617" r:id="rId18"/>
    <p:sldId id="615" r:id="rId19"/>
    <p:sldId id="631" r:id="rId20"/>
    <p:sldId id="629" r:id="rId21"/>
    <p:sldId id="630" r:id="rId22"/>
    <p:sldId id="614" r:id="rId23"/>
    <p:sldId id="594" r:id="rId24"/>
    <p:sldId id="635" r:id="rId25"/>
    <p:sldId id="654" r:id="rId26"/>
    <p:sldId id="655" r:id="rId27"/>
    <p:sldId id="656" r:id="rId28"/>
    <p:sldId id="657" r:id="rId29"/>
    <p:sldId id="658" r:id="rId30"/>
    <p:sldId id="659" r:id="rId31"/>
    <p:sldId id="601" r:id="rId32"/>
    <p:sldId id="602" r:id="rId33"/>
    <p:sldId id="606" r:id="rId34"/>
    <p:sldId id="596" r:id="rId35"/>
    <p:sldId id="637" r:id="rId36"/>
    <p:sldId id="456" r:id="rId37"/>
    <p:sldId id="475" r:id="rId38"/>
    <p:sldId id="638" r:id="rId39"/>
    <p:sldId id="639" r:id="rId40"/>
    <p:sldId id="640" r:id="rId41"/>
    <p:sldId id="641" r:id="rId42"/>
    <p:sldId id="652" r:id="rId43"/>
    <p:sldId id="660" r:id="rId44"/>
    <p:sldId id="503" r:id="rId45"/>
    <p:sldId id="502" r:id="rId46"/>
    <p:sldId id="516" r:id="rId47"/>
    <p:sldId id="517" r:id="rId48"/>
    <p:sldId id="450" r:id="rId49"/>
    <p:sldId id="442" r:id="rId50"/>
    <p:sldId id="443" r:id="rId51"/>
    <p:sldId id="445" r:id="rId52"/>
    <p:sldId id="444" r:id="rId53"/>
    <p:sldId id="583" r:id="rId54"/>
    <p:sldId id="585" r:id="rId55"/>
    <p:sldId id="651" r:id="rId56"/>
    <p:sldId id="649" r:id="rId57"/>
    <p:sldId id="648" r:id="rId58"/>
    <p:sldId id="647" r:id="rId59"/>
    <p:sldId id="646" r:id="rId60"/>
    <p:sldId id="645" r:id="rId61"/>
    <p:sldId id="644" r:id="rId62"/>
    <p:sldId id="643" r:id="rId63"/>
    <p:sldId id="642" r:id="rId64"/>
    <p:sldId id="588" r:id="rId65"/>
    <p:sldId id="589" r:id="rId66"/>
    <p:sldId id="610" r:id="rId67"/>
    <p:sldId id="611" r:id="rId68"/>
    <p:sldId id="591" r:id="rId69"/>
    <p:sldId id="653" r:id="rId70"/>
    <p:sldId id="593" r:id="rId7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FF66"/>
    <a:srgbClr val="CCFF66"/>
    <a:srgbClr val="FF0000"/>
    <a:srgbClr val="FF3399"/>
    <a:srgbClr val="66FFCC"/>
    <a:srgbClr val="F9FBE9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3DA205-F280-4C5D-92E9-CE4D782875B9}" type="doc">
      <dgm:prSet loTypeId="urn:microsoft.com/office/officeart/2005/8/layout/gear1" loCatId="process" qsTypeId="urn:microsoft.com/office/officeart/2005/8/quickstyle/simple2" qsCatId="simple" csTypeId="urn:microsoft.com/office/officeart/2005/8/colors/accent6_4" csCatId="accent6" phldr="1"/>
      <dgm:spPr/>
    </dgm:pt>
    <dgm:pt modelId="{7DA9DBCC-CAD3-45E9-89F3-C96C1EA0D77B}">
      <dgm:prSet phldrT="[Text]"/>
      <dgm:spPr/>
      <dgm:t>
        <a:bodyPr/>
        <a:lstStyle/>
        <a:p>
          <a:r>
            <a:rPr lang="en-US" dirty="0" smtClean="0"/>
            <a:t>Automated  Download of Spreadsheets  and Parsing of Web Pages</a:t>
          </a:r>
          <a:endParaRPr lang="en-US" dirty="0"/>
        </a:p>
      </dgm:t>
    </dgm:pt>
    <dgm:pt modelId="{266130BD-F963-4526-9A87-CBF0196F4166}" type="parTrans" cxnId="{A4A63DB7-4C3D-443B-BEEF-0C180FCD4F6B}">
      <dgm:prSet/>
      <dgm:spPr/>
      <dgm:t>
        <a:bodyPr/>
        <a:lstStyle/>
        <a:p>
          <a:endParaRPr lang="en-US"/>
        </a:p>
      </dgm:t>
    </dgm:pt>
    <dgm:pt modelId="{AD55BC6C-F6C9-425A-9F78-C597E93B95C9}" type="sibTrans" cxnId="{A4A63DB7-4C3D-443B-BEEF-0C180FCD4F6B}">
      <dgm:prSet/>
      <dgm:spPr/>
      <dgm:t>
        <a:bodyPr/>
        <a:lstStyle/>
        <a:p>
          <a:endParaRPr lang="en-US"/>
        </a:p>
      </dgm:t>
    </dgm:pt>
    <dgm:pt modelId="{7835C1B7-B289-4C36-8C0B-6387203806B0}">
      <dgm:prSet phldrT="[Text]"/>
      <dgm:spPr/>
      <dgm:t>
        <a:bodyPr/>
        <a:lstStyle/>
        <a:p>
          <a:r>
            <a:rPr lang="en-US" dirty="0" smtClean="0"/>
            <a:t>Manual Backup of Spectral Data Files</a:t>
          </a:r>
          <a:endParaRPr lang="en-US" dirty="0"/>
        </a:p>
      </dgm:t>
    </dgm:pt>
    <dgm:pt modelId="{652C2940-75EA-4044-AABC-AEE01142E669}" type="parTrans" cxnId="{92DE36FE-24EB-4F77-AEB1-5068640A8B2B}">
      <dgm:prSet/>
      <dgm:spPr/>
      <dgm:t>
        <a:bodyPr/>
        <a:lstStyle/>
        <a:p>
          <a:endParaRPr lang="en-US"/>
        </a:p>
      </dgm:t>
    </dgm:pt>
    <dgm:pt modelId="{81123C63-FB08-4F7A-99A5-F0C69B87672B}" type="sibTrans" cxnId="{92DE36FE-24EB-4F77-AEB1-5068640A8B2B}">
      <dgm:prSet/>
      <dgm:spPr/>
      <dgm:t>
        <a:bodyPr/>
        <a:lstStyle/>
        <a:p>
          <a:endParaRPr lang="en-US"/>
        </a:p>
      </dgm:t>
    </dgm:pt>
    <dgm:pt modelId="{CAD4B604-8F09-485D-A6AB-F6163060288F}">
      <dgm:prSet phldrT="[Text]"/>
      <dgm:spPr/>
      <dgm:t>
        <a:bodyPr/>
        <a:lstStyle/>
        <a:p>
          <a:r>
            <a:rPr lang="en-US" dirty="0" smtClean="0"/>
            <a:t>Manual Export of </a:t>
          </a:r>
          <a:r>
            <a:rPr lang="en-US" dirty="0" err="1" smtClean="0"/>
            <a:t>Wikispaces</a:t>
          </a:r>
          <a:endParaRPr lang="en-US" dirty="0"/>
        </a:p>
      </dgm:t>
    </dgm:pt>
    <dgm:pt modelId="{9C113959-F43B-4EB1-A1E6-1D0D4339B8F1}" type="parTrans" cxnId="{0235AC02-0146-4F5E-A60B-336AB2C67574}">
      <dgm:prSet/>
      <dgm:spPr/>
      <dgm:t>
        <a:bodyPr/>
        <a:lstStyle/>
        <a:p>
          <a:endParaRPr lang="en-US"/>
        </a:p>
      </dgm:t>
    </dgm:pt>
    <dgm:pt modelId="{70B29704-1CF0-4DAF-B314-585E429D5927}" type="sibTrans" cxnId="{0235AC02-0146-4F5E-A60B-336AB2C67574}">
      <dgm:prSet/>
      <dgm:spPr/>
      <dgm:t>
        <a:bodyPr/>
        <a:lstStyle/>
        <a:p>
          <a:endParaRPr lang="en-US"/>
        </a:p>
      </dgm:t>
    </dgm:pt>
    <dgm:pt modelId="{5519D7C6-E18C-4060-A06E-5EB0D71643D0}" type="pres">
      <dgm:prSet presAssocID="{C63DA205-F280-4C5D-92E9-CE4D782875B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21DC636-1422-4061-B824-6ED75C460F8B}" type="pres">
      <dgm:prSet presAssocID="{7DA9DBCC-CAD3-45E9-89F3-C96C1EA0D77B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5BE0B-F2DE-40FD-824F-3AF6C42DE5A7}" type="pres">
      <dgm:prSet presAssocID="{7DA9DBCC-CAD3-45E9-89F3-C96C1EA0D77B}" presName="gear1srcNode" presStyleLbl="node1" presStyleIdx="0" presStyleCnt="3"/>
      <dgm:spPr/>
      <dgm:t>
        <a:bodyPr/>
        <a:lstStyle/>
        <a:p>
          <a:endParaRPr lang="en-US"/>
        </a:p>
      </dgm:t>
    </dgm:pt>
    <dgm:pt modelId="{FDBC02C6-CDB3-4416-8EFD-71E74E621C86}" type="pres">
      <dgm:prSet presAssocID="{7DA9DBCC-CAD3-45E9-89F3-C96C1EA0D77B}" presName="gear1dstNode" presStyleLbl="node1" presStyleIdx="0" presStyleCnt="3"/>
      <dgm:spPr/>
      <dgm:t>
        <a:bodyPr/>
        <a:lstStyle/>
        <a:p>
          <a:endParaRPr lang="en-US"/>
        </a:p>
      </dgm:t>
    </dgm:pt>
    <dgm:pt modelId="{DC17F34B-9376-40EF-B725-A179131E51B4}" type="pres">
      <dgm:prSet presAssocID="{7835C1B7-B289-4C36-8C0B-6387203806B0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B0B91-C1B1-45F3-8DC5-50E7974FDFB1}" type="pres">
      <dgm:prSet presAssocID="{7835C1B7-B289-4C36-8C0B-6387203806B0}" presName="gear2srcNode" presStyleLbl="node1" presStyleIdx="1" presStyleCnt="3"/>
      <dgm:spPr/>
      <dgm:t>
        <a:bodyPr/>
        <a:lstStyle/>
        <a:p>
          <a:endParaRPr lang="en-US"/>
        </a:p>
      </dgm:t>
    </dgm:pt>
    <dgm:pt modelId="{0F8CEB5F-2BF5-4629-9742-092197A2C02A}" type="pres">
      <dgm:prSet presAssocID="{7835C1B7-B289-4C36-8C0B-6387203806B0}" presName="gear2dstNode" presStyleLbl="node1" presStyleIdx="1" presStyleCnt="3"/>
      <dgm:spPr/>
      <dgm:t>
        <a:bodyPr/>
        <a:lstStyle/>
        <a:p>
          <a:endParaRPr lang="en-US"/>
        </a:p>
      </dgm:t>
    </dgm:pt>
    <dgm:pt modelId="{D308C38E-8F33-4BA9-898E-C8F843202442}" type="pres">
      <dgm:prSet presAssocID="{CAD4B604-8F09-485D-A6AB-F6163060288F}" presName="gear3" presStyleLbl="node1" presStyleIdx="2" presStyleCnt="3"/>
      <dgm:spPr/>
      <dgm:t>
        <a:bodyPr/>
        <a:lstStyle/>
        <a:p>
          <a:endParaRPr lang="en-US"/>
        </a:p>
      </dgm:t>
    </dgm:pt>
    <dgm:pt modelId="{30112E0C-2508-4E19-A66B-B431E0DEB91C}" type="pres">
      <dgm:prSet presAssocID="{CAD4B604-8F09-485D-A6AB-F6163060288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BB7AB9-6EEA-45A0-A71D-56D78B83CB81}" type="pres">
      <dgm:prSet presAssocID="{CAD4B604-8F09-485D-A6AB-F6163060288F}" presName="gear3srcNode" presStyleLbl="node1" presStyleIdx="2" presStyleCnt="3"/>
      <dgm:spPr/>
      <dgm:t>
        <a:bodyPr/>
        <a:lstStyle/>
        <a:p>
          <a:endParaRPr lang="en-US"/>
        </a:p>
      </dgm:t>
    </dgm:pt>
    <dgm:pt modelId="{8456343D-0DB2-4843-9372-3DEA4EF8F1BF}" type="pres">
      <dgm:prSet presAssocID="{CAD4B604-8F09-485D-A6AB-F6163060288F}" presName="gear3dstNode" presStyleLbl="node1" presStyleIdx="2" presStyleCnt="3"/>
      <dgm:spPr/>
      <dgm:t>
        <a:bodyPr/>
        <a:lstStyle/>
        <a:p>
          <a:endParaRPr lang="en-US"/>
        </a:p>
      </dgm:t>
    </dgm:pt>
    <dgm:pt modelId="{006791A4-0C6B-4793-A5EA-C68D1333CA41}" type="pres">
      <dgm:prSet presAssocID="{AD55BC6C-F6C9-425A-9F78-C597E93B95C9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CF507844-C8F6-4690-8F7B-32BA554875D5}" type="pres">
      <dgm:prSet presAssocID="{81123C63-FB08-4F7A-99A5-F0C69B87672B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19DA55A6-C3A7-4FE1-9A31-D259FC3A069E}" type="pres">
      <dgm:prSet presAssocID="{70B29704-1CF0-4DAF-B314-585E429D5927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5C6C0D90-4F91-42AE-B1A0-B8C8BC05170F}" type="presOf" srcId="{C63DA205-F280-4C5D-92E9-CE4D782875B9}" destId="{5519D7C6-E18C-4060-A06E-5EB0D71643D0}" srcOrd="0" destOrd="0" presId="urn:microsoft.com/office/officeart/2005/8/layout/gear1"/>
    <dgm:cxn modelId="{81D491FF-B063-429D-A73C-E8F3419F4AD7}" type="presOf" srcId="{7835C1B7-B289-4C36-8C0B-6387203806B0}" destId="{DC17F34B-9376-40EF-B725-A179131E51B4}" srcOrd="0" destOrd="0" presId="urn:microsoft.com/office/officeart/2005/8/layout/gear1"/>
    <dgm:cxn modelId="{0235AC02-0146-4F5E-A60B-336AB2C67574}" srcId="{C63DA205-F280-4C5D-92E9-CE4D782875B9}" destId="{CAD4B604-8F09-485D-A6AB-F6163060288F}" srcOrd="2" destOrd="0" parTransId="{9C113959-F43B-4EB1-A1E6-1D0D4339B8F1}" sibTransId="{70B29704-1CF0-4DAF-B314-585E429D5927}"/>
    <dgm:cxn modelId="{23E31783-9D8F-4308-A915-40B190279822}" type="presOf" srcId="{CAD4B604-8F09-485D-A6AB-F6163060288F}" destId="{D8BB7AB9-6EEA-45A0-A71D-56D78B83CB81}" srcOrd="2" destOrd="0" presId="urn:microsoft.com/office/officeart/2005/8/layout/gear1"/>
    <dgm:cxn modelId="{A4A63DB7-4C3D-443B-BEEF-0C180FCD4F6B}" srcId="{C63DA205-F280-4C5D-92E9-CE4D782875B9}" destId="{7DA9DBCC-CAD3-45E9-89F3-C96C1EA0D77B}" srcOrd="0" destOrd="0" parTransId="{266130BD-F963-4526-9A87-CBF0196F4166}" sibTransId="{AD55BC6C-F6C9-425A-9F78-C597E93B95C9}"/>
    <dgm:cxn modelId="{030C4CDA-96CD-47EC-8C72-CB17DF7C01BC}" type="presOf" srcId="{81123C63-FB08-4F7A-99A5-F0C69B87672B}" destId="{CF507844-C8F6-4690-8F7B-32BA554875D5}" srcOrd="0" destOrd="0" presId="urn:microsoft.com/office/officeart/2005/8/layout/gear1"/>
    <dgm:cxn modelId="{B9A52383-61CD-46FC-B338-1BE3EDFDDD88}" type="presOf" srcId="{CAD4B604-8F09-485D-A6AB-F6163060288F}" destId="{D308C38E-8F33-4BA9-898E-C8F843202442}" srcOrd="0" destOrd="0" presId="urn:microsoft.com/office/officeart/2005/8/layout/gear1"/>
    <dgm:cxn modelId="{5D91E4C5-A30F-4809-97D9-42D5522319D8}" type="presOf" srcId="{7835C1B7-B289-4C36-8C0B-6387203806B0}" destId="{0F8CEB5F-2BF5-4629-9742-092197A2C02A}" srcOrd="2" destOrd="0" presId="urn:microsoft.com/office/officeart/2005/8/layout/gear1"/>
    <dgm:cxn modelId="{09C891C2-06E4-4988-97A0-34DA7335A5E5}" type="presOf" srcId="{7DA9DBCC-CAD3-45E9-89F3-C96C1EA0D77B}" destId="{521DC636-1422-4061-B824-6ED75C460F8B}" srcOrd="0" destOrd="0" presId="urn:microsoft.com/office/officeart/2005/8/layout/gear1"/>
    <dgm:cxn modelId="{E9DC543E-FCB0-4432-A164-A7751ECC0F25}" type="presOf" srcId="{CAD4B604-8F09-485D-A6AB-F6163060288F}" destId="{30112E0C-2508-4E19-A66B-B431E0DEB91C}" srcOrd="1" destOrd="0" presId="urn:microsoft.com/office/officeart/2005/8/layout/gear1"/>
    <dgm:cxn modelId="{E0FE4734-AD1A-418C-A8D1-08FB0147F76B}" type="presOf" srcId="{CAD4B604-8F09-485D-A6AB-F6163060288F}" destId="{8456343D-0DB2-4843-9372-3DEA4EF8F1BF}" srcOrd="3" destOrd="0" presId="urn:microsoft.com/office/officeart/2005/8/layout/gear1"/>
    <dgm:cxn modelId="{F3B3E370-571E-438B-9BE5-AC39876BFD33}" type="presOf" srcId="{AD55BC6C-F6C9-425A-9F78-C597E93B95C9}" destId="{006791A4-0C6B-4793-A5EA-C68D1333CA41}" srcOrd="0" destOrd="0" presId="urn:microsoft.com/office/officeart/2005/8/layout/gear1"/>
    <dgm:cxn modelId="{072A8EC1-A846-4344-8840-DC0C4FC996AE}" type="presOf" srcId="{7DA9DBCC-CAD3-45E9-89F3-C96C1EA0D77B}" destId="{3225BE0B-F2DE-40FD-824F-3AF6C42DE5A7}" srcOrd="1" destOrd="0" presId="urn:microsoft.com/office/officeart/2005/8/layout/gear1"/>
    <dgm:cxn modelId="{3157D79D-C4A1-419B-9AC0-39B96B1B902D}" type="presOf" srcId="{7DA9DBCC-CAD3-45E9-89F3-C96C1EA0D77B}" destId="{FDBC02C6-CDB3-4416-8EFD-71E74E621C86}" srcOrd="2" destOrd="0" presId="urn:microsoft.com/office/officeart/2005/8/layout/gear1"/>
    <dgm:cxn modelId="{D99EF0A9-7B18-45FC-B105-54F05DB90CC5}" type="presOf" srcId="{7835C1B7-B289-4C36-8C0B-6387203806B0}" destId="{F8EB0B91-C1B1-45F3-8DC5-50E7974FDFB1}" srcOrd="1" destOrd="0" presId="urn:microsoft.com/office/officeart/2005/8/layout/gear1"/>
    <dgm:cxn modelId="{92DE36FE-24EB-4F77-AEB1-5068640A8B2B}" srcId="{C63DA205-F280-4C5D-92E9-CE4D782875B9}" destId="{7835C1B7-B289-4C36-8C0B-6387203806B0}" srcOrd="1" destOrd="0" parTransId="{652C2940-75EA-4044-AABC-AEE01142E669}" sibTransId="{81123C63-FB08-4F7A-99A5-F0C69B87672B}"/>
    <dgm:cxn modelId="{94DAF9C3-39FB-44D7-87D6-82FA1A94C348}" type="presOf" srcId="{70B29704-1CF0-4DAF-B314-585E429D5927}" destId="{19DA55A6-C3A7-4FE1-9A31-D259FC3A069E}" srcOrd="0" destOrd="0" presId="urn:microsoft.com/office/officeart/2005/8/layout/gear1"/>
    <dgm:cxn modelId="{86FDFCFC-FF76-474C-BCE4-4D15634F285D}" type="presParOf" srcId="{5519D7C6-E18C-4060-A06E-5EB0D71643D0}" destId="{521DC636-1422-4061-B824-6ED75C460F8B}" srcOrd="0" destOrd="0" presId="urn:microsoft.com/office/officeart/2005/8/layout/gear1"/>
    <dgm:cxn modelId="{FA3431D7-1FE2-485A-AE11-7DC53105DA67}" type="presParOf" srcId="{5519D7C6-E18C-4060-A06E-5EB0D71643D0}" destId="{3225BE0B-F2DE-40FD-824F-3AF6C42DE5A7}" srcOrd="1" destOrd="0" presId="urn:microsoft.com/office/officeart/2005/8/layout/gear1"/>
    <dgm:cxn modelId="{747683CB-EC5C-4D35-9209-2AD5503C5877}" type="presParOf" srcId="{5519D7C6-E18C-4060-A06E-5EB0D71643D0}" destId="{FDBC02C6-CDB3-4416-8EFD-71E74E621C86}" srcOrd="2" destOrd="0" presId="urn:microsoft.com/office/officeart/2005/8/layout/gear1"/>
    <dgm:cxn modelId="{446CDE61-BC91-4CDD-9F5C-6C0327C5DD42}" type="presParOf" srcId="{5519D7C6-E18C-4060-A06E-5EB0D71643D0}" destId="{DC17F34B-9376-40EF-B725-A179131E51B4}" srcOrd="3" destOrd="0" presId="urn:microsoft.com/office/officeart/2005/8/layout/gear1"/>
    <dgm:cxn modelId="{899EA6C3-3B74-4E22-987E-5D9E5B594696}" type="presParOf" srcId="{5519D7C6-E18C-4060-A06E-5EB0D71643D0}" destId="{F8EB0B91-C1B1-45F3-8DC5-50E7974FDFB1}" srcOrd="4" destOrd="0" presId="urn:microsoft.com/office/officeart/2005/8/layout/gear1"/>
    <dgm:cxn modelId="{5C4ED4B6-3A5E-4AA9-B745-02201D0DC79C}" type="presParOf" srcId="{5519D7C6-E18C-4060-A06E-5EB0D71643D0}" destId="{0F8CEB5F-2BF5-4629-9742-092197A2C02A}" srcOrd="5" destOrd="0" presId="urn:microsoft.com/office/officeart/2005/8/layout/gear1"/>
    <dgm:cxn modelId="{6D66D758-A743-46EE-AEEB-1692F52F03A6}" type="presParOf" srcId="{5519D7C6-E18C-4060-A06E-5EB0D71643D0}" destId="{D308C38E-8F33-4BA9-898E-C8F843202442}" srcOrd="6" destOrd="0" presId="urn:microsoft.com/office/officeart/2005/8/layout/gear1"/>
    <dgm:cxn modelId="{D6B2714A-264F-4FFA-B0FA-BF132DBC7BBF}" type="presParOf" srcId="{5519D7C6-E18C-4060-A06E-5EB0D71643D0}" destId="{30112E0C-2508-4E19-A66B-B431E0DEB91C}" srcOrd="7" destOrd="0" presId="urn:microsoft.com/office/officeart/2005/8/layout/gear1"/>
    <dgm:cxn modelId="{F3198FCC-6149-4D0C-A0AB-61BDF7C340FD}" type="presParOf" srcId="{5519D7C6-E18C-4060-A06E-5EB0D71643D0}" destId="{D8BB7AB9-6EEA-45A0-A71D-56D78B83CB81}" srcOrd="8" destOrd="0" presId="urn:microsoft.com/office/officeart/2005/8/layout/gear1"/>
    <dgm:cxn modelId="{74B234A6-F220-4F0A-9CE7-8B4E1842A621}" type="presParOf" srcId="{5519D7C6-E18C-4060-A06E-5EB0D71643D0}" destId="{8456343D-0DB2-4843-9372-3DEA4EF8F1BF}" srcOrd="9" destOrd="0" presId="urn:microsoft.com/office/officeart/2005/8/layout/gear1"/>
    <dgm:cxn modelId="{1829A6EC-2EB0-4516-B464-83F4D0CACC0D}" type="presParOf" srcId="{5519D7C6-E18C-4060-A06E-5EB0D71643D0}" destId="{006791A4-0C6B-4793-A5EA-C68D1333CA41}" srcOrd="10" destOrd="0" presId="urn:microsoft.com/office/officeart/2005/8/layout/gear1"/>
    <dgm:cxn modelId="{7CF1909A-1D66-4BE0-B7C8-17CD752AA675}" type="presParOf" srcId="{5519D7C6-E18C-4060-A06E-5EB0D71643D0}" destId="{CF507844-C8F6-4690-8F7B-32BA554875D5}" srcOrd="11" destOrd="0" presId="urn:microsoft.com/office/officeart/2005/8/layout/gear1"/>
    <dgm:cxn modelId="{33E535A5-B1FA-440F-9B59-CA8248B20BBB}" type="presParOf" srcId="{5519D7C6-E18C-4060-A06E-5EB0D71643D0}" destId="{19DA55A6-C3A7-4FE1-9A31-D259FC3A069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1DC636-1422-4061-B824-6ED75C460F8B}">
      <dsp:nvSpPr>
        <dsp:cNvPr id="0" name=""/>
        <dsp:cNvSpPr/>
      </dsp:nvSpPr>
      <dsp:spPr>
        <a:xfrm>
          <a:off x="3346450" y="2457450"/>
          <a:ext cx="3003550" cy="3003550"/>
        </a:xfrm>
        <a:prstGeom prst="gear9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Automated  Download of Spreadsheets  and Parsing of Web Pages</a:t>
          </a:r>
          <a:endParaRPr lang="en-US" sz="1800" kern="1200" dirty="0"/>
        </a:p>
      </dsp:txBody>
      <dsp:txXfrm>
        <a:off x="3346450" y="2457450"/>
        <a:ext cx="3003550" cy="3003550"/>
      </dsp:txXfrm>
    </dsp:sp>
    <dsp:sp modelId="{DC17F34B-9376-40EF-B725-A179131E51B4}">
      <dsp:nvSpPr>
        <dsp:cNvPr id="0" name=""/>
        <dsp:cNvSpPr/>
      </dsp:nvSpPr>
      <dsp:spPr>
        <a:xfrm>
          <a:off x="1598930" y="1747520"/>
          <a:ext cx="2184400" cy="2184400"/>
        </a:xfrm>
        <a:prstGeom prst="gear6">
          <a:avLst/>
        </a:prstGeom>
        <a:solidFill>
          <a:schemeClr val="accent6">
            <a:shade val="50000"/>
            <a:hueOff val="323279"/>
            <a:satOff val="-24950"/>
            <a:lumOff val="3310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Manual Backup of Spectral Data Files</a:t>
          </a:r>
          <a:endParaRPr lang="en-US" sz="1800" kern="1200" dirty="0"/>
        </a:p>
      </dsp:txBody>
      <dsp:txXfrm>
        <a:off x="1598930" y="1747520"/>
        <a:ext cx="2184400" cy="2184400"/>
      </dsp:txXfrm>
    </dsp:sp>
    <dsp:sp modelId="{D308C38E-8F33-4BA9-898E-C8F843202442}">
      <dsp:nvSpPr>
        <dsp:cNvPr id="0" name=""/>
        <dsp:cNvSpPr/>
      </dsp:nvSpPr>
      <dsp:spPr>
        <a:xfrm rot="20700000">
          <a:off x="2822416" y="240506"/>
          <a:ext cx="2140266" cy="2140266"/>
        </a:xfrm>
        <a:prstGeom prst="gear6">
          <a:avLst/>
        </a:prstGeom>
        <a:solidFill>
          <a:schemeClr val="accent6">
            <a:shade val="50000"/>
            <a:hueOff val="323279"/>
            <a:satOff val="-24950"/>
            <a:lumOff val="3310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Manual Export of </a:t>
          </a:r>
          <a:r>
            <a:rPr lang="en-US" sz="1800" kern="1200" dirty="0" err="1" smtClean="0"/>
            <a:t>Wikispaces</a:t>
          </a:r>
          <a:endParaRPr lang="en-US" sz="1800" kern="1200" dirty="0"/>
        </a:p>
      </dsp:txBody>
      <dsp:txXfrm>
        <a:off x="3291840" y="709930"/>
        <a:ext cx="1201420" cy="1201420"/>
      </dsp:txXfrm>
    </dsp:sp>
    <dsp:sp modelId="{006791A4-0C6B-4793-A5EA-C68D1333CA41}">
      <dsp:nvSpPr>
        <dsp:cNvPr id="0" name=""/>
        <dsp:cNvSpPr/>
      </dsp:nvSpPr>
      <dsp:spPr>
        <a:xfrm>
          <a:off x="3129650" y="1996124"/>
          <a:ext cx="3844544" cy="3844544"/>
        </a:xfrm>
        <a:prstGeom prst="circularArrow">
          <a:avLst>
            <a:gd name="adj1" fmla="val 4687"/>
            <a:gd name="adj2" fmla="val 299029"/>
            <a:gd name="adj3" fmla="val 2539926"/>
            <a:gd name="adj4" fmla="val 15811009"/>
            <a:gd name="adj5" fmla="val 5469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F507844-C8F6-4690-8F7B-32BA554875D5}">
      <dsp:nvSpPr>
        <dsp:cNvPr id="0" name=""/>
        <dsp:cNvSpPr/>
      </dsp:nvSpPr>
      <dsp:spPr>
        <a:xfrm>
          <a:off x="1212076" y="1258758"/>
          <a:ext cx="2793301" cy="279330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shade val="90000"/>
            <a:hueOff val="329687"/>
            <a:satOff val="-23621"/>
            <a:lumOff val="2918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DA55A6-C3A7-4FE1-9A31-D259FC3A069E}">
      <dsp:nvSpPr>
        <dsp:cNvPr id="0" name=""/>
        <dsp:cNvSpPr/>
      </dsp:nvSpPr>
      <dsp:spPr>
        <a:xfrm>
          <a:off x="2327351" y="-233727"/>
          <a:ext cx="3011741" cy="30117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shade val="90000"/>
            <a:hueOff val="329687"/>
            <a:satOff val="-23621"/>
            <a:lumOff val="2918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1C25F2E-2A20-474C-8E70-602204D46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6186A0-DC0F-4369-8049-A51338241726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27FD46-92B3-449A-B8B7-5CEAC8E0733B}" type="slidenum">
              <a:rPr lang="en-US" smtClean="0">
                <a:latin typeface="Arial" pitchFamily="34" charset="0"/>
              </a:rPr>
              <a:pPr/>
              <a:t>46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250DF4-2F7D-4159-9453-7932012F3FC4}" type="slidenum">
              <a:rPr lang="en-US" smtClean="0">
                <a:latin typeface="Arial" pitchFamily="34" charset="0"/>
              </a:rPr>
              <a:pPr/>
              <a:t>47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04596-2ED5-430A-81BE-7D6CF0C4ADFF}" type="slidenum">
              <a:rPr lang="en-US" smtClean="0">
                <a:latin typeface="Arial" pitchFamily="34" charset="0"/>
              </a:rPr>
              <a:pPr/>
              <a:t>48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FE51AC-8849-40E5-87E6-65BC5BEBC707}" type="slidenum">
              <a:rPr lang="en-US" smtClean="0">
                <a:latin typeface="Arial" pitchFamily="34" charset="0"/>
              </a:rPr>
              <a:pPr/>
              <a:t>49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434E2-10B1-45AD-B984-C8B1E5261921}" type="slidenum">
              <a:rPr lang="en-US" smtClean="0">
                <a:latin typeface="Arial" pitchFamily="34" charset="0"/>
              </a:rPr>
              <a:pPr/>
              <a:t>50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96BD5B-2066-4E30-A867-1FF68E004096}" type="slidenum">
              <a:rPr lang="en-US" smtClean="0">
                <a:latin typeface="Arial" pitchFamily="34" charset="0"/>
              </a:rPr>
              <a:pPr/>
              <a:t>51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DD5E17-4FC4-491C-AD23-0B3EB3DBEF1D}" type="slidenum">
              <a:rPr lang="en-US" smtClean="0">
                <a:latin typeface="Arial" pitchFamily="34" charset="0"/>
              </a:rPr>
              <a:pPr/>
              <a:t>52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6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2467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F65E18-4BD2-4B12-B949-3A6A18B18010}" type="slidenum">
              <a:rPr lang="en-US" sz="1200">
                <a:latin typeface="Times New Roman" pitchFamily="18" charset="0"/>
              </a:rPr>
              <a:pPr algn="r"/>
              <a:t>53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0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2508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5C08AD3-4DEF-4F54-922B-9449C0C8D57B}" type="slidenum">
              <a:rPr lang="en-US" sz="1200">
                <a:latin typeface="Times New Roman" pitchFamily="18" charset="0"/>
              </a:rPr>
              <a:pPr algn="r"/>
              <a:t>54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542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BF90D94-841E-4475-8105-068A8A2F0D2C}" type="slidenum">
              <a:rPr lang="en-US" sz="1200">
                <a:latin typeface="Arial" pitchFamily="34" charset="0"/>
              </a:rPr>
              <a:pPr algn="r"/>
              <a:t>55</a:t>
            </a:fld>
            <a:endParaRPr lang="en-US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B1DC01-8A20-4D12-919E-30C574A23242}" type="slidenum">
              <a:rPr lang="en-US" smtClean="0">
                <a:latin typeface="Arial" pitchFamily="34" charset="0"/>
              </a:rPr>
              <a:pPr/>
              <a:t>36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563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29EC82B-9CF9-40DF-A64D-98F1FAB36093}" type="slidenum">
              <a:rPr lang="en-US" sz="1200">
                <a:latin typeface="Arial" pitchFamily="34" charset="0"/>
              </a:rPr>
              <a:pPr algn="r"/>
              <a:t>56</a:t>
            </a:fld>
            <a:endParaRPr lang="en-US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573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E7588BB-148E-480B-9F32-733FA6BC4572}" type="slidenum">
              <a:rPr lang="en-US" sz="1200">
                <a:latin typeface="Arial" pitchFamily="34" charset="0"/>
              </a:rPr>
              <a:pPr algn="r"/>
              <a:t>57</a:t>
            </a:fld>
            <a:endParaRPr lang="en-US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583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DFDC814-F6DF-4E5C-90C2-504FB5CCF96F}" type="slidenum">
              <a:rPr lang="en-US" sz="1200">
                <a:latin typeface="Arial" pitchFamily="34" charset="0"/>
              </a:rPr>
              <a:pPr algn="r"/>
              <a:t>58</a:t>
            </a:fld>
            <a:endParaRPr lang="en-US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593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1DEBF3C-1380-4FA2-AC50-D918DFE485FF}" type="slidenum">
              <a:rPr lang="en-US" sz="1200">
                <a:latin typeface="Arial" pitchFamily="34" charset="0"/>
              </a:rPr>
              <a:pPr algn="r"/>
              <a:t>62</a:t>
            </a:fld>
            <a:endParaRPr lang="en-US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70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2570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7EFDB52-DF8B-449D-8C98-171B78827D12}" type="slidenum">
              <a:rPr lang="en-US" sz="1200">
                <a:latin typeface="Times New Roman" pitchFamily="18" charset="0"/>
              </a:rPr>
              <a:pPr algn="r"/>
              <a:t>64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9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2590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8478E07-E6A1-4F3E-B774-6CC5B78433B8}" type="slidenum">
              <a:rPr lang="en-US" sz="1200">
                <a:latin typeface="Times New Roman" pitchFamily="18" charset="0"/>
              </a:rPr>
              <a:pPr algn="r"/>
              <a:t>65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3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174D26F-EE8B-45EC-9883-E5464EE10186}" type="slidenum">
              <a:rPr lang="en-US" sz="1200">
                <a:latin typeface="Arial" charset="0"/>
                <a:cs typeface="+mn-cs"/>
              </a:rPr>
              <a:pPr algn="r">
                <a:defRPr/>
              </a:pPr>
              <a:t>68</a:t>
            </a:fld>
            <a:endParaRPr lang="en-US" sz="1200">
              <a:latin typeface="Arial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A84655-6E22-45A3-9B57-A8EF81CB65FB}" type="slidenum">
              <a:rPr lang="en-US" smtClean="0">
                <a:latin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361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492963D-5F8E-41B6-B7BA-AE9278844BBE}" type="slidenum">
              <a:rPr lang="en-US" sz="1200">
                <a:latin typeface="Arial" charset="0"/>
                <a:cs typeface="+mn-cs"/>
              </a:rPr>
              <a:pPr algn="r">
                <a:defRPr/>
              </a:pPr>
              <a:t>39</a:t>
            </a:fld>
            <a:endParaRPr lang="en-US" sz="1200">
              <a:latin typeface="Arial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37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91DB51B-0DBE-46A2-B66B-9F70B87AA2DA}" type="slidenum">
              <a:rPr lang="en-US" sz="1200">
                <a:latin typeface="Arial" charset="0"/>
                <a:cs typeface="+mn-cs"/>
              </a:rPr>
              <a:pPr algn="r">
                <a:defRPr/>
              </a:pPr>
              <a:t>40</a:t>
            </a:fld>
            <a:endParaRPr lang="en-US" sz="1200">
              <a:latin typeface="Arial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423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84BE926-50A5-49B3-8A42-65F827359339}" type="slidenum">
              <a:rPr lang="en-US" sz="1200">
                <a:latin typeface="Arial" charset="0"/>
                <a:cs typeface="+mn-cs"/>
              </a:rPr>
              <a:pPr algn="r">
                <a:defRPr/>
              </a:pPr>
              <a:t>41</a:t>
            </a:fld>
            <a:endParaRPr lang="en-US" sz="1200">
              <a:latin typeface="Arial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5A98FF-8DE4-433C-B04C-2ADCC3382398}" type="slidenum">
              <a:rPr lang="en-US" smtClean="0"/>
              <a:pPr>
                <a:defRPr/>
              </a:pPr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16BB1E-6C04-41C5-A0E0-E961E22DE526}" type="slidenum">
              <a:rPr lang="en-US" smtClean="0">
                <a:latin typeface="Arial" pitchFamily="34" charset="0"/>
              </a:rPr>
              <a:pPr/>
              <a:t>44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6B2E9D-8ED4-4877-A657-7D6C879B7DD8}" type="slidenum">
              <a:rPr lang="en-US" smtClean="0">
                <a:latin typeface="Arial" pitchFamily="34" charset="0"/>
              </a:rPr>
              <a:pPr/>
              <a:t>45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D9832-9BA9-4EC5-A816-65C58BED9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89407-CC96-4DEB-9962-6184D39CC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929BD-6E41-434A-BDDD-5A400CE48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9C14A-236C-4F16-97B9-0497EF54A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147DC-055F-45F1-B0EC-3A720C3C5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377D0-1E06-44CC-923C-607A82805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4CCD9-60B2-4850-B1BB-9A04F5E86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291FC-537F-46A6-8F29-5710A70C4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87698-FED4-4CC5-BA28-1279C40CC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04B5C-36BF-40DE-A964-5CF040A3E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2A0FD-C107-4A3A-B609-491BCB536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D53F005-AA79-44E6-A5BE-B72C97B16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6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762000" y="457200"/>
            <a:ext cx="7696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/>
              <a:t>The </a:t>
            </a:r>
            <a:r>
              <a:rPr lang="en-US" sz="3200" b="1" dirty="0" smtClean="0"/>
              <a:t>implications </a:t>
            </a:r>
            <a:r>
              <a:rPr lang="en-US" sz="3200" b="1" dirty="0"/>
              <a:t>of 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Open </a:t>
            </a:r>
            <a:r>
              <a:rPr lang="en-US" sz="3200" b="1" dirty="0"/>
              <a:t>Notebook Science 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and other new forms </a:t>
            </a:r>
            <a:r>
              <a:rPr lang="en-US" sz="3200" b="1" dirty="0"/>
              <a:t>of </a:t>
            </a:r>
            <a:r>
              <a:rPr lang="en-US" sz="3200" b="1" dirty="0" smtClean="0"/>
              <a:t>scientific communication </a:t>
            </a:r>
            <a:r>
              <a:rPr lang="en-US" sz="3200" b="1" dirty="0"/>
              <a:t>for </a:t>
            </a:r>
            <a:r>
              <a:rPr lang="en-US" sz="3200" b="1" dirty="0" err="1"/>
              <a:t>Nanoinformatics</a:t>
            </a:r>
            <a:endParaRPr lang="en-US" sz="3200" dirty="0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200400" y="4038600"/>
            <a:ext cx="3151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</a:rPr>
              <a:t>Jean-Claude Bradley</a:t>
            </a: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3429000" y="6096000"/>
            <a:ext cx="24833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November 3,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2010</a:t>
            </a:r>
          </a:p>
        </p:txBody>
      </p: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914400" y="28956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 b="1" dirty="0" err="1" smtClean="0">
                <a:solidFill>
                  <a:schemeClr val="folHlink"/>
                </a:solidFill>
              </a:rPr>
              <a:t>Nanoinformatics</a:t>
            </a:r>
            <a:r>
              <a:rPr lang="en-US" sz="4000" b="1" dirty="0" smtClean="0">
                <a:solidFill>
                  <a:schemeClr val="folHlink"/>
                </a:solidFill>
              </a:rPr>
              <a:t> 2010</a:t>
            </a:r>
            <a:endParaRPr lang="en-US" sz="4000" b="1" dirty="0">
              <a:solidFill>
                <a:schemeClr val="folHlink"/>
              </a:solidFill>
            </a:endParaRPr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2971800" y="4953000"/>
            <a:ext cx="3584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</a:rPr>
              <a:t>Associate Professor of Chemistry</a:t>
            </a:r>
          </a:p>
          <a:p>
            <a:pPr algn="ctr"/>
            <a:r>
              <a:rPr lang="en-US" dirty="0">
                <a:latin typeface="Times New Roman" pitchFamily="18" charset="0"/>
              </a:rPr>
              <a:t>Drexel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057400" y="990600"/>
            <a:ext cx="5181600" cy="838200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992438" y="2306638"/>
            <a:ext cx="3232150" cy="28035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172299">
            <a:off x="3352800" y="2971800"/>
            <a:ext cx="1985963" cy="1984375"/>
            <a:chOff x="2304" y="1970"/>
            <a:chExt cx="1251" cy="1250"/>
          </a:xfrm>
        </p:grpSpPr>
        <p:sp>
          <p:nvSpPr>
            <p:cNvPr id="11269" name="Arc 5"/>
            <p:cNvSpPr>
              <a:spLocks/>
            </p:cNvSpPr>
            <p:nvPr/>
          </p:nvSpPr>
          <p:spPr bwMode="auto">
            <a:xfrm>
              <a:off x="2930" y="1970"/>
              <a:ext cx="450" cy="62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5524"/>
                <a:gd name="T1" fmla="*/ 0 h 21600"/>
                <a:gd name="T2" fmla="*/ 15524 w 15524"/>
                <a:gd name="T3" fmla="*/ 6581 h 21600"/>
                <a:gd name="T4" fmla="*/ 0 w 1552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24" h="21600" fill="none" extrusionOk="0">
                  <a:moveTo>
                    <a:pt x="-1" y="0"/>
                  </a:moveTo>
                  <a:cubicBezTo>
                    <a:pt x="5852" y="0"/>
                    <a:pt x="11454" y="2374"/>
                    <a:pt x="15523" y="6581"/>
                  </a:cubicBezTo>
                </a:path>
                <a:path w="15524" h="21600" stroke="0" extrusionOk="0">
                  <a:moveTo>
                    <a:pt x="-1" y="0"/>
                  </a:moveTo>
                  <a:cubicBezTo>
                    <a:pt x="5852" y="0"/>
                    <a:pt x="11454" y="2374"/>
                    <a:pt x="15523" y="6581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99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0" name="Arc 6"/>
            <p:cNvSpPr>
              <a:spLocks/>
            </p:cNvSpPr>
            <p:nvPr/>
          </p:nvSpPr>
          <p:spPr bwMode="auto">
            <a:xfrm>
              <a:off x="2304" y="2160"/>
              <a:ext cx="1251" cy="1060"/>
            </a:xfrm>
            <a:custGeom>
              <a:avLst/>
              <a:gdLst>
                <a:gd name="G0" fmla="+- 21600 0 0"/>
                <a:gd name="G1" fmla="+- 15019 0 0"/>
                <a:gd name="G2" fmla="+- 21600 0 0"/>
                <a:gd name="T0" fmla="*/ 37124 w 43200"/>
                <a:gd name="T1" fmla="*/ 0 h 36619"/>
                <a:gd name="T2" fmla="*/ 3891 w 43200"/>
                <a:gd name="T3" fmla="*/ 2651 h 36619"/>
                <a:gd name="T4" fmla="*/ 21600 w 43200"/>
                <a:gd name="T5" fmla="*/ 15019 h 36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36619" fill="none" extrusionOk="0">
                  <a:moveTo>
                    <a:pt x="37123" y="0"/>
                  </a:moveTo>
                  <a:cubicBezTo>
                    <a:pt x="41021" y="4028"/>
                    <a:pt x="43200" y="9413"/>
                    <a:pt x="43200" y="15019"/>
                  </a:cubicBezTo>
                  <a:cubicBezTo>
                    <a:pt x="43200" y="26948"/>
                    <a:pt x="33529" y="36619"/>
                    <a:pt x="21600" y="36619"/>
                  </a:cubicBezTo>
                  <a:cubicBezTo>
                    <a:pt x="9670" y="36619"/>
                    <a:pt x="0" y="26948"/>
                    <a:pt x="0" y="15019"/>
                  </a:cubicBezTo>
                  <a:cubicBezTo>
                    <a:pt x="-1" y="10595"/>
                    <a:pt x="1358" y="6278"/>
                    <a:pt x="3891" y="2651"/>
                  </a:cubicBezTo>
                </a:path>
                <a:path w="43200" h="36619" stroke="0" extrusionOk="0">
                  <a:moveTo>
                    <a:pt x="37123" y="0"/>
                  </a:moveTo>
                  <a:cubicBezTo>
                    <a:pt x="41021" y="4028"/>
                    <a:pt x="43200" y="9413"/>
                    <a:pt x="43200" y="15019"/>
                  </a:cubicBezTo>
                  <a:cubicBezTo>
                    <a:pt x="43200" y="26948"/>
                    <a:pt x="33529" y="36619"/>
                    <a:pt x="21600" y="36619"/>
                  </a:cubicBezTo>
                  <a:cubicBezTo>
                    <a:pt x="9670" y="36619"/>
                    <a:pt x="0" y="26948"/>
                    <a:pt x="0" y="15019"/>
                  </a:cubicBezTo>
                  <a:cubicBezTo>
                    <a:pt x="-1" y="10595"/>
                    <a:pt x="1358" y="6278"/>
                    <a:pt x="3891" y="2651"/>
                  </a:cubicBezTo>
                  <a:lnTo>
                    <a:pt x="21600" y="15019"/>
                  </a:lnTo>
                  <a:close/>
                </a:path>
              </a:pathLst>
            </a:custGeom>
            <a:solidFill>
              <a:srgbClr val="993366"/>
            </a:solidFill>
            <a:ln w="482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1" name="Arc 7"/>
            <p:cNvSpPr>
              <a:spLocks/>
            </p:cNvSpPr>
            <p:nvPr/>
          </p:nvSpPr>
          <p:spPr bwMode="auto">
            <a:xfrm>
              <a:off x="2417" y="1972"/>
              <a:ext cx="513" cy="623"/>
            </a:xfrm>
            <a:custGeom>
              <a:avLst/>
              <a:gdLst>
                <a:gd name="G0" fmla="+- 17709 0 0"/>
                <a:gd name="G1" fmla="+- 21516 0 0"/>
                <a:gd name="G2" fmla="+- 21600 0 0"/>
                <a:gd name="T0" fmla="*/ 0 w 17709"/>
                <a:gd name="T1" fmla="*/ 9148 h 21516"/>
                <a:gd name="T2" fmla="*/ 15811 w 17709"/>
                <a:gd name="T3" fmla="*/ 0 h 21516"/>
                <a:gd name="T4" fmla="*/ 17709 w 17709"/>
                <a:gd name="T5" fmla="*/ 21516 h 2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09" h="21516" fill="none" extrusionOk="0">
                  <a:moveTo>
                    <a:pt x="0" y="9148"/>
                  </a:moveTo>
                  <a:cubicBezTo>
                    <a:pt x="3658" y="3910"/>
                    <a:pt x="9447" y="560"/>
                    <a:pt x="15810" y="-1"/>
                  </a:cubicBezTo>
                </a:path>
                <a:path w="17709" h="21516" stroke="0" extrusionOk="0">
                  <a:moveTo>
                    <a:pt x="0" y="9148"/>
                  </a:moveTo>
                  <a:cubicBezTo>
                    <a:pt x="3658" y="3910"/>
                    <a:pt x="9447" y="560"/>
                    <a:pt x="15810" y="-1"/>
                  </a:cubicBezTo>
                  <a:lnTo>
                    <a:pt x="17709" y="21516"/>
                  </a:lnTo>
                  <a:close/>
                </a:path>
              </a:pathLst>
            </a:custGeom>
            <a:solidFill>
              <a:srgbClr val="FFFFCC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2" name="Arc 8"/>
            <p:cNvSpPr>
              <a:spLocks/>
            </p:cNvSpPr>
            <p:nvPr/>
          </p:nvSpPr>
          <p:spPr bwMode="auto">
            <a:xfrm>
              <a:off x="2875" y="1970"/>
              <a:ext cx="55" cy="625"/>
            </a:xfrm>
            <a:custGeom>
              <a:avLst/>
              <a:gdLst>
                <a:gd name="G0" fmla="+- 1898 0 0"/>
                <a:gd name="G1" fmla="+- 21600 0 0"/>
                <a:gd name="G2" fmla="+- 21600 0 0"/>
                <a:gd name="T0" fmla="*/ 0 w 1898"/>
                <a:gd name="T1" fmla="*/ 84 h 21600"/>
                <a:gd name="T2" fmla="*/ 1898 w 1898"/>
                <a:gd name="T3" fmla="*/ 0 h 21600"/>
                <a:gd name="T4" fmla="*/ 1898 w 189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8" h="21600" fill="none" extrusionOk="0">
                  <a:moveTo>
                    <a:pt x="-1" y="83"/>
                  </a:moveTo>
                  <a:cubicBezTo>
                    <a:pt x="631" y="27"/>
                    <a:pt x="1264" y="0"/>
                    <a:pt x="1897" y="0"/>
                  </a:cubicBezTo>
                </a:path>
                <a:path w="1898" h="21600" stroke="0" extrusionOk="0">
                  <a:moveTo>
                    <a:pt x="-1" y="83"/>
                  </a:moveTo>
                  <a:cubicBezTo>
                    <a:pt x="631" y="27"/>
                    <a:pt x="1264" y="0"/>
                    <a:pt x="1897" y="0"/>
                  </a:cubicBezTo>
                  <a:lnTo>
                    <a:pt x="1898" y="21600"/>
                  </a:lnTo>
                  <a:close/>
                </a:path>
              </a:pathLst>
            </a:custGeom>
            <a:solidFill>
              <a:srgbClr val="CCFF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6019800" y="2057400"/>
            <a:ext cx="1243013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Human</a:t>
            </a:r>
          </a:p>
          <a:p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Resource</a:t>
            </a:r>
          </a:p>
          <a:p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 Management</a:t>
            </a:r>
          </a:p>
          <a:p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 13%</a:t>
            </a: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3886200" y="1981200"/>
            <a:ext cx="11620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Maintenance</a:t>
            </a:r>
          </a:p>
          <a:p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1% </a:t>
            </a: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3810000" y="5486400"/>
            <a:ext cx="1117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Knowledge</a:t>
            </a:r>
          </a:p>
          <a:p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 Processing </a:t>
            </a:r>
          </a:p>
          <a:p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72%</a:t>
            </a: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762000" y="1524000"/>
            <a:ext cx="3232150" cy="28035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533400" y="304800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/>
              <a:t>Most Active Module Categories (9/00 – 4/01)</a:t>
            </a: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2133600" y="2209800"/>
            <a:ext cx="7667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Labwork</a:t>
            </a:r>
          </a:p>
          <a:p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14%</a:t>
            </a: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2971800" y="25908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 flipH="1">
            <a:off x="4343400" y="2438400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flipH="1">
            <a:off x="4876800" y="2590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flipV="1">
            <a:off x="4343400" y="510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2209800" y="1157288"/>
            <a:ext cx="1358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118 modules</a:t>
            </a: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>
            <a:off x="3808413" y="1371600"/>
            <a:ext cx="1371600" cy="0"/>
          </a:xfrm>
          <a:prstGeom prst="line">
            <a:avLst/>
          </a:prstGeom>
          <a:noFill/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5495925" y="1063625"/>
            <a:ext cx="162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1/3 account for </a:t>
            </a:r>
          </a:p>
          <a:p>
            <a:r>
              <a:rPr lang="en-US" sz="1800"/>
              <a:t>98% of activity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990600" y="304800"/>
            <a:ext cx="73179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/>
              <a:t>Activity Analysis by Category over Time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46088" y="1284288"/>
            <a:ext cx="8315325" cy="53403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219200" y="1676400"/>
            <a:ext cx="7761288" cy="4583113"/>
            <a:chOff x="306" y="956"/>
            <a:chExt cx="4889" cy="2887"/>
          </a:xfrm>
        </p:grpSpPr>
        <p:sp>
          <p:nvSpPr>
            <p:cNvPr id="16391" name="Freeform 7"/>
            <p:cNvSpPr>
              <a:spLocks/>
            </p:cNvSpPr>
            <p:nvPr/>
          </p:nvSpPr>
          <p:spPr bwMode="auto">
            <a:xfrm>
              <a:off x="666" y="2315"/>
              <a:ext cx="3273" cy="1056"/>
            </a:xfrm>
            <a:custGeom>
              <a:avLst/>
              <a:gdLst/>
              <a:ahLst/>
              <a:cxnLst>
                <a:cxn ang="0">
                  <a:pos x="0" y="475"/>
                </a:cxn>
                <a:cxn ang="0">
                  <a:pos x="515" y="0"/>
                </a:cxn>
                <a:cxn ang="0">
                  <a:pos x="3273" y="483"/>
                </a:cxn>
                <a:cxn ang="0">
                  <a:pos x="2987" y="1056"/>
                </a:cxn>
                <a:cxn ang="0">
                  <a:pos x="0" y="475"/>
                </a:cxn>
              </a:cxnLst>
              <a:rect l="0" t="0" r="r" b="b"/>
              <a:pathLst>
                <a:path w="3273" h="1056">
                  <a:moveTo>
                    <a:pt x="0" y="475"/>
                  </a:moveTo>
                  <a:lnTo>
                    <a:pt x="515" y="0"/>
                  </a:lnTo>
                  <a:lnTo>
                    <a:pt x="3273" y="483"/>
                  </a:lnTo>
                  <a:lnTo>
                    <a:pt x="2987" y="1056"/>
                  </a:lnTo>
                  <a:lnTo>
                    <a:pt x="0" y="47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Freeform 8"/>
            <p:cNvSpPr>
              <a:spLocks/>
            </p:cNvSpPr>
            <p:nvPr/>
          </p:nvSpPr>
          <p:spPr bwMode="auto">
            <a:xfrm>
              <a:off x="559" y="956"/>
              <a:ext cx="622" cy="1834"/>
            </a:xfrm>
            <a:custGeom>
              <a:avLst/>
              <a:gdLst/>
              <a:ahLst/>
              <a:cxnLst>
                <a:cxn ang="0">
                  <a:pos x="107" y="1834"/>
                </a:cxn>
                <a:cxn ang="0">
                  <a:pos x="0" y="369"/>
                </a:cxn>
                <a:cxn ang="0">
                  <a:pos x="557" y="0"/>
                </a:cxn>
                <a:cxn ang="0">
                  <a:pos x="622" y="1359"/>
                </a:cxn>
                <a:cxn ang="0">
                  <a:pos x="107" y="1834"/>
                </a:cxn>
              </a:cxnLst>
              <a:rect l="0" t="0" r="r" b="b"/>
              <a:pathLst>
                <a:path w="622" h="1834">
                  <a:moveTo>
                    <a:pt x="107" y="1834"/>
                  </a:moveTo>
                  <a:lnTo>
                    <a:pt x="0" y="369"/>
                  </a:lnTo>
                  <a:lnTo>
                    <a:pt x="557" y="0"/>
                  </a:lnTo>
                  <a:lnTo>
                    <a:pt x="622" y="1359"/>
                  </a:lnTo>
                  <a:lnTo>
                    <a:pt x="107" y="1834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Freeform 9"/>
            <p:cNvSpPr>
              <a:spLocks/>
            </p:cNvSpPr>
            <p:nvPr/>
          </p:nvSpPr>
          <p:spPr bwMode="auto">
            <a:xfrm>
              <a:off x="1116" y="956"/>
              <a:ext cx="2938" cy="1842"/>
            </a:xfrm>
            <a:custGeom>
              <a:avLst/>
              <a:gdLst/>
              <a:ahLst/>
              <a:cxnLst>
                <a:cxn ang="0">
                  <a:pos x="65" y="1359"/>
                </a:cxn>
                <a:cxn ang="0">
                  <a:pos x="0" y="0"/>
                </a:cxn>
                <a:cxn ang="0">
                  <a:pos x="2938" y="377"/>
                </a:cxn>
                <a:cxn ang="0">
                  <a:pos x="2823" y="1842"/>
                </a:cxn>
                <a:cxn ang="0">
                  <a:pos x="65" y="1359"/>
                </a:cxn>
              </a:cxnLst>
              <a:rect l="0" t="0" r="r" b="b"/>
              <a:pathLst>
                <a:path w="2938" h="1842">
                  <a:moveTo>
                    <a:pt x="65" y="1359"/>
                  </a:moveTo>
                  <a:lnTo>
                    <a:pt x="0" y="0"/>
                  </a:lnTo>
                  <a:lnTo>
                    <a:pt x="2938" y="377"/>
                  </a:lnTo>
                  <a:lnTo>
                    <a:pt x="2823" y="1842"/>
                  </a:lnTo>
                  <a:lnTo>
                    <a:pt x="65" y="1359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Freeform 10"/>
            <p:cNvSpPr>
              <a:spLocks/>
            </p:cNvSpPr>
            <p:nvPr/>
          </p:nvSpPr>
          <p:spPr bwMode="auto">
            <a:xfrm>
              <a:off x="666" y="2315"/>
              <a:ext cx="3273" cy="483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63" y="0"/>
                </a:cxn>
                <a:cxn ang="0">
                  <a:pos x="400" y="59"/>
                </a:cxn>
              </a:cxnLst>
              <a:rect l="0" t="0" r="r" b="b"/>
              <a:pathLst>
                <a:path w="400" h="59">
                  <a:moveTo>
                    <a:pt x="0" y="58"/>
                  </a:moveTo>
                  <a:lnTo>
                    <a:pt x="63" y="0"/>
                  </a:lnTo>
                  <a:lnTo>
                    <a:pt x="400" y="5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Freeform 11"/>
            <p:cNvSpPr>
              <a:spLocks/>
            </p:cNvSpPr>
            <p:nvPr/>
          </p:nvSpPr>
          <p:spPr bwMode="auto">
            <a:xfrm>
              <a:off x="649" y="2151"/>
              <a:ext cx="3307" cy="475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64" y="0"/>
                </a:cxn>
                <a:cxn ang="0">
                  <a:pos x="404" y="58"/>
                </a:cxn>
              </a:cxnLst>
              <a:rect l="0" t="0" r="r" b="b"/>
              <a:pathLst>
                <a:path w="404" h="58">
                  <a:moveTo>
                    <a:pt x="0" y="57"/>
                  </a:moveTo>
                  <a:lnTo>
                    <a:pt x="64" y="0"/>
                  </a:lnTo>
                  <a:lnTo>
                    <a:pt x="404" y="5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Freeform 12"/>
            <p:cNvSpPr>
              <a:spLocks/>
            </p:cNvSpPr>
            <p:nvPr/>
          </p:nvSpPr>
          <p:spPr bwMode="auto">
            <a:xfrm>
              <a:off x="641" y="1988"/>
              <a:ext cx="3331" cy="458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64" y="0"/>
                </a:cxn>
                <a:cxn ang="0">
                  <a:pos x="407" y="56"/>
                </a:cxn>
              </a:cxnLst>
              <a:rect l="0" t="0" r="r" b="b"/>
              <a:pathLst>
                <a:path w="407" h="56">
                  <a:moveTo>
                    <a:pt x="0" y="55"/>
                  </a:moveTo>
                  <a:lnTo>
                    <a:pt x="64" y="0"/>
                  </a:lnTo>
                  <a:lnTo>
                    <a:pt x="407" y="5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Freeform 13"/>
            <p:cNvSpPr>
              <a:spLocks/>
            </p:cNvSpPr>
            <p:nvPr/>
          </p:nvSpPr>
          <p:spPr bwMode="auto">
            <a:xfrm>
              <a:off x="625" y="1824"/>
              <a:ext cx="3355" cy="450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65" y="0"/>
                </a:cxn>
                <a:cxn ang="0">
                  <a:pos x="410" y="55"/>
                </a:cxn>
              </a:cxnLst>
              <a:rect l="0" t="0" r="r" b="b"/>
              <a:pathLst>
                <a:path w="410" h="55">
                  <a:moveTo>
                    <a:pt x="0" y="54"/>
                  </a:moveTo>
                  <a:lnTo>
                    <a:pt x="65" y="0"/>
                  </a:lnTo>
                  <a:lnTo>
                    <a:pt x="410" y="5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Freeform 14"/>
            <p:cNvSpPr>
              <a:spLocks/>
            </p:cNvSpPr>
            <p:nvPr/>
          </p:nvSpPr>
          <p:spPr bwMode="auto">
            <a:xfrm>
              <a:off x="617" y="1652"/>
              <a:ext cx="3380" cy="434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65" y="0"/>
                </a:cxn>
                <a:cxn ang="0">
                  <a:pos x="413" y="53"/>
                </a:cxn>
              </a:cxnLst>
              <a:rect l="0" t="0" r="r" b="b"/>
              <a:pathLst>
                <a:path w="413" h="53">
                  <a:moveTo>
                    <a:pt x="0" y="53"/>
                  </a:moveTo>
                  <a:lnTo>
                    <a:pt x="65" y="0"/>
                  </a:lnTo>
                  <a:lnTo>
                    <a:pt x="413" y="5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Freeform 15"/>
            <p:cNvSpPr>
              <a:spLocks/>
            </p:cNvSpPr>
            <p:nvPr/>
          </p:nvSpPr>
          <p:spPr bwMode="auto">
            <a:xfrm>
              <a:off x="600" y="1480"/>
              <a:ext cx="3405" cy="426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66" y="0"/>
                </a:cxn>
                <a:cxn ang="0">
                  <a:pos x="416" y="52"/>
                </a:cxn>
              </a:cxnLst>
              <a:rect l="0" t="0" r="r" b="b"/>
              <a:pathLst>
                <a:path w="416" h="52">
                  <a:moveTo>
                    <a:pt x="0" y="51"/>
                  </a:moveTo>
                  <a:lnTo>
                    <a:pt x="66" y="0"/>
                  </a:lnTo>
                  <a:lnTo>
                    <a:pt x="416" y="5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Freeform 16"/>
            <p:cNvSpPr>
              <a:spLocks/>
            </p:cNvSpPr>
            <p:nvPr/>
          </p:nvSpPr>
          <p:spPr bwMode="auto">
            <a:xfrm>
              <a:off x="584" y="1308"/>
              <a:ext cx="3437" cy="410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67" y="0"/>
                </a:cxn>
                <a:cxn ang="0">
                  <a:pos x="420" y="50"/>
                </a:cxn>
              </a:cxnLst>
              <a:rect l="0" t="0" r="r" b="b"/>
              <a:pathLst>
                <a:path w="420" h="50">
                  <a:moveTo>
                    <a:pt x="0" y="49"/>
                  </a:moveTo>
                  <a:lnTo>
                    <a:pt x="67" y="0"/>
                  </a:lnTo>
                  <a:lnTo>
                    <a:pt x="420" y="5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Freeform 17"/>
            <p:cNvSpPr>
              <a:spLocks/>
            </p:cNvSpPr>
            <p:nvPr/>
          </p:nvSpPr>
          <p:spPr bwMode="auto">
            <a:xfrm>
              <a:off x="567" y="1128"/>
              <a:ext cx="3471" cy="401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68" y="0"/>
                </a:cxn>
                <a:cxn ang="0">
                  <a:pos x="424" y="49"/>
                </a:cxn>
              </a:cxnLst>
              <a:rect l="0" t="0" r="r" b="b"/>
              <a:pathLst>
                <a:path w="424" h="49">
                  <a:moveTo>
                    <a:pt x="0" y="48"/>
                  </a:moveTo>
                  <a:lnTo>
                    <a:pt x="68" y="0"/>
                  </a:lnTo>
                  <a:lnTo>
                    <a:pt x="424" y="4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Freeform 18"/>
            <p:cNvSpPr>
              <a:spLocks/>
            </p:cNvSpPr>
            <p:nvPr/>
          </p:nvSpPr>
          <p:spPr bwMode="auto">
            <a:xfrm>
              <a:off x="559" y="956"/>
              <a:ext cx="3495" cy="377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68" y="0"/>
                </a:cxn>
                <a:cxn ang="0">
                  <a:pos x="427" y="46"/>
                </a:cxn>
              </a:cxnLst>
              <a:rect l="0" t="0" r="r" b="b"/>
              <a:pathLst>
                <a:path w="427" h="46">
                  <a:moveTo>
                    <a:pt x="0" y="45"/>
                  </a:moveTo>
                  <a:lnTo>
                    <a:pt x="68" y="0"/>
                  </a:lnTo>
                  <a:lnTo>
                    <a:pt x="427" y="4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Freeform 19"/>
            <p:cNvSpPr>
              <a:spLocks/>
            </p:cNvSpPr>
            <p:nvPr/>
          </p:nvSpPr>
          <p:spPr bwMode="auto">
            <a:xfrm>
              <a:off x="666" y="2315"/>
              <a:ext cx="3273" cy="1056"/>
            </a:xfrm>
            <a:custGeom>
              <a:avLst/>
              <a:gdLst/>
              <a:ahLst/>
              <a:cxnLst>
                <a:cxn ang="0">
                  <a:pos x="3273" y="483"/>
                </a:cxn>
                <a:cxn ang="0">
                  <a:pos x="2987" y="1056"/>
                </a:cxn>
                <a:cxn ang="0">
                  <a:pos x="0" y="475"/>
                </a:cxn>
                <a:cxn ang="0">
                  <a:pos x="515" y="0"/>
                </a:cxn>
                <a:cxn ang="0">
                  <a:pos x="3273" y="483"/>
                </a:cxn>
              </a:cxnLst>
              <a:rect l="0" t="0" r="r" b="b"/>
              <a:pathLst>
                <a:path w="3273" h="1056">
                  <a:moveTo>
                    <a:pt x="3273" y="483"/>
                  </a:moveTo>
                  <a:lnTo>
                    <a:pt x="2987" y="1056"/>
                  </a:lnTo>
                  <a:lnTo>
                    <a:pt x="0" y="475"/>
                  </a:lnTo>
                  <a:lnTo>
                    <a:pt x="515" y="0"/>
                  </a:lnTo>
                  <a:lnTo>
                    <a:pt x="3273" y="483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Freeform 20"/>
            <p:cNvSpPr>
              <a:spLocks/>
            </p:cNvSpPr>
            <p:nvPr/>
          </p:nvSpPr>
          <p:spPr bwMode="auto">
            <a:xfrm>
              <a:off x="559" y="956"/>
              <a:ext cx="622" cy="1834"/>
            </a:xfrm>
            <a:custGeom>
              <a:avLst/>
              <a:gdLst/>
              <a:ahLst/>
              <a:cxnLst>
                <a:cxn ang="0">
                  <a:pos x="107" y="1834"/>
                </a:cxn>
                <a:cxn ang="0">
                  <a:pos x="0" y="369"/>
                </a:cxn>
                <a:cxn ang="0">
                  <a:pos x="557" y="0"/>
                </a:cxn>
                <a:cxn ang="0">
                  <a:pos x="622" y="1359"/>
                </a:cxn>
                <a:cxn ang="0">
                  <a:pos x="107" y="1834"/>
                </a:cxn>
              </a:cxnLst>
              <a:rect l="0" t="0" r="r" b="b"/>
              <a:pathLst>
                <a:path w="622" h="1834">
                  <a:moveTo>
                    <a:pt x="107" y="1834"/>
                  </a:moveTo>
                  <a:lnTo>
                    <a:pt x="0" y="369"/>
                  </a:lnTo>
                  <a:lnTo>
                    <a:pt x="557" y="0"/>
                  </a:lnTo>
                  <a:lnTo>
                    <a:pt x="622" y="1359"/>
                  </a:lnTo>
                  <a:lnTo>
                    <a:pt x="107" y="1834"/>
                  </a:lnTo>
                  <a:close/>
                </a:path>
              </a:pathLst>
            </a:custGeom>
            <a:noFill/>
            <a:ln w="1270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Freeform 21"/>
            <p:cNvSpPr>
              <a:spLocks/>
            </p:cNvSpPr>
            <p:nvPr/>
          </p:nvSpPr>
          <p:spPr bwMode="auto">
            <a:xfrm>
              <a:off x="1116" y="956"/>
              <a:ext cx="2938" cy="1842"/>
            </a:xfrm>
            <a:custGeom>
              <a:avLst/>
              <a:gdLst/>
              <a:ahLst/>
              <a:cxnLst>
                <a:cxn ang="0">
                  <a:pos x="65" y="1359"/>
                </a:cxn>
                <a:cxn ang="0">
                  <a:pos x="0" y="0"/>
                </a:cxn>
                <a:cxn ang="0">
                  <a:pos x="2938" y="377"/>
                </a:cxn>
                <a:cxn ang="0">
                  <a:pos x="2823" y="1842"/>
                </a:cxn>
                <a:cxn ang="0">
                  <a:pos x="65" y="1359"/>
                </a:cxn>
              </a:cxnLst>
              <a:rect l="0" t="0" r="r" b="b"/>
              <a:pathLst>
                <a:path w="2938" h="1842">
                  <a:moveTo>
                    <a:pt x="65" y="1359"/>
                  </a:moveTo>
                  <a:lnTo>
                    <a:pt x="0" y="0"/>
                  </a:lnTo>
                  <a:lnTo>
                    <a:pt x="2938" y="377"/>
                  </a:lnTo>
                  <a:lnTo>
                    <a:pt x="2823" y="1842"/>
                  </a:lnTo>
                  <a:lnTo>
                    <a:pt x="65" y="1359"/>
                  </a:lnTo>
                  <a:close/>
                </a:path>
              </a:pathLst>
            </a:custGeom>
            <a:noFill/>
            <a:ln w="1270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Line 22"/>
            <p:cNvSpPr>
              <a:spLocks noChangeShapeType="1"/>
            </p:cNvSpPr>
            <p:nvPr/>
          </p:nvSpPr>
          <p:spPr bwMode="auto">
            <a:xfrm>
              <a:off x="666" y="2790"/>
              <a:ext cx="2987" cy="5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Line 23"/>
            <p:cNvSpPr>
              <a:spLocks noChangeShapeType="1"/>
            </p:cNvSpPr>
            <p:nvPr/>
          </p:nvSpPr>
          <p:spPr bwMode="auto">
            <a:xfrm>
              <a:off x="666" y="2790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Line 24"/>
            <p:cNvSpPr>
              <a:spLocks noChangeShapeType="1"/>
            </p:cNvSpPr>
            <p:nvPr/>
          </p:nvSpPr>
          <p:spPr bwMode="auto">
            <a:xfrm>
              <a:off x="682" y="2790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Line 25"/>
            <p:cNvSpPr>
              <a:spLocks noChangeShapeType="1"/>
            </p:cNvSpPr>
            <p:nvPr/>
          </p:nvSpPr>
          <p:spPr bwMode="auto">
            <a:xfrm>
              <a:off x="690" y="2798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Line 26"/>
            <p:cNvSpPr>
              <a:spLocks noChangeShapeType="1"/>
            </p:cNvSpPr>
            <p:nvPr/>
          </p:nvSpPr>
          <p:spPr bwMode="auto">
            <a:xfrm>
              <a:off x="707" y="2798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Line 27"/>
            <p:cNvSpPr>
              <a:spLocks noChangeShapeType="1"/>
            </p:cNvSpPr>
            <p:nvPr/>
          </p:nvSpPr>
          <p:spPr bwMode="auto">
            <a:xfrm>
              <a:off x="715" y="2798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Line 28"/>
            <p:cNvSpPr>
              <a:spLocks noChangeShapeType="1"/>
            </p:cNvSpPr>
            <p:nvPr/>
          </p:nvSpPr>
          <p:spPr bwMode="auto">
            <a:xfrm>
              <a:off x="731" y="2798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Line 29"/>
            <p:cNvSpPr>
              <a:spLocks noChangeShapeType="1"/>
            </p:cNvSpPr>
            <p:nvPr/>
          </p:nvSpPr>
          <p:spPr bwMode="auto">
            <a:xfrm>
              <a:off x="739" y="280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Line 30"/>
            <p:cNvSpPr>
              <a:spLocks noChangeShapeType="1"/>
            </p:cNvSpPr>
            <p:nvPr/>
          </p:nvSpPr>
          <p:spPr bwMode="auto">
            <a:xfrm>
              <a:off x="756" y="280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Line 31"/>
            <p:cNvSpPr>
              <a:spLocks noChangeShapeType="1"/>
            </p:cNvSpPr>
            <p:nvPr/>
          </p:nvSpPr>
          <p:spPr bwMode="auto">
            <a:xfrm>
              <a:off x="764" y="280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Line 32"/>
            <p:cNvSpPr>
              <a:spLocks noChangeShapeType="1"/>
            </p:cNvSpPr>
            <p:nvPr/>
          </p:nvSpPr>
          <p:spPr bwMode="auto">
            <a:xfrm>
              <a:off x="780" y="281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Line 33"/>
            <p:cNvSpPr>
              <a:spLocks noChangeShapeType="1"/>
            </p:cNvSpPr>
            <p:nvPr/>
          </p:nvSpPr>
          <p:spPr bwMode="auto">
            <a:xfrm>
              <a:off x="797" y="281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Line 34"/>
            <p:cNvSpPr>
              <a:spLocks noChangeShapeType="1"/>
            </p:cNvSpPr>
            <p:nvPr/>
          </p:nvSpPr>
          <p:spPr bwMode="auto">
            <a:xfrm>
              <a:off x="805" y="281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Line 35"/>
            <p:cNvSpPr>
              <a:spLocks noChangeShapeType="1"/>
            </p:cNvSpPr>
            <p:nvPr/>
          </p:nvSpPr>
          <p:spPr bwMode="auto">
            <a:xfrm>
              <a:off x="821" y="2823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0" name="Line 36"/>
            <p:cNvSpPr>
              <a:spLocks noChangeShapeType="1"/>
            </p:cNvSpPr>
            <p:nvPr/>
          </p:nvSpPr>
          <p:spPr bwMode="auto">
            <a:xfrm>
              <a:off x="829" y="2823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Line 37"/>
            <p:cNvSpPr>
              <a:spLocks noChangeShapeType="1"/>
            </p:cNvSpPr>
            <p:nvPr/>
          </p:nvSpPr>
          <p:spPr bwMode="auto">
            <a:xfrm>
              <a:off x="846" y="2823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Line 38"/>
            <p:cNvSpPr>
              <a:spLocks noChangeShapeType="1"/>
            </p:cNvSpPr>
            <p:nvPr/>
          </p:nvSpPr>
          <p:spPr bwMode="auto">
            <a:xfrm>
              <a:off x="854" y="2831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3" name="Line 39"/>
            <p:cNvSpPr>
              <a:spLocks noChangeShapeType="1"/>
            </p:cNvSpPr>
            <p:nvPr/>
          </p:nvSpPr>
          <p:spPr bwMode="auto">
            <a:xfrm>
              <a:off x="870" y="2831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4" name="Line 40"/>
            <p:cNvSpPr>
              <a:spLocks noChangeShapeType="1"/>
            </p:cNvSpPr>
            <p:nvPr/>
          </p:nvSpPr>
          <p:spPr bwMode="auto">
            <a:xfrm>
              <a:off x="887" y="2831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5" name="Line 41"/>
            <p:cNvSpPr>
              <a:spLocks noChangeShapeType="1"/>
            </p:cNvSpPr>
            <p:nvPr/>
          </p:nvSpPr>
          <p:spPr bwMode="auto">
            <a:xfrm>
              <a:off x="895" y="2831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6" name="Line 42"/>
            <p:cNvSpPr>
              <a:spLocks noChangeShapeType="1"/>
            </p:cNvSpPr>
            <p:nvPr/>
          </p:nvSpPr>
          <p:spPr bwMode="auto">
            <a:xfrm>
              <a:off x="911" y="283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7" name="Line 43"/>
            <p:cNvSpPr>
              <a:spLocks noChangeShapeType="1"/>
            </p:cNvSpPr>
            <p:nvPr/>
          </p:nvSpPr>
          <p:spPr bwMode="auto">
            <a:xfrm>
              <a:off x="919" y="283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8" name="Line 44"/>
            <p:cNvSpPr>
              <a:spLocks noChangeShapeType="1"/>
            </p:cNvSpPr>
            <p:nvPr/>
          </p:nvSpPr>
          <p:spPr bwMode="auto">
            <a:xfrm>
              <a:off x="936" y="283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Line 45"/>
            <p:cNvSpPr>
              <a:spLocks noChangeShapeType="1"/>
            </p:cNvSpPr>
            <p:nvPr/>
          </p:nvSpPr>
          <p:spPr bwMode="auto">
            <a:xfrm>
              <a:off x="952" y="284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0" name="Line 46"/>
            <p:cNvSpPr>
              <a:spLocks noChangeShapeType="1"/>
            </p:cNvSpPr>
            <p:nvPr/>
          </p:nvSpPr>
          <p:spPr bwMode="auto">
            <a:xfrm>
              <a:off x="960" y="284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Line 47"/>
            <p:cNvSpPr>
              <a:spLocks noChangeShapeType="1"/>
            </p:cNvSpPr>
            <p:nvPr/>
          </p:nvSpPr>
          <p:spPr bwMode="auto">
            <a:xfrm>
              <a:off x="977" y="284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2" name="Line 48"/>
            <p:cNvSpPr>
              <a:spLocks noChangeShapeType="1"/>
            </p:cNvSpPr>
            <p:nvPr/>
          </p:nvSpPr>
          <p:spPr bwMode="auto">
            <a:xfrm>
              <a:off x="985" y="2855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3" name="Line 49"/>
            <p:cNvSpPr>
              <a:spLocks noChangeShapeType="1"/>
            </p:cNvSpPr>
            <p:nvPr/>
          </p:nvSpPr>
          <p:spPr bwMode="auto">
            <a:xfrm>
              <a:off x="1001" y="2855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4" name="Line 50"/>
            <p:cNvSpPr>
              <a:spLocks noChangeShapeType="1"/>
            </p:cNvSpPr>
            <p:nvPr/>
          </p:nvSpPr>
          <p:spPr bwMode="auto">
            <a:xfrm>
              <a:off x="1018" y="2855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5" name="Line 51"/>
            <p:cNvSpPr>
              <a:spLocks noChangeShapeType="1"/>
            </p:cNvSpPr>
            <p:nvPr/>
          </p:nvSpPr>
          <p:spPr bwMode="auto">
            <a:xfrm>
              <a:off x="1026" y="2864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6" name="Line 52"/>
            <p:cNvSpPr>
              <a:spLocks noChangeShapeType="1"/>
            </p:cNvSpPr>
            <p:nvPr/>
          </p:nvSpPr>
          <p:spPr bwMode="auto">
            <a:xfrm>
              <a:off x="1042" y="2864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7" name="Line 53"/>
            <p:cNvSpPr>
              <a:spLocks noChangeShapeType="1"/>
            </p:cNvSpPr>
            <p:nvPr/>
          </p:nvSpPr>
          <p:spPr bwMode="auto">
            <a:xfrm>
              <a:off x="1050" y="2864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8" name="Line 54"/>
            <p:cNvSpPr>
              <a:spLocks noChangeShapeType="1"/>
            </p:cNvSpPr>
            <p:nvPr/>
          </p:nvSpPr>
          <p:spPr bwMode="auto">
            <a:xfrm>
              <a:off x="1067" y="287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9" name="Line 55"/>
            <p:cNvSpPr>
              <a:spLocks noChangeShapeType="1"/>
            </p:cNvSpPr>
            <p:nvPr/>
          </p:nvSpPr>
          <p:spPr bwMode="auto">
            <a:xfrm>
              <a:off x="1083" y="287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0" name="Line 56"/>
            <p:cNvSpPr>
              <a:spLocks noChangeShapeType="1"/>
            </p:cNvSpPr>
            <p:nvPr/>
          </p:nvSpPr>
          <p:spPr bwMode="auto">
            <a:xfrm>
              <a:off x="1091" y="287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1" name="Line 57"/>
            <p:cNvSpPr>
              <a:spLocks noChangeShapeType="1"/>
            </p:cNvSpPr>
            <p:nvPr/>
          </p:nvSpPr>
          <p:spPr bwMode="auto">
            <a:xfrm>
              <a:off x="1108" y="287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2" name="Line 58"/>
            <p:cNvSpPr>
              <a:spLocks noChangeShapeType="1"/>
            </p:cNvSpPr>
            <p:nvPr/>
          </p:nvSpPr>
          <p:spPr bwMode="auto">
            <a:xfrm>
              <a:off x="1116" y="2880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3" name="Line 59"/>
            <p:cNvSpPr>
              <a:spLocks noChangeShapeType="1"/>
            </p:cNvSpPr>
            <p:nvPr/>
          </p:nvSpPr>
          <p:spPr bwMode="auto">
            <a:xfrm>
              <a:off x="1132" y="2880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4" name="Line 60"/>
            <p:cNvSpPr>
              <a:spLocks noChangeShapeType="1"/>
            </p:cNvSpPr>
            <p:nvPr/>
          </p:nvSpPr>
          <p:spPr bwMode="auto">
            <a:xfrm>
              <a:off x="1148" y="2880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" name="Line 61"/>
            <p:cNvSpPr>
              <a:spLocks noChangeShapeType="1"/>
            </p:cNvSpPr>
            <p:nvPr/>
          </p:nvSpPr>
          <p:spPr bwMode="auto">
            <a:xfrm>
              <a:off x="1157" y="2888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Line 62"/>
            <p:cNvSpPr>
              <a:spLocks noChangeShapeType="1"/>
            </p:cNvSpPr>
            <p:nvPr/>
          </p:nvSpPr>
          <p:spPr bwMode="auto">
            <a:xfrm>
              <a:off x="1173" y="2888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7" name="Line 63"/>
            <p:cNvSpPr>
              <a:spLocks noChangeShapeType="1"/>
            </p:cNvSpPr>
            <p:nvPr/>
          </p:nvSpPr>
          <p:spPr bwMode="auto">
            <a:xfrm>
              <a:off x="1181" y="2888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8" name="Line 64"/>
            <p:cNvSpPr>
              <a:spLocks noChangeShapeType="1"/>
            </p:cNvSpPr>
            <p:nvPr/>
          </p:nvSpPr>
          <p:spPr bwMode="auto">
            <a:xfrm>
              <a:off x="1198" y="289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9" name="Line 65"/>
            <p:cNvSpPr>
              <a:spLocks noChangeShapeType="1"/>
            </p:cNvSpPr>
            <p:nvPr/>
          </p:nvSpPr>
          <p:spPr bwMode="auto">
            <a:xfrm>
              <a:off x="1214" y="289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0" name="Line 66"/>
            <p:cNvSpPr>
              <a:spLocks noChangeShapeType="1"/>
            </p:cNvSpPr>
            <p:nvPr/>
          </p:nvSpPr>
          <p:spPr bwMode="auto">
            <a:xfrm>
              <a:off x="1222" y="289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1" name="Line 67"/>
            <p:cNvSpPr>
              <a:spLocks noChangeShapeType="1"/>
            </p:cNvSpPr>
            <p:nvPr/>
          </p:nvSpPr>
          <p:spPr bwMode="auto">
            <a:xfrm>
              <a:off x="1239" y="290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2" name="Line 68"/>
            <p:cNvSpPr>
              <a:spLocks noChangeShapeType="1"/>
            </p:cNvSpPr>
            <p:nvPr/>
          </p:nvSpPr>
          <p:spPr bwMode="auto">
            <a:xfrm>
              <a:off x="1255" y="290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3" name="Line 69"/>
            <p:cNvSpPr>
              <a:spLocks noChangeShapeType="1"/>
            </p:cNvSpPr>
            <p:nvPr/>
          </p:nvSpPr>
          <p:spPr bwMode="auto">
            <a:xfrm>
              <a:off x="1263" y="290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4" name="Line 70"/>
            <p:cNvSpPr>
              <a:spLocks noChangeShapeType="1"/>
            </p:cNvSpPr>
            <p:nvPr/>
          </p:nvSpPr>
          <p:spPr bwMode="auto">
            <a:xfrm>
              <a:off x="1279" y="2913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5" name="Line 71"/>
            <p:cNvSpPr>
              <a:spLocks noChangeShapeType="1"/>
            </p:cNvSpPr>
            <p:nvPr/>
          </p:nvSpPr>
          <p:spPr bwMode="auto">
            <a:xfrm>
              <a:off x="1288" y="2913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6" name="Line 72"/>
            <p:cNvSpPr>
              <a:spLocks noChangeShapeType="1"/>
            </p:cNvSpPr>
            <p:nvPr/>
          </p:nvSpPr>
          <p:spPr bwMode="auto">
            <a:xfrm>
              <a:off x="1304" y="2913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7" name="Line 73"/>
            <p:cNvSpPr>
              <a:spLocks noChangeShapeType="1"/>
            </p:cNvSpPr>
            <p:nvPr/>
          </p:nvSpPr>
          <p:spPr bwMode="auto">
            <a:xfrm>
              <a:off x="1320" y="2921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8" name="Line 74"/>
            <p:cNvSpPr>
              <a:spLocks noChangeShapeType="1"/>
            </p:cNvSpPr>
            <p:nvPr/>
          </p:nvSpPr>
          <p:spPr bwMode="auto">
            <a:xfrm>
              <a:off x="1329" y="2921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9" name="Line 75"/>
            <p:cNvSpPr>
              <a:spLocks noChangeShapeType="1"/>
            </p:cNvSpPr>
            <p:nvPr/>
          </p:nvSpPr>
          <p:spPr bwMode="auto">
            <a:xfrm>
              <a:off x="1345" y="2921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0" name="Line 76"/>
            <p:cNvSpPr>
              <a:spLocks noChangeShapeType="1"/>
            </p:cNvSpPr>
            <p:nvPr/>
          </p:nvSpPr>
          <p:spPr bwMode="auto">
            <a:xfrm>
              <a:off x="1361" y="292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1" name="Line 77"/>
            <p:cNvSpPr>
              <a:spLocks noChangeShapeType="1"/>
            </p:cNvSpPr>
            <p:nvPr/>
          </p:nvSpPr>
          <p:spPr bwMode="auto">
            <a:xfrm>
              <a:off x="1369" y="292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2" name="Line 78"/>
            <p:cNvSpPr>
              <a:spLocks noChangeShapeType="1"/>
            </p:cNvSpPr>
            <p:nvPr/>
          </p:nvSpPr>
          <p:spPr bwMode="auto">
            <a:xfrm>
              <a:off x="1386" y="292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3" name="Line 79"/>
            <p:cNvSpPr>
              <a:spLocks noChangeShapeType="1"/>
            </p:cNvSpPr>
            <p:nvPr/>
          </p:nvSpPr>
          <p:spPr bwMode="auto">
            <a:xfrm>
              <a:off x="1402" y="292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4" name="Line 80"/>
            <p:cNvSpPr>
              <a:spLocks noChangeShapeType="1"/>
            </p:cNvSpPr>
            <p:nvPr/>
          </p:nvSpPr>
          <p:spPr bwMode="auto">
            <a:xfrm>
              <a:off x="1410" y="293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5" name="Line 81"/>
            <p:cNvSpPr>
              <a:spLocks noChangeShapeType="1"/>
            </p:cNvSpPr>
            <p:nvPr/>
          </p:nvSpPr>
          <p:spPr bwMode="auto">
            <a:xfrm>
              <a:off x="1427" y="293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6" name="Line 82"/>
            <p:cNvSpPr>
              <a:spLocks noChangeShapeType="1"/>
            </p:cNvSpPr>
            <p:nvPr/>
          </p:nvSpPr>
          <p:spPr bwMode="auto">
            <a:xfrm>
              <a:off x="1435" y="293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7" name="Line 83"/>
            <p:cNvSpPr>
              <a:spLocks noChangeShapeType="1"/>
            </p:cNvSpPr>
            <p:nvPr/>
          </p:nvSpPr>
          <p:spPr bwMode="auto">
            <a:xfrm>
              <a:off x="1451" y="2945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8" name="Line 84"/>
            <p:cNvSpPr>
              <a:spLocks noChangeShapeType="1"/>
            </p:cNvSpPr>
            <p:nvPr/>
          </p:nvSpPr>
          <p:spPr bwMode="auto">
            <a:xfrm>
              <a:off x="1468" y="2945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9" name="Line 85"/>
            <p:cNvSpPr>
              <a:spLocks noChangeShapeType="1"/>
            </p:cNvSpPr>
            <p:nvPr/>
          </p:nvSpPr>
          <p:spPr bwMode="auto">
            <a:xfrm>
              <a:off x="1476" y="2945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0" name="Line 86"/>
            <p:cNvSpPr>
              <a:spLocks noChangeShapeType="1"/>
            </p:cNvSpPr>
            <p:nvPr/>
          </p:nvSpPr>
          <p:spPr bwMode="auto">
            <a:xfrm>
              <a:off x="1492" y="2954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1" name="Line 87"/>
            <p:cNvSpPr>
              <a:spLocks noChangeShapeType="1"/>
            </p:cNvSpPr>
            <p:nvPr/>
          </p:nvSpPr>
          <p:spPr bwMode="auto">
            <a:xfrm>
              <a:off x="1509" y="2954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2" name="Line 88"/>
            <p:cNvSpPr>
              <a:spLocks noChangeShapeType="1"/>
            </p:cNvSpPr>
            <p:nvPr/>
          </p:nvSpPr>
          <p:spPr bwMode="auto">
            <a:xfrm>
              <a:off x="1517" y="2954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3" name="Line 89"/>
            <p:cNvSpPr>
              <a:spLocks noChangeShapeType="1"/>
            </p:cNvSpPr>
            <p:nvPr/>
          </p:nvSpPr>
          <p:spPr bwMode="auto">
            <a:xfrm>
              <a:off x="1533" y="296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4" name="Line 90"/>
            <p:cNvSpPr>
              <a:spLocks noChangeShapeType="1"/>
            </p:cNvSpPr>
            <p:nvPr/>
          </p:nvSpPr>
          <p:spPr bwMode="auto">
            <a:xfrm>
              <a:off x="1550" y="296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5" name="Line 91"/>
            <p:cNvSpPr>
              <a:spLocks noChangeShapeType="1"/>
            </p:cNvSpPr>
            <p:nvPr/>
          </p:nvSpPr>
          <p:spPr bwMode="auto">
            <a:xfrm>
              <a:off x="1558" y="296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6" name="Line 92"/>
            <p:cNvSpPr>
              <a:spLocks noChangeShapeType="1"/>
            </p:cNvSpPr>
            <p:nvPr/>
          </p:nvSpPr>
          <p:spPr bwMode="auto">
            <a:xfrm>
              <a:off x="1574" y="2970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7" name="Line 93"/>
            <p:cNvSpPr>
              <a:spLocks noChangeShapeType="1"/>
            </p:cNvSpPr>
            <p:nvPr/>
          </p:nvSpPr>
          <p:spPr bwMode="auto">
            <a:xfrm>
              <a:off x="1590" y="2970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8" name="Line 94"/>
            <p:cNvSpPr>
              <a:spLocks noChangeShapeType="1"/>
            </p:cNvSpPr>
            <p:nvPr/>
          </p:nvSpPr>
          <p:spPr bwMode="auto">
            <a:xfrm>
              <a:off x="1599" y="2970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9" name="Line 95"/>
            <p:cNvSpPr>
              <a:spLocks noChangeShapeType="1"/>
            </p:cNvSpPr>
            <p:nvPr/>
          </p:nvSpPr>
          <p:spPr bwMode="auto">
            <a:xfrm>
              <a:off x="1615" y="2978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0" name="Line 96"/>
            <p:cNvSpPr>
              <a:spLocks noChangeShapeType="1"/>
            </p:cNvSpPr>
            <p:nvPr/>
          </p:nvSpPr>
          <p:spPr bwMode="auto">
            <a:xfrm>
              <a:off x="1631" y="2978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1" name="Line 97"/>
            <p:cNvSpPr>
              <a:spLocks noChangeShapeType="1"/>
            </p:cNvSpPr>
            <p:nvPr/>
          </p:nvSpPr>
          <p:spPr bwMode="auto">
            <a:xfrm>
              <a:off x="1640" y="2978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2" name="Line 98"/>
            <p:cNvSpPr>
              <a:spLocks noChangeShapeType="1"/>
            </p:cNvSpPr>
            <p:nvPr/>
          </p:nvSpPr>
          <p:spPr bwMode="auto">
            <a:xfrm>
              <a:off x="1656" y="298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3" name="Line 99"/>
            <p:cNvSpPr>
              <a:spLocks noChangeShapeType="1"/>
            </p:cNvSpPr>
            <p:nvPr/>
          </p:nvSpPr>
          <p:spPr bwMode="auto">
            <a:xfrm>
              <a:off x="1672" y="298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4" name="Line 100"/>
            <p:cNvSpPr>
              <a:spLocks noChangeShapeType="1"/>
            </p:cNvSpPr>
            <p:nvPr/>
          </p:nvSpPr>
          <p:spPr bwMode="auto">
            <a:xfrm>
              <a:off x="1680" y="298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5" name="Line 101"/>
            <p:cNvSpPr>
              <a:spLocks noChangeShapeType="1"/>
            </p:cNvSpPr>
            <p:nvPr/>
          </p:nvSpPr>
          <p:spPr bwMode="auto">
            <a:xfrm>
              <a:off x="1697" y="299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6" name="Line 102"/>
            <p:cNvSpPr>
              <a:spLocks noChangeShapeType="1"/>
            </p:cNvSpPr>
            <p:nvPr/>
          </p:nvSpPr>
          <p:spPr bwMode="auto">
            <a:xfrm>
              <a:off x="1713" y="299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7" name="Line 103"/>
            <p:cNvSpPr>
              <a:spLocks noChangeShapeType="1"/>
            </p:cNvSpPr>
            <p:nvPr/>
          </p:nvSpPr>
          <p:spPr bwMode="auto">
            <a:xfrm>
              <a:off x="1721" y="299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8" name="Line 104"/>
            <p:cNvSpPr>
              <a:spLocks noChangeShapeType="1"/>
            </p:cNvSpPr>
            <p:nvPr/>
          </p:nvSpPr>
          <p:spPr bwMode="auto">
            <a:xfrm>
              <a:off x="1738" y="3003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9" name="Line 105"/>
            <p:cNvSpPr>
              <a:spLocks noChangeShapeType="1"/>
            </p:cNvSpPr>
            <p:nvPr/>
          </p:nvSpPr>
          <p:spPr bwMode="auto">
            <a:xfrm>
              <a:off x="1754" y="3003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0" name="Line 106"/>
            <p:cNvSpPr>
              <a:spLocks noChangeShapeType="1"/>
            </p:cNvSpPr>
            <p:nvPr/>
          </p:nvSpPr>
          <p:spPr bwMode="auto">
            <a:xfrm>
              <a:off x="1762" y="3003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1" name="Line 107"/>
            <p:cNvSpPr>
              <a:spLocks noChangeShapeType="1"/>
            </p:cNvSpPr>
            <p:nvPr/>
          </p:nvSpPr>
          <p:spPr bwMode="auto">
            <a:xfrm>
              <a:off x="1779" y="3011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2" name="Line 108"/>
            <p:cNvSpPr>
              <a:spLocks noChangeShapeType="1"/>
            </p:cNvSpPr>
            <p:nvPr/>
          </p:nvSpPr>
          <p:spPr bwMode="auto">
            <a:xfrm>
              <a:off x="1795" y="3011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3" name="Line 109"/>
            <p:cNvSpPr>
              <a:spLocks noChangeShapeType="1"/>
            </p:cNvSpPr>
            <p:nvPr/>
          </p:nvSpPr>
          <p:spPr bwMode="auto">
            <a:xfrm>
              <a:off x="1803" y="3011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4" name="Line 110"/>
            <p:cNvSpPr>
              <a:spLocks noChangeShapeType="1"/>
            </p:cNvSpPr>
            <p:nvPr/>
          </p:nvSpPr>
          <p:spPr bwMode="auto">
            <a:xfrm>
              <a:off x="1820" y="301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5" name="Line 111"/>
            <p:cNvSpPr>
              <a:spLocks noChangeShapeType="1"/>
            </p:cNvSpPr>
            <p:nvPr/>
          </p:nvSpPr>
          <p:spPr bwMode="auto">
            <a:xfrm>
              <a:off x="1836" y="301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6" name="Line 112"/>
            <p:cNvSpPr>
              <a:spLocks noChangeShapeType="1"/>
            </p:cNvSpPr>
            <p:nvPr/>
          </p:nvSpPr>
          <p:spPr bwMode="auto">
            <a:xfrm>
              <a:off x="1844" y="301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7" name="Line 113"/>
            <p:cNvSpPr>
              <a:spLocks noChangeShapeType="1"/>
            </p:cNvSpPr>
            <p:nvPr/>
          </p:nvSpPr>
          <p:spPr bwMode="auto">
            <a:xfrm>
              <a:off x="1861" y="302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8" name="Line 114"/>
            <p:cNvSpPr>
              <a:spLocks noChangeShapeType="1"/>
            </p:cNvSpPr>
            <p:nvPr/>
          </p:nvSpPr>
          <p:spPr bwMode="auto">
            <a:xfrm>
              <a:off x="1877" y="302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9" name="Line 115"/>
            <p:cNvSpPr>
              <a:spLocks noChangeShapeType="1"/>
            </p:cNvSpPr>
            <p:nvPr/>
          </p:nvSpPr>
          <p:spPr bwMode="auto">
            <a:xfrm>
              <a:off x="1893" y="302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0" name="Line 116"/>
            <p:cNvSpPr>
              <a:spLocks noChangeShapeType="1"/>
            </p:cNvSpPr>
            <p:nvPr/>
          </p:nvSpPr>
          <p:spPr bwMode="auto">
            <a:xfrm>
              <a:off x="1901" y="3035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1" name="Line 117"/>
            <p:cNvSpPr>
              <a:spLocks noChangeShapeType="1"/>
            </p:cNvSpPr>
            <p:nvPr/>
          </p:nvSpPr>
          <p:spPr bwMode="auto">
            <a:xfrm>
              <a:off x="1918" y="3035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2" name="Line 118"/>
            <p:cNvSpPr>
              <a:spLocks noChangeShapeType="1"/>
            </p:cNvSpPr>
            <p:nvPr/>
          </p:nvSpPr>
          <p:spPr bwMode="auto">
            <a:xfrm>
              <a:off x="1934" y="3035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3" name="Line 119"/>
            <p:cNvSpPr>
              <a:spLocks noChangeShapeType="1"/>
            </p:cNvSpPr>
            <p:nvPr/>
          </p:nvSpPr>
          <p:spPr bwMode="auto">
            <a:xfrm>
              <a:off x="1942" y="304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4" name="Line 120"/>
            <p:cNvSpPr>
              <a:spLocks noChangeShapeType="1"/>
            </p:cNvSpPr>
            <p:nvPr/>
          </p:nvSpPr>
          <p:spPr bwMode="auto">
            <a:xfrm>
              <a:off x="1959" y="304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5" name="Line 121"/>
            <p:cNvSpPr>
              <a:spLocks noChangeShapeType="1"/>
            </p:cNvSpPr>
            <p:nvPr/>
          </p:nvSpPr>
          <p:spPr bwMode="auto">
            <a:xfrm>
              <a:off x="1975" y="304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6" name="Line 122"/>
            <p:cNvSpPr>
              <a:spLocks noChangeShapeType="1"/>
            </p:cNvSpPr>
            <p:nvPr/>
          </p:nvSpPr>
          <p:spPr bwMode="auto">
            <a:xfrm>
              <a:off x="1983" y="305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7" name="Line 123"/>
            <p:cNvSpPr>
              <a:spLocks noChangeShapeType="1"/>
            </p:cNvSpPr>
            <p:nvPr/>
          </p:nvSpPr>
          <p:spPr bwMode="auto">
            <a:xfrm>
              <a:off x="2000" y="305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8" name="Line 124"/>
            <p:cNvSpPr>
              <a:spLocks noChangeShapeType="1"/>
            </p:cNvSpPr>
            <p:nvPr/>
          </p:nvSpPr>
          <p:spPr bwMode="auto">
            <a:xfrm>
              <a:off x="2016" y="305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9" name="Line 125"/>
            <p:cNvSpPr>
              <a:spLocks noChangeShapeType="1"/>
            </p:cNvSpPr>
            <p:nvPr/>
          </p:nvSpPr>
          <p:spPr bwMode="auto">
            <a:xfrm>
              <a:off x="2032" y="3060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0" name="Line 126"/>
            <p:cNvSpPr>
              <a:spLocks noChangeShapeType="1"/>
            </p:cNvSpPr>
            <p:nvPr/>
          </p:nvSpPr>
          <p:spPr bwMode="auto">
            <a:xfrm>
              <a:off x="2041" y="3060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1" name="Line 127"/>
            <p:cNvSpPr>
              <a:spLocks noChangeShapeType="1"/>
            </p:cNvSpPr>
            <p:nvPr/>
          </p:nvSpPr>
          <p:spPr bwMode="auto">
            <a:xfrm>
              <a:off x="2057" y="3060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2" name="Line 128"/>
            <p:cNvSpPr>
              <a:spLocks noChangeShapeType="1"/>
            </p:cNvSpPr>
            <p:nvPr/>
          </p:nvSpPr>
          <p:spPr bwMode="auto">
            <a:xfrm>
              <a:off x="2073" y="3068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3" name="Line 129"/>
            <p:cNvSpPr>
              <a:spLocks noChangeShapeType="1"/>
            </p:cNvSpPr>
            <p:nvPr/>
          </p:nvSpPr>
          <p:spPr bwMode="auto">
            <a:xfrm>
              <a:off x="2081" y="3068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4" name="Line 130"/>
            <p:cNvSpPr>
              <a:spLocks noChangeShapeType="1"/>
            </p:cNvSpPr>
            <p:nvPr/>
          </p:nvSpPr>
          <p:spPr bwMode="auto">
            <a:xfrm>
              <a:off x="2098" y="3068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5" name="Line 131"/>
            <p:cNvSpPr>
              <a:spLocks noChangeShapeType="1"/>
            </p:cNvSpPr>
            <p:nvPr/>
          </p:nvSpPr>
          <p:spPr bwMode="auto">
            <a:xfrm>
              <a:off x="2114" y="307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6" name="Line 132"/>
            <p:cNvSpPr>
              <a:spLocks noChangeShapeType="1"/>
            </p:cNvSpPr>
            <p:nvPr/>
          </p:nvSpPr>
          <p:spPr bwMode="auto">
            <a:xfrm>
              <a:off x="2131" y="307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7" name="Line 133"/>
            <p:cNvSpPr>
              <a:spLocks noChangeShapeType="1"/>
            </p:cNvSpPr>
            <p:nvPr/>
          </p:nvSpPr>
          <p:spPr bwMode="auto">
            <a:xfrm>
              <a:off x="2139" y="307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8" name="Line 134"/>
            <p:cNvSpPr>
              <a:spLocks noChangeShapeType="1"/>
            </p:cNvSpPr>
            <p:nvPr/>
          </p:nvSpPr>
          <p:spPr bwMode="auto">
            <a:xfrm>
              <a:off x="2155" y="3085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9" name="Line 135"/>
            <p:cNvSpPr>
              <a:spLocks noChangeShapeType="1"/>
            </p:cNvSpPr>
            <p:nvPr/>
          </p:nvSpPr>
          <p:spPr bwMode="auto">
            <a:xfrm>
              <a:off x="2172" y="3085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0" name="Line 136"/>
            <p:cNvSpPr>
              <a:spLocks noChangeShapeType="1"/>
            </p:cNvSpPr>
            <p:nvPr/>
          </p:nvSpPr>
          <p:spPr bwMode="auto">
            <a:xfrm>
              <a:off x="2188" y="3085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1" name="Line 137"/>
            <p:cNvSpPr>
              <a:spLocks noChangeShapeType="1"/>
            </p:cNvSpPr>
            <p:nvPr/>
          </p:nvSpPr>
          <p:spPr bwMode="auto">
            <a:xfrm>
              <a:off x="2196" y="3093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2" name="Line 138"/>
            <p:cNvSpPr>
              <a:spLocks noChangeShapeType="1"/>
            </p:cNvSpPr>
            <p:nvPr/>
          </p:nvSpPr>
          <p:spPr bwMode="auto">
            <a:xfrm>
              <a:off x="2212" y="3093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3" name="Line 139"/>
            <p:cNvSpPr>
              <a:spLocks noChangeShapeType="1"/>
            </p:cNvSpPr>
            <p:nvPr/>
          </p:nvSpPr>
          <p:spPr bwMode="auto">
            <a:xfrm>
              <a:off x="2229" y="3093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4" name="Line 140"/>
            <p:cNvSpPr>
              <a:spLocks noChangeShapeType="1"/>
            </p:cNvSpPr>
            <p:nvPr/>
          </p:nvSpPr>
          <p:spPr bwMode="auto">
            <a:xfrm>
              <a:off x="2237" y="3101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5" name="Line 141"/>
            <p:cNvSpPr>
              <a:spLocks noChangeShapeType="1"/>
            </p:cNvSpPr>
            <p:nvPr/>
          </p:nvSpPr>
          <p:spPr bwMode="auto">
            <a:xfrm>
              <a:off x="2253" y="3101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6" name="Line 142"/>
            <p:cNvSpPr>
              <a:spLocks noChangeShapeType="1"/>
            </p:cNvSpPr>
            <p:nvPr/>
          </p:nvSpPr>
          <p:spPr bwMode="auto">
            <a:xfrm>
              <a:off x="2270" y="3101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7" name="Line 143"/>
            <p:cNvSpPr>
              <a:spLocks noChangeShapeType="1"/>
            </p:cNvSpPr>
            <p:nvPr/>
          </p:nvSpPr>
          <p:spPr bwMode="auto">
            <a:xfrm>
              <a:off x="2286" y="310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8" name="Line 144"/>
            <p:cNvSpPr>
              <a:spLocks noChangeShapeType="1"/>
            </p:cNvSpPr>
            <p:nvPr/>
          </p:nvSpPr>
          <p:spPr bwMode="auto">
            <a:xfrm>
              <a:off x="2294" y="310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9" name="Line 145"/>
            <p:cNvSpPr>
              <a:spLocks noChangeShapeType="1"/>
            </p:cNvSpPr>
            <p:nvPr/>
          </p:nvSpPr>
          <p:spPr bwMode="auto">
            <a:xfrm>
              <a:off x="2311" y="310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0" name="Line 146"/>
            <p:cNvSpPr>
              <a:spLocks noChangeShapeType="1"/>
            </p:cNvSpPr>
            <p:nvPr/>
          </p:nvSpPr>
          <p:spPr bwMode="auto">
            <a:xfrm>
              <a:off x="2327" y="311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1" name="Line 147"/>
            <p:cNvSpPr>
              <a:spLocks noChangeShapeType="1"/>
            </p:cNvSpPr>
            <p:nvPr/>
          </p:nvSpPr>
          <p:spPr bwMode="auto">
            <a:xfrm>
              <a:off x="2343" y="311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2" name="Line 148"/>
            <p:cNvSpPr>
              <a:spLocks noChangeShapeType="1"/>
            </p:cNvSpPr>
            <p:nvPr/>
          </p:nvSpPr>
          <p:spPr bwMode="auto">
            <a:xfrm>
              <a:off x="2352" y="311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3" name="Line 149"/>
            <p:cNvSpPr>
              <a:spLocks noChangeShapeType="1"/>
            </p:cNvSpPr>
            <p:nvPr/>
          </p:nvSpPr>
          <p:spPr bwMode="auto">
            <a:xfrm>
              <a:off x="2368" y="3125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4" name="Line 150"/>
            <p:cNvSpPr>
              <a:spLocks noChangeShapeType="1"/>
            </p:cNvSpPr>
            <p:nvPr/>
          </p:nvSpPr>
          <p:spPr bwMode="auto">
            <a:xfrm>
              <a:off x="2384" y="3125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5" name="Line 151"/>
            <p:cNvSpPr>
              <a:spLocks noChangeShapeType="1"/>
            </p:cNvSpPr>
            <p:nvPr/>
          </p:nvSpPr>
          <p:spPr bwMode="auto">
            <a:xfrm>
              <a:off x="2401" y="3125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6" name="Line 152"/>
            <p:cNvSpPr>
              <a:spLocks noChangeShapeType="1"/>
            </p:cNvSpPr>
            <p:nvPr/>
          </p:nvSpPr>
          <p:spPr bwMode="auto">
            <a:xfrm>
              <a:off x="2409" y="313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7" name="Line 153"/>
            <p:cNvSpPr>
              <a:spLocks noChangeShapeType="1"/>
            </p:cNvSpPr>
            <p:nvPr/>
          </p:nvSpPr>
          <p:spPr bwMode="auto">
            <a:xfrm>
              <a:off x="2425" y="313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8" name="Line 154"/>
            <p:cNvSpPr>
              <a:spLocks noChangeShapeType="1"/>
            </p:cNvSpPr>
            <p:nvPr/>
          </p:nvSpPr>
          <p:spPr bwMode="auto">
            <a:xfrm>
              <a:off x="2442" y="313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9" name="Line 155"/>
            <p:cNvSpPr>
              <a:spLocks noChangeShapeType="1"/>
            </p:cNvSpPr>
            <p:nvPr/>
          </p:nvSpPr>
          <p:spPr bwMode="auto">
            <a:xfrm>
              <a:off x="2458" y="314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0" name="Line 156"/>
            <p:cNvSpPr>
              <a:spLocks noChangeShapeType="1"/>
            </p:cNvSpPr>
            <p:nvPr/>
          </p:nvSpPr>
          <p:spPr bwMode="auto">
            <a:xfrm>
              <a:off x="2466" y="314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1" name="Line 157"/>
            <p:cNvSpPr>
              <a:spLocks noChangeShapeType="1"/>
            </p:cNvSpPr>
            <p:nvPr/>
          </p:nvSpPr>
          <p:spPr bwMode="auto">
            <a:xfrm>
              <a:off x="2483" y="314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2" name="Line 158"/>
            <p:cNvSpPr>
              <a:spLocks noChangeShapeType="1"/>
            </p:cNvSpPr>
            <p:nvPr/>
          </p:nvSpPr>
          <p:spPr bwMode="auto">
            <a:xfrm>
              <a:off x="2499" y="3150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3" name="Line 159"/>
            <p:cNvSpPr>
              <a:spLocks noChangeShapeType="1"/>
            </p:cNvSpPr>
            <p:nvPr/>
          </p:nvSpPr>
          <p:spPr bwMode="auto">
            <a:xfrm>
              <a:off x="2515" y="3150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4" name="Line 160"/>
            <p:cNvSpPr>
              <a:spLocks noChangeShapeType="1"/>
            </p:cNvSpPr>
            <p:nvPr/>
          </p:nvSpPr>
          <p:spPr bwMode="auto">
            <a:xfrm>
              <a:off x="2523" y="3150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5" name="Line 161"/>
            <p:cNvSpPr>
              <a:spLocks noChangeShapeType="1"/>
            </p:cNvSpPr>
            <p:nvPr/>
          </p:nvSpPr>
          <p:spPr bwMode="auto">
            <a:xfrm>
              <a:off x="2540" y="3158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6" name="Line 162"/>
            <p:cNvSpPr>
              <a:spLocks noChangeShapeType="1"/>
            </p:cNvSpPr>
            <p:nvPr/>
          </p:nvSpPr>
          <p:spPr bwMode="auto">
            <a:xfrm>
              <a:off x="2556" y="3158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7" name="Line 163"/>
            <p:cNvSpPr>
              <a:spLocks noChangeShapeType="1"/>
            </p:cNvSpPr>
            <p:nvPr/>
          </p:nvSpPr>
          <p:spPr bwMode="auto">
            <a:xfrm>
              <a:off x="2573" y="316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8" name="Line 164"/>
            <p:cNvSpPr>
              <a:spLocks noChangeShapeType="1"/>
            </p:cNvSpPr>
            <p:nvPr/>
          </p:nvSpPr>
          <p:spPr bwMode="auto">
            <a:xfrm>
              <a:off x="2589" y="316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9" name="Line 165"/>
            <p:cNvSpPr>
              <a:spLocks noChangeShapeType="1"/>
            </p:cNvSpPr>
            <p:nvPr/>
          </p:nvSpPr>
          <p:spPr bwMode="auto">
            <a:xfrm>
              <a:off x="2597" y="316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0" name="Line 166"/>
            <p:cNvSpPr>
              <a:spLocks noChangeShapeType="1"/>
            </p:cNvSpPr>
            <p:nvPr/>
          </p:nvSpPr>
          <p:spPr bwMode="auto">
            <a:xfrm>
              <a:off x="2613" y="3175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1" name="Line 167"/>
            <p:cNvSpPr>
              <a:spLocks noChangeShapeType="1"/>
            </p:cNvSpPr>
            <p:nvPr/>
          </p:nvSpPr>
          <p:spPr bwMode="auto">
            <a:xfrm>
              <a:off x="2630" y="3175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2" name="Line 168"/>
            <p:cNvSpPr>
              <a:spLocks noChangeShapeType="1"/>
            </p:cNvSpPr>
            <p:nvPr/>
          </p:nvSpPr>
          <p:spPr bwMode="auto">
            <a:xfrm>
              <a:off x="2646" y="3175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3" name="Line 169"/>
            <p:cNvSpPr>
              <a:spLocks noChangeShapeType="1"/>
            </p:cNvSpPr>
            <p:nvPr/>
          </p:nvSpPr>
          <p:spPr bwMode="auto">
            <a:xfrm>
              <a:off x="2654" y="3183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4" name="Line 170"/>
            <p:cNvSpPr>
              <a:spLocks noChangeShapeType="1"/>
            </p:cNvSpPr>
            <p:nvPr/>
          </p:nvSpPr>
          <p:spPr bwMode="auto">
            <a:xfrm>
              <a:off x="2671" y="3183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5" name="Line 171"/>
            <p:cNvSpPr>
              <a:spLocks noChangeShapeType="1"/>
            </p:cNvSpPr>
            <p:nvPr/>
          </p:nvSpPr>
          <p:spPr bwMode="auto">
            <a:xfrm>
              <a:off x="2687" y="3183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6" name="Line 172"/>
            <p:cNvSpPr>
              <a:spLocks noChangeShapeType="1"/>
            </p:cNvSpPr>
            <p:nvPr/>
          </p:nvSpPr>
          <p:spPr bwMode="auto">
            <a:xfrm>
              <a:off x="2703" y="3191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7" name="Line 173"/>
            <p:cNvSpPr>
              <a:spLocks noChangeShapeType="1"/>
            </p:cNvSpPr>
            <p:nvPr/>
          </p:nvSpPr>
          <p:spPr bwMode="auto">
            <a:xfrm>
              <a:off x="2720" y="3191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8" name="Line 174"/>
            <p:cNvSpPr>
              <a:spLocks noChangeShapeType="1"/>
            </p:cNvSpPr>
            <p:nvPr/>
          </p:nvSpPr>
          <p:spPr bwMode="auto">
            <a:xfrm>
              <a:off x="2728" y="3191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9" name="Line 175"/>
            <p:cNvSpPr>
              <a:spLocks noChangeShapeType="1"/>
            </p:cNvSpPr>
            <p:nvPr/>
          </p:nvSpPr>
          <p:spPr bwMode="auto">
            <a:xfrm>
              <a:off x="2744" y="319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60" name="Line 176"/>
            <p:cNvSpPr>
              <a:spLocks noChangeShapeType="1"/>
            </p:cNvSpPr>
            <p:nvPr/>
          </p:nvSpPr>
          <p:spPr bwMode="auto">
            <a:xfrm>
              <a:off x="2761" y="319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61" name="Line 177"/>
            <p:cNvSpPr>
              <a:spLocks noChangeShapeType="1"/>
            </p:cNvSpPr>
            <p:nvPr/>
          </p:nvSpPr>
          <p:spPr bwMode="auto">
            <a:xfrm>
              <a:off x="2777" y="319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62" name="Line 178"/>
            <p:cNvSpPr>
              <a:spLocks noChangeShapeType="1"/>
            </p:cNvSpPr>
            <p:nvPr/>
          </p:nvSpPr>
          <p:spPr bwMode="auto">
            <a:xfrm>
              <a:off x="2794" y="320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63" name="Line 179"/>
            <p:cNvSpPr>
              <a:spLocks noChangeShapeType="1"/>
            </p:cNvSpPr>
            <p:nvPr/>
          </p:nvSpPr>
          <p:spPr bwMode="auto">
            <a:xfrm>
              <a:off x="2802" y="320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64" name="Line 180"/>
            <p:cNvSpPr>
              <a:spLocks noChangeShapeType="1"/>
            </p:cNvSpPr>
            <p:nvPr/>
          </p:nvSpPr>
          <p:spPr bwMode="auto">
            <a:xfrm>
              <a:off x="2818" y="320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65" name="Line 181"/>
            <p:cNvSpPr>
              <a:spLocks noChangeShapeType="1"/>
            </p:cNvSpPr>
            <p:nvPr/>
          </p:nvSpPr>
          <p:spPr bwMode="auto">
            <a:xfrm>
              <a:off x="2834" y="3215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66" name="Line 182"/>
            <p:cNvSpPr>
              <a:spLocks noChangeShapeType="1"/>
            </p:cNvSpPr>
            <p:nvPr/>
          </p:nvSpPr>
          <p:spPr bwMode="auto">
            <a:xfrm>
              <a:off x="2851" y="3215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67" name="Line 183"/>
            <p:cNvSpPr>
              <a:spLocks noChangeShapeType="1"/>
            </p:cNvSpPr>
            <p:nvPr/>
          </p:nvSpPr>
          <p:spPr bwMode="auto">
            <a:xfrm>
              <a:off x="2867" y="322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68" name="Line 184"/>
            <p:cNvSpPr>
              <a:spLocks noChangeShapeType="1"/>
            </p:cNvSpPr>
            <p:nvPr/>
          </p:nvSpPr>
          <p:spPr bwMode="auto">
            <a:xfrm>
              <a:off x="2875" y="322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69" name="Line 185"/>
            <p:cNvSpPr>
              <a:spLocks noChangeShapeType="1"/>
            </p:cNvSpPr>
            <p:nvPr/>
          </p:nvSpPr>
          <p:spPr bwMode="auto">
            <a:xfrm>
              <a:off x="2892" y="322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70" name="Line 186"/>
            <p:cNvSpPr>
              <a:spLocks noChangeShapeType="1"/>
            </p:cNvSpPr>
            <p:nvPr/>
          </p:nvSpPr>
          <p:spPr bwMode="auto">
            <a:xfrm>
              <a:off x="2908" y="323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71" name="Line 187"/>
            <p:cNvSpPr>
              <a:spLocks noChangeShapeType="1"/>
            </p:cNvSpPr>
            <p:nvPr/>
          </p:nvSpPr>
          <p:spPr bwMode="auto">
            <a:xfrm>
              <a:off x="2924" y="323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72" name="Line 188"/>
            <p:cNvSpPr>
              <a:spLocks noChangeShapeType="1"/>
            </p:cNvSpPr>
            <p:nvPr/>
          </p:nvSpPr>
          <p:spPr bwMode="auto">
            <a:xfrm>
              <a:off x="2941" y="323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73" name="Line 189"/>
            <p:cNvSpPr>
              <a:spLocks noChangeShapeType="1"/>
            </p:cNvSpPr>
            <p:nvPr/>
          </p:nvSpPr>
          <p:spPr bwMode="auto">
            <a:xfrm>
              <a:off x="2949" y="3240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74" name="Line 190"/>
            <p:cNvSpPr>
              <a:spLocks noChangeShapeType="1"/>
            </p:cNvSpPr>
            <p:nvPr/>
          </p:nvSpPr>
          <p:spPr bwMode="auto">
            <a:xfrm>
              <a:off x="2965" y="3240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75" name="Line 191"/>
            <p:cNvSpPr>
              <a:spLocks noChangeShapeType="1"/>
            </p:cNvSpPr>
            <p:nvPr/>
          </p:nvSpPr>
          <p:spPr bwMode="auto">
            <a:xfrm>
              <a:off x="2982" y="3240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76" name="Line 192"/>
            <p:cNvSpPr>
              <a:spLocks noChangeShapeType="1"/>
            </p:cNvSpPr>
            <p:nvPr/>
          </p:nvSpPr>
          <p:spPr bwMode="auto">
            <a:xfrm>
              <a:off x="2998" y="3248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77" name="Line 193"/>
            <p:cNvSpPr>
              <a:spLocks noChangeShapeType="1"/>
            </p:cNvSpPr>
            <p:nvPr/>
          </p:nvSpPr>
          <p:spPr bwMode="auto">
            <a:xfrm>
              <a:off x="3014" y="3248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78" name="Line 194"/>
            <p:cNvSpPr>
              <a:spLocks noChangeShapeType="1"/>
            </p:cNvSpPr>
            <p:nvPr/>
          </p:nvSpPr>
          <p:spPr bwMode="auto">
            <a:xfrm>
              <a:off x="3031" y="3248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79" name="Line 195"/>
            <p:cNvSpPr>
              <a:spLocks noChangeShapeType="1"/>
            </p:cNvSpPr>
            <p:nvPr/>
          </p:nvSpPr>
          <p:spPr bwMode="auto">
            <a:xfrm>
              <a:off x="3039" y="325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80" name="Line 196"/>
            <p:cNvSpPr>
              <a:spLocks noChangeShapeType="1"/>
            </p:cNvSpPr>
            <p:nvPr/>
          </p:nvSpPr>
          <p:spPr bwMode="auto">
            <a:xfrm>
              <a:off x="3055" y="325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81" name="Line 197"/>
            <p:cNvSpPr>
              <a:spLocks noChangeShapeType="1"/>
            </p:cNvSpPr>
            <p:nvPr/>
          </p:nvSpPr>
          <p:spPr bwMode="auto">
            <a:xfrm>
              <a:off x="3072" y="3265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82" name="Line 198"/>
            <p:cNvSpPr>
              <a:spLocks noChangeShapeType="1"/>
            </p:cNvSpPr>
            <p:nvPr/>
          </p:nvSpPr>
          <p:spPr bwMode="auto">
            <a:xfrm>
              <a:off x="3088" y="3265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83" name="Line 199"/>
            <p:cNvSpPr>
              <a:spLocks noChangeShapeType="1"/>
            </p:cNvSpPr>
            <p:nvPr/>
          </p:nvSpPr>
          <p:spPr bwMode="auto">
            <a:xfrm>
              <a:off x="3105" y="3265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84" name="Line 200"/>
            <p:cNvSpPr>
              <a:spLocks noChangeShapeType="1"/>
            </p:cNvSpPr>
            <p:nvPr/>
          </p:nvSpPr>
          <p:spPr bwMode="auto">
            <a:xfrm>
              <a:off x="3121" y="3273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85" name="Line 201"/>
            <p:cNvSpPr>
              <a:spLocks noChangeShapeType="1"/>
            </p:cNvSpPr>
            <p:nvPr/>
          </p:nvSpPr>
          <p:spPr bwMode="auto">
            <a:xfrm>
              <a:off x="3129" y="3273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86" name="Line 202"/>
            <p:cNvSpPr>
              <a:spLocks noChangeShapeType="1"/>
            </p:cNvSpPr>
            <p:nvPr/>
          </p:nvSpPr>
          <p:spPr bwMode="auto">
            <a:xfrm>
              <a:off x="3145" y="3273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87" name="Line 203"/>
            <p:cNvSpPr>
              <a:spLocks noChangeShapeType="1"/>
            </p:cNvSpPr>
            <p:nvPr/>
          </p:nvSpPr>
          <p:spPr bwMode="auto">
            <a:xfrm>
              <a:off x="3162" y="3281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88" name="Line 204"/>
            <p:cNvSpPr>
              <a:spLocks noChangeShapeType="1"/>
            </p:cNvSpPr>
            <p:nvPr/>
          </p:nvSpPr>
          <p:spPr bwMode="auto">
            <a:xfrm>
              <a:off x="3178" y="3281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89" name="Line 205"/>
            <p:cNvSpPr>
              <a:spLocks noChangeShapeType="1"/>
            </p:cNvSpPr>
            <p:nvPr/>
          </p:nvSpPr>
          <p:spPr bwMode="auto">
            <a:xfrm>
              <a:off x="3195" y="3281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206"/>
            <p:cNvGrpSpPr>
              <a:grpSpLocks/>
            </p:cNvGrpSpPr>
            <p:nvPr/>
          </p:nvGrpSpPr>
          <p:grpSpPr bwMode="auto">
            <a:xfrm>
              <a:off x="779" y="1202"/>
              <a:ext cx="4416" cy="2641"/>
              <a:chOff x="779" y="1202"/>
              <a:chExt cx="4416" cy="2641"/>
            </a:xfrm>
          </p:grpSpPr>
          <p:sp>
            <p:nvSpPr>
              <p:cNvPr id="16591" name="Line 207"/>
              <p:cNvSpPr>
                <a:spLocks noChangeShapeType="1"/>
              </p:cNvSpPr>
              <p:nvPr/>
            </p:nvSpPr>
            <p:spPr bwMode="auto">
              <a:xfrm>
                <a:off x="3211" y="3289"/>
                <a:ext cx="1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2" name="Line 208"/>
              <p:cNvSpPr>
                <a:spLocks noChangeShapeType="1"/>
              </p:cNvSpPr>
              <p:nvPr/>
            </p:nvSpPr>
            <p:spPr bwMode="auto">
              <a:xfrm>
                <a:off x="3219" y="3289"/>
                <a:ext cx="1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3" name="Line 209"/>
              <p:cNvSpPr>
                <a:spLocks noChangeShapeType="1"/>
              </p:cNvSpPr>
              <p:nvPr/>
            </p:nvSpPr>
            <p:spPr bwMode="auto">
              <a:xfrm>
                <a:off x="3235" y="3289"/>
                <a:ext cx="1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4" name="Line 210"/>
              <p:cNvSpPr>
                <a:spLocks noChangeShapeType="1"/>
              </p:cNvSpPr>
              <p:nvPr/>
            </p:nvSpPr>
            <p:spPr bwMode="auto">
              <a:xfrm>
                <a:off x="3252" y="3297"/>
                <a:ext cx="1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5" name="Line 211"/>
              <p:cNvSpPr>
                <a:spLocks noChangeShapeType="1"/>
              </p:cNvSpPr>
              <p:nvPr/>
            </p:nvSpPr>
            <p:spPr bwMode="auto">
              <a:xfrm>
                <a:off x="3268" y="3297"/>
                <a:ext cx="1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6" name="Line 212"/>
              <p:cNvSpPr>
                <a:spLocks noChangeShapeType="1"/>
              </p:cNvSpPr>
              <p:nvPr/>
            </p:nvSpPr>
            <p:spPr bwMode="auto">
              <a:xfrm>
                <a:off x="3285" y="3306"/>
                <a:ext cx="1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7" name="Line 213"/>
              <p:cNvSpPr>
                <a:spLocks noChangeShapeType="1"/>
              </p:cNvSpPr>
              <p:nvPr/>
            </p:nvSpPr>
            <p:spPr bwMode="auto">
              <a:xfrm>
                <a:off x="3301" y="3306"/>
                <a:ext cx="1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8" name="Line 214"/>
              <p:cNvSpPr>
                <a:spLocks noChangeShapeType="1"/>
              </p:cNvSpPr>
              <p:nvPr/>
            </p:nvSpPr>
            <p:spPr bwMode="auto">
              <a:xfrm>
                <a:off x="3317" y="3306"/>
                <a:ext cx="1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9" name="Line 215"/>
              <p:cNvSpPr>
                <a:spLocks noChangeShapeType="1"/>
              </p:cNvSpPr>
              <p:nvPr/>
            </p:nvSpPr>
            <p:spPr bwMode="auto">
              <a:xfrm>
                <a:off x="3325" y="3314"/>
                <a:ext cx="1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0" name="Line 216"/>
              <p:cNvSpPr>
                <a:spLocks noChangeShapeType="1"/>
              </p:cNvSpPr>
              <p:nvPr/>
            </p:nvSpPr>
            <p:spPr bwMode="auto">
              <a:xfrm>
                <a:off x="3342" y="3314"/>
                <a:ext cx="1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1" name="Line 217"/>
              <p:cNvSpPr>
                <a:spLocks noChangeShapeType="1"/>
              </p:cNvSpPr>
              <p:nvPr/>
            </p:nvSpPr>
            <p:spPr bwMode="auto">
              <a:xfrm>
                <a:off x="3358" y="3314"/>
                <a:ext cx="1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2" name="Line 218"/>
              <p:cNvSpPr>
                <a:spLocks noChangeShapeType="1"/>
              </p:cNvSpPr>
              <p:nvPr/>
            </p:nvSpPr>
            <p:spPr bwMode="auto">
              <a:xfrm>
                <a:off x="3375" y="3322"/>
                <a:ext cx="1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3" name="Line 219"/>
              <p:cNvSpPr>
                <a:spLocks noChangeShapeType="1"/>
              </p:cNvSpPr>
              <p:nvPr/>
            </p:nvSpPr>
            <p:spPr bwMode="auto">
              <a:xfrm>
                <a:off x="3391" y="3322"/>
                <a:ext cx="1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4" name="Line 220"/>
              <p:cNvSpPr>
                <a:spLocks noChangeShapeType="1"/>
              </p:cNvSpPr>
              <p:nvPr/>
            </p:nvSpPr>
            <p:spPr bwMode="auto">
              <a:xfrm>
                <a:off x="3407" y="3322"/>
                <a:ext cx="1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5" name="Line 221"/>
              <p:cNvSpPr>
                <a:spLocks noChangeShapeType="1"/>
              </p:cNvSpPr>
              <p:nvPr/>
            </p:nvSpPr>
            <p:spPr bwMode="auto">
              <a:xfrm>
                <a:off x="3424" y="3330"/>
                <a:ext cx="1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6" name="Line 222"/>
              <p:cNvSpPr>
                <a:spLocks noChangeShapeType="1"/>
              </p:cNvSpPr>
              <p:nvPr/>
            </p:nvSpPr>
            <p:spPr bwMode="auto">
              <a:xfrm>
                <a:off x="3432" y="3330"/>
                <a:ext cx="1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7" name="Line 223"/>
              <p:cNvSpPr>
                <a:spLocks noChangeShapeType="1"/>
              </p:cNvSpPr>
              <p:nvPr/>
            </p:nvSpPr>
            <p:spPr bwMode="auto">
              <a:xfrm>
                <a:off x="3448" y="3338"/>
                <a:ext cx="1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8" name="Line 224"/>
              <p:cNvSpPr>
                <a:spLocks noChangeShapeType="1"/>
              </p:cNvSpPr>
              <p:nvPr/>
            </p:nvSpPr>
            <p:spPr bwMode="auto">
              <a:xfrm>
                <a:off x="3465" y="3338"/>
                <a:ext cx="1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9" name="Line 225"/>
              <p:cNvSpPr>
                <a:spLocks noChangeShapeType="1"/>
              </p:cNvSpPr>
              <p:nvPr/>
            </p:nvSpPr>
            <p:spPr bwMode="auto">
              <a:xfrm>
                <a:off x="3481" y="3338"/>
                <a:ext cx="1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0" name="Line 226"/>
              <p:cNvSpPr>
                <a:spLocks noChangeShapeType="1"/>
              </p:cNvSpPr>
              <p:nvPr/>
            </p:nvSpPr>
            <p:spPr bwMode="auto">
              <a:xfrm>
                <a:off x="3497" y="3346"/>
                <a:ext cx="1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1" name="Line 227"/>
              <p:cNvSpPr>
                <a:spLocks noChangeShapeType="1"/>
              </p:cNvSpPr>
              <p:nvPr/>
            </p:nvSpPr>
            <p:spPr bwMode="auto">
              <a:xfrm>
                <a:off x="3514" y="3346"/>
                <a:ext cx="1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2" name="Line 228"/>
              <p:cNvSpPr>
                <a:spLocks noChangeShapeType="1"/>
              </p:cNvSpPr>
              <p:nvPr/>
            </p:nvSpPr>
            <p:spPr bwMode="auto">
              <a:xfrm>
                <a:off x="3530" y="3346"/>
                <a:ext cx="1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3" name="Line 229"/>
              <p:cNvSpPr>
                <a:spLocks noChangeShapeType="1"/>
              </p:cNvSpPr>
              <p:nvPr/>
            </p:nvSpPr>
            <p:spPr bwMode="auto">
              <a:xfrm>
                <a:off x="3546" y="3355"/>
                <a:ext cx="1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4" name="Line 230"/>
              <p:cNvSpPr>
                <a:spLocks noChangeShapeType="1"/>
              </p:cNvSpPr>
              <p:nvPr/>
            </p:nvSpPr>
            <p:spPr bwMode="auto">
              <a:xfrm>
                <a:off x="3563" y="3355"/>
                <a:ext cx="1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5" name="Line 231"/>
              <p:cNvSpPr>
                <a:spLocks noChangeShapeType="1"/>
              </p:cNvSpPr>
              <p:nvPr/>
            </p:nvSpPr>
            <p:spPr bwMode="auto">
              <a:xfrm>
                <a:off x="3571" y="3363"/>
                <a:ext cx="1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6" name="Line 232"/>
              <p:cNvSpPr>
                <a:spLocks noChangeShapeType="1"/>
              </p:cNvSpPr>
              <p:nvPr/>
            </p:nvSpPr>
            <p:spPr bwMode="auto">
              <a:xfrm>
                <a:off x="3587" y="3363"/>
                <a:ext cx="1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7" name="Line 233"/>
              <p:cNvSpPr>
                <a:spLocks noChangeShapeType="1"/>
              </p:cNvSpPr>
              <p:nvPr/>
            </p:nvSpPr>
            <p:spPr bwMode="auto">
              <a:xfrm>
                <a:off x="3604" y="3363"/>
                <a:ext cx="1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8" name="Line 234"/>
              <p:cNvSpPr>
                <a:spLocks noChangeShapeType="1"/>
              </p:cNvSpPr>
              <p:nvPr/>
            </p:nvSpPr>
            <p:spPr bwMode="auto">
              <a:xfrm>
                <a:off x="3620" y="3371"/>
                <a:ext cx="1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9" name="Line 235"/>
              <p:cNvSpPr>
                <a:spLocks noChangeShapeType="1"/>
              </p:cNvSpPr>
              <p:nvPr/>
            </p:nvSpPr>
            <p:spPr bwMode="auto">
              <a:xfrm>
                <a:off x="3636" y="3371"/>
                <a:ext cx="1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0" name="Line 236"/>
              <p:cNvSpPr>
                <a:spLocks noChangeShapeType="1"/>
              </p:cNvSpPr>
              <p:nvPr/>
            </p:nvSpPr>
            <p:spPr bwMode="auto">
              <a:xfrm>
                <a:off x="3653" y="3371"/>
                <a:ext cx="1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1" name="Rectangle 237"/>
              <p:cNvSpPr>
                <a:spLocks noChangeArrowheads="1"/>
              </p:cNvSpPr>
              <p:nvPr/>
            </p:nvSpPr>
            <p:spPr bwMode="auto">
              <a:xfrm rot="16200000">
                <a:off x="619" y="3028"/>
                <a:ext cx="435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FFFFFF"/>
                    </a:solidFill>
                    <a:latin typeface="Arial" pitchFamily="34" charset="0"/>
                  </a:rPr>
                  <a:t>2000-10-3</a:t>
                </a:r>
                <a:endParaRPr 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622" name="Rectangle 238"/>
              <p:cNvSpPr>
                <a:spLocks noChangeArrowheads="1"/>
              </p:cNvSpPr>
              <p:nvPr/>
            </p:nvSpPr>
            <p:spPr bwMode="auto">
              <a:xfrm rot="16200000">
                <a:off x="765" y="3083"/>
                <a:ext cx="488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FFFFFF"/>
                    </a:solidFill>
                    <a:latin typeface="Arial" pitchFamily="34" charset="0"/>
                  </a:rPr>
                  <a:t>2000-10-17</a:t>
                </a:r>
                <a:endParaRPr 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623" name="Rectangle 239"/>
              <p:cNvSpPr>
                <a:spLocks noChangeArrowheads="1"/>
              </p:cNvSpPr>
              <p:nvPr/>
            </p:nvSpPr>
            <p:spPr bwMode="auto">
              <a:xfrm rot="16200000">
                <a:off x="937" y="3116"/>
                <a:ext cx="488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FFFFFF"/>
                    </a:solidFill>
                    <a:latin typeface="Arial" pitchFamily="34" charset="0"/>
                  </a:rPr>
                  <a:t>2000-10-30</a:t>
                </a:r>
                <a:endParaRPr 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624" name="Rectangle 240"/>
              <p:cNvSpPr>
                <a:spLocks noChangeArrowheads="1"/>
              </p:cNvSpPr>
              <p:nvPr/>
            </p:nvSpPr>
            <p:spPr bwMode="auto">
              <a:xfrm rot="16200000">
                <a:off x="1109" y="3149"/>
                <a:ext cx="488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FFFFFF"/>
                    </a:solidFill>
                    <a:latin typeface="Arial" pitchFamily="34" charset="0"/>
                  </a:rPr>
                  <a:t>2000-11-12</a:t>
                </a:r>
                <a:endParaRPr 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625" name="Rectangle 241"/>
              <p:cNvSpPr>
                <a:spLocks noChangeArrowheads="1"/>
              </p:cNvSpPr>
              <p:nvPr/>
            </p:nvSpPr>
            <p:spPr bwMode="auto">
              <a:xfrm rot="16200000">
                <a:off x="1281" y="3190"/>
                <a:ext cx="488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FFFFFF"/>
                    </a:solidFill>
                    <a:latin typeface="Arial" pitchFamily="34" charset="0"/>
                  </a:rPr>
                  <a:t>2000-11-25</a:t>
                </a:r>
                <a:endParaRPr 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626" name="Rectangle 242"/>
              <p:cNvSpPr>
                <a:spLocks noChangeArrowheads="1"/>
              </p:cNvSpPr>
              <p:nvPr/>
            </p:nvSpPr>
            <p:spPr bwMode="auto">
              <a:xfrm rot="16200000">
                <a:off x="1487" y="3199"/>
                <a:ext cx="435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FFFFFF"/>
                    </a:solidFill>
                    <a:latin typeface="Arial" pitchFamily="34" charset="0"/>
                  </a:rPr>
                  <a:t>2000-12-8</a:t>
                </a:r>
                <a:endParaRPr 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627" name="Rectangle 243"/>
              <p:cNvSpPr>
                <a:spLocks noChangeArrowheads="1"/>
              </p:cNvSpPr>
              <p:nvPr/>
            </p:nvSpPr>
            <p:spPr bwMode="auto">
              <a:xfrm rot="16200000">
                <a:off x="1641" y="3255"/>
                <a:ext cx="488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FFFFFF"/>
                    </a:solidFill>
                    <a:latin typeface="Arial" pitchFamily="34" charset="0"/>
                  </a:rPr>
                  <a:t>2000-12-21</a:t>
                </a:r>
                <a:endParaRPr 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628" name="Rectangle 244"/>
              <p:cNvSpPr>
                <a:spLocks noChangeArrowheads="1"/>
              </p:cNvSpPr>
              <p:nvPr/>
            </p:nvSpPr>
            <p:spPr bwMode="auto">
              <a:xfrm rot="16200000">
                <a:off x="1874" y="3243"/>
                <a:ext cx="382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FFFFFF"/>
                    </a:solidFill>
                    <a:latin typeface="Arial" pitchFamily="34" charset="0"/>
                  </a:rPr>
                  <a:t>2001-1-3</a:t>
                </a:r>
                <a:endParaRPr 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629" name="Rectangle 245"/>
              <p:cNvSpPr>
                <a:spLocks noChangeArrowheads="1"/>
              </p:cNvSpPr>
              <p:nvPr/>
            </p:nvSpPr>
            <p:spPr bwMode="auto">
              <a:xfrm rot="16200000">
                <a:off x="2027" y="3306"/>
                <a:ext cx="435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FFFFFF"/>
                    </a:solidFill>
                    <a:latin typeface="Arial" pitchFamily="34" charset="0"/>
                  </a:rPr>
                  <a:t>2001-1-16</a:t>
                </a:r>
                <a:endParaRPr 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630" name="Rectangle 246"/>
              <p:cNvSpPr>
                <a:spLocks noChangeArrowheads="1"/>
              </p:cNvSpPr>
              <p:nvPr/>
            </p:nvSpPr>
            <p:spPr bwMode="auto">
              <a:xfrm rot="16200000">
                <a:off x="2215" y="3339"/>
                <a:ext cx="435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FFFFFF"/>
                    </a:solidFill>
                    <a:latin typeface="Arial" pitchFamily="34" charset="0"/>
                  </a:rPr>
                  <a:t>2001-1-30</a:t>
                </a:r>
                <a:endParaRPr 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631" name="Rectangle 247"/>
              <p:cNvSpPr>
                <a:spLocks noChangeArrowheads="1"/>
              </p:cNvSpPr>
              <p:nvPr/>
            </p:nvSpPr>
            <p:spPr bwMode="auto">
              <a:xfrm rot="16200000">
                <a:off x="2404" y="3379"/>
                <a:ext cx="435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FFFFFF"/>
                    </a:solidFill>
                    <a:latin typeface="Arial" pitchFamily="34" charset="0"/>
                  </a:rPr>
                  <a:t>2001-2-12</a:t>
                </a:r>
                <a:endParaRPr 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632" name="Rectangle 248"/>
              <p:cNvSpPr>
                <a:spLocks noChangeArrowheads="1"/>
              </p:cNvSpPr>
              <p:nvPr/>
            </p:nvSpPr>
            <p:spPr bwMode="auto">
              <a:xfrm rot="16200000">
                <a:off x="2592" y="3412"/>
                <a:ext cx="435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FFFFFF"/>
                    </a:solidFill>
                    <a:latin typeface="Arial" pitchFamily="34" charset="0"/>
                  </a:rPr>
                  <a:t>2001-2-25</a:t>
                </a:r>
                <a:endParaRPr 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633" name="Rectangle 249"/>
              <p:cNvSpPr>
                <a:spLocks noChangeArrowheads="1"/>
              </p:cNvSpPr>
              <p:nvPr/>
            </p:nvSpPr>
            <p:spPr bwMode="auto">
              <a:xfrm rot="16200000">
                <a:off x="2788" y="3453"/>
                <a:ext cx="435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FFFFFF"/>
                    </a:solidFill>
                    <a:latin typeface="Arial" pitchFamily="34" charset="0"/>
                  </a:rPr>
                  <a:t>2001-3-10</a:t>
                </a:r>
                <a:endParaRPr 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634" name="Rectangle 250"/>
              <p:cNvSpPr>
                <a:spLocks noChangeArrowheads="1"/>
              </p:cNvSpPr>
              <p:nvPr/>
            </p:nvSpPr>
            <p:spPr bwMode="auto">
              <a:xfrm rot="16200000">
                <a:off x="2984" y="3494"/>
                <a:ext cx="435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FFFFFF"/>
                    </a:solidFill>
                    <a:latin typeface="Arial" pitchFamily="34" charset="0"/>
                  </a:rPr>
                  <a:t>2001-3-23</a:t>
                </a:r>
                <a:endParaRPr 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635" name="Rectangle 251"/>
              <p:cNvSpPr>
                <a:spLocks noChangeArrowheads="1"/>
              </p:cNvSpPr>
              <p:nvPr/>
            </p:nvSpPr>
            <p:spPr bwMode="auto">
              <a:xfrm rot="16200000">
                <a:off x="3208" y="3505"/>
                <a:ext cx="382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FFFFFF"/>
                    </a:solidFill>
                    <a:latin typeface="Arial" pitchFamily="34" charset="0"/>
                  </a:rPr>
                  <a:t>2001-4-5</a:t>
                </a:r>
                <a:endParaRPr 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636" name="Rectangle 252"/>
              <p:cNvSpPr>
                <a:spLocks noChangeArrowheads="1"/>
              </p:cNvSpPr>
              <p:nvPr/>
            </p:nvSpPr>
            <p:spPr bwMode="auto">
              <a:xfrm rot="16200000">
                <a:off x="3377" y="3568"/>
                <a:ext cx="435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FFFFFF"/>
                    </a:solidFill>
                    <a:latin typeface="Arial" pitchFamily="34" charset="0"/>
                  </a:rPr>
                  <a:t>2001-4-18</a:t>
                </a:r>
                <a:endParaRPr 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637" name="Line 253"/>
              <p:cNvSpPr>
                <a:spLocks noChangeShapeType="1"/>
              </p:cNvSpPr>
              <p:nvPr/>
            </p:nvSpPr>
            <p:spPr bwMode="auto">
              <a:xfrm flipH="1">
                <a:off x="3653" y="2798"/>
                <a:ext cx="286" cy="57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8" name="Line 254"/>
              <p:cNvSpPr>
                <a:spLocks noChangeShapeType="1"/>
              </p:cNvSpPr>
              <p:nvPr/>
            </p:nvSpPr>
            <p:spPr bwMode="auto">
              <a:xfrm>
                <a:off x="3653" y="3371"/>
                <a:ext cx="4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9" name="Line 255"/>
              <p:cNvSpPr>
                <a:spLocks noChangeShapeType="1"/>
              </p:cNvSpPr>
              <p:nvPr/>
            </p:nvSpPr>
            <p:spPr bwMode="auto">
              <a:xfrm>
                <a:off x="3727" y="3215"/>
                <a:ext cx="4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0" name="Line 256"/>
              <p:cNvSpPr>
                <a:spLocks noChangeShapeType="1"/>
              </p:cNvSpPr>
              <p:nvPr/>
            </p:nvSpPr>
            <p:spPr bwMode="auto">
              <a:xfrm>
                <a:off x="3800" y="3076"/>
                <a:ext cx="4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1" name="Line 257"/>
              <p:cNvSpPr>
                <a:spLocks noChangeShapeType="1"/>
              </p:cNvSpPr>
              <p:nvPr/>
            </p:nvSpPr>
            <p:spPr bwMode="auto">
              <a:xfrm>
                <a:off x="3874" y="2929"/>
                <a:ext cx="4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2" name="Line 258"/>
              <p:cNvSpPr>
                <a:spLocks noChangeShapeType="1"/>
              </p:cNvSpPr>
              <p:nvPr/>
            </p:nvSpPr>
            <p:spPr bwMode="auto">
              <a:xfrm>
                <a:off x="3939" y="2798"/>
                <a:ext cx="4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3" name="Rectangle 259"/>
              <p:cNvSpPr>
                <a:spLocks noChangeArrowheads="1"/>
              </p:cNvSpPr>
              <p:nvPr/>
            </p:nvSpPr>
            <p:spPr bwMode="auto">
              <a:xfrm>
                <a:off x="3792" y="3240"/>
                <a:ext cx="547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FFFFFF"/>
                    </a:solidFill>
                    <a:latin typeface="Arial" pitchFamily="34" charset="0"/>
                  </a:rPr>
                  <a:t>Maintenance</a:t>
                </a:r>
                <a:endParaRPr 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644" name="Rectangle 260"/>
              <p:cNvSpPr>
                <a:spLocks noChangeArrowheads="1"/>
              </p:cNvSpPr>
              <p:nvPr/>
            </p:nvSpPr>
            <p:spPr bwMode="auto">
              <a:xfrm>
                <a:off x="3866" y="3085"/>
                <a:ext cx="1329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FFFFFF"/>
                    </a:solidFill>
                    <a:latin typeface="Arial" pitchFamily="34" charset="0"/>
                  </a:rPr>
                  <a:t>Human Resource Management</a:t>
                </a:r>
                <a:endParaRPr 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645" name="Rectangle 261"/>
              <p:cNvSpPr>
                <a:spLocks noChangeArrowheads="1"/>
              </p:cNvSpPr>
              <p:nvPr/>
            </p:nvSpPr>
            <p:spPr bwMode="auto">
              <a:xfrm>
                <a:off x="3939" y="2945"/>
                <a:ext cx="708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FFFFFF"/>
                    </a:solidFill>
                    <a:latin typeface="Arial" pitchFamily="34" charset="0"/>
                  </a:rPr>
                  <a:t>Laboratory Work</a:t>
                </a:r>
                <a:endParaRPr 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646" name="Rectangle 262"/>
              <p:cNvSpPr>
                <a:spLocks noChangeArrowheads="1"/>
              </p:cNvSpPr>
              <p:nvPr/>
            </p:nvSpPr>
            <p:spPr bwMode="auto">
              <a:xfrm>
                <a:off x="4005" y="2806"/>
                <a:ext cx="972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FFFFFF"/>
                    </a:solidFill>
                    <a:latin typeface="Arial" pitchFamily="34" charset="0"/>
                  </a:rPr>
                  <a:t>Knowledge Processing</a:t>
                </a:r>
                <a:endParaRPr 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647" name="Freeform 263"/>
              <p:cNvSpPr>
                <a:spLocks/>
              </p:cNvSpPr>
              <p:nvPr/>
            </p:nvSpPr>
            <p:spPr bwMode="auto">
              <a:xfrm>
                <a:off x="1108" y="2282"/>
                <a:ext cx="49" cy="99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40" y="66"/>
                  </a:cxn>
                  <a:cxn ang="0">
                    <a:pos x="49" y="0"/>
                  </a:cxn>
                  <a:cxn ang="0">
                    <a:pos x="8" y="33"/>
                  </a:cxn>
                  <a:cxn ang="0">
                    <a:pos x="0" y="99"/>
                  </a:cxn>
                </a:cxnLst>
                <a:rect l="0" t="0" r="r" b="b"/>
                <a:pathLst>
                  <a:path w="49" h="99">
                    <a:moveTo>
                      <a:pt x="0" y="99"/>
                    </a:moveTo>
                    <a:lnTo>
                      <a:pt x="40" y="66"/>
                    </a:lnTo>
                    <a:lnTo>
                      <a:pt x="49" y="0"/>
                    </a:lnTo>
                    <a:lnTo>
                      <a:pt x="8" y="33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8" name="Freeform 264"/>
              <p:cNvSpPr>
                <a:spLocks/>
              </p:cNvSpPr>
              <p:nvPr/>
            </p:nvSpPr>
            <p:spPr bwMode="auto">
              <a:xfrm>
                <a:off x="1116" y="2282"/>
                <a:ext cx="57" cy="90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41" y="0"/>
                  </a:cxn>
                  <a:cxn ang="0">
                    <a:pos x="57" y="58"/>
                  </a:cxn>
                  <a:cxn ang="0">
                    <a:pos x="16" y="90"/>
                  </a:cxn>
                  <a:cxn ang="0">
                    <a:pos x="0" y="33"/>
                  </a:cxn>
                </a:cxnLst>
                <a:rect l="0" t="0" r="r" b="b"/>
                <a:pathLst>
                  <a:path w="57" h="90">
                    <a:moveTo>
                      <a:pt x="0" y="33"/>
                    </a:moveTo>
                    <a:lnTo>
                      <a:pt x="41" y="0"/>
                    </a:lnTo>
                    <a:lnTo>
                      <a:pt x="57" y="58"/>
                    </a:lnTo>
                    <a:lnTo>
                      <a:pt x="16" y="9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9" name="Freeform 265"/>
              <p:cNvSpPr>
                <a:spLocks/>
              </p:cNvSpPr>
              <p:nvPr/>
            </p:nvSpPr>
            <p:spPr bwMode="auto">
              <a:xfrm>
                <a:off x="1132" y="2340"/>
                <a:ext cx="49" cy="41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41" y="0"/>
                  </a:cxn>
                  <a:cxn ang="0">
                    <a:pos x="49" y="8"/>
                  </a:cxn>
                  <a:cxn ang="0">
                    <a:pos x="16" y="41"/>
                  </a:cxn>
                  <a:cxn ang="0">
                    <a:pos x="0" y="32"/>
                  </a:cxn>
                </a:cxnLst>
                <a:rect l="0" t="0" r="r" b="b"/>
                <a:pathLst>
                  <a:path w="49" h="41">
                    <a:moveTo>
                      <a:pt x="0" y="32"/>
                    </a:moveTo>
                    <a:lnTo>
                      <a:pt x="41" y="0"/>
                    </a:lnTo>
                    <a:lnTo>
                      <a:pt x="49" y="8"/>
                    </a:lnTo>
                    <a:lnTo>
                      <a:pt x="16" y="41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0" name="Freeform 266"/>
              <p:cNvSpPr>
                <a:spLocks/>
              </p:cNvSpPr>
              <p:nvPr/>
            </p:nvSpPr>
            <p:spPr bwMode="auto">
              <a:xfrm>
                <a:off x="1148" y="2250"/>
                <a:ext cx="41" cy="131"/>
              </a:xfrm>
              <a:custGeom>
                <a:avLst/>
                <a:gdLst/>
                <a:ahLst/>
                <a:cxnLst>
                  <a:cxn ang="0">
                    <a:pos x="0" y="131"/>
                  </a:cxn>
                  <a:cxn ang="0">
                    <a:pos x="33" y="98"/>
                  </a:cxn>
                  <a:cxn ang="0">
                    <a:pos x="41" y="0"/>
                  </a:cxn>
                  <a:cxn ang="0">
                    <a:pos x="9" y="32"/>
                  </a:cxn>
                  <a:cxn ang="0">
                    <a:pos x="0" y="131"/>
                  </a:cxn>
                </a:cxnLst>
                <a:rect l="0" t="0" r="r" b="b"/>
                <a:pathLst>
                  <a:path w="41" h="131">
                    <a:moveTo>
                      <a:pt x="0" y="131"/>
                    </a:moveTo>
                    <a:lnTo>
                      <a:pt x="33" y="98"/>
                    </a:lnTo>
                    <a:lnTo>
                      <a:pt x="41" y="0"/>
                    </a:lnTo>
                    <a:lnTo>
                      <a:pt x="9" y="32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1" name="Freeform 267"/>
              <p:cNvSpPr>
                <a:spLocks/>
              </p:cNvSpPr>
              <p:nvPr/>
            </p:nvSpPr>
            <p:spPr bwMode="auto">
              <a:xfrm>
                <a:off x="1157" y="2250"/>
                <a:ext cx="49" cy="90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2" y="0"/>
                  </a:cxn>
                  <a:cxn ang="0">
                    <a:pos x="49" y="65"/>
                  </a:cxn>
                  <a:cxn ang="0">
                    <a:pos x="16" y="90"/>
                  </a:cxn>
                  <a:cxn ang="0">
                    <a:pos x="0" y="32"/>
                  </a:cxn>
                </a:cxnLst>
                <a:rect l="0" t="0" r="r" b="b"/>
                <a:pathLst>
                  <a:path w="49" h="90">
                    <a:moveTo>
                      <a:pt x="0" y="32"/>
                    </a:moveTo>
                    <a:lnTo>
                      <a:pt x="32" y="0"/>
                    </a:lnTo>
                    <a:lnTo>
                      <a:pt x="49" y="65"/>
                    </a:lnTo>
                    <a:lnTo>
                      <a:pt x="16" y="9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2" name="Freeform 268"/>
              <p:cNvSpPr>
                <a:spLocks/>
              </p:cNvSpPr>
              <p:nvPr/>
            </p:nvSpPr>
            <p:spPr bwMode="auto">
              <a:xfrm>
                <a:off x="1173" y="2282"/>
                <a:ext cx="41" cy="58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33" y="33"/>
                  </a:cxn>
                  <a:cxn ang="0">
                    <a:pos x="41" y="0"/>
                  </a:cxn>
                  <a:cxn ang="0">
                    <a:pos x="8" y="25"/>
                  </a:cxn>
                  <a:cxn ang="0">
                    <a:pos x="0" y="58"/>
                  </a:cxn>
                </a:cxnLst>
                <a:rect l="0" t="0" r="r" b="b"/>
                <a:pathLst>
                  <a:path w="41" h="58">
                    <a:moveTo>
                      <a:pt x="0" y="58"/>
                    </a:moveTo>
                    <a:lnTo>
                      <a:pt x="33" y="33"/>
                    </a:lnTo>
                    <a:lnTo>
                      <a:pt x="41" y="0"/>
                    </a:lnTo>
                    <a:lnTo>
                      <a:pt x="8" y="25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3" name="Freeform 269"/>
              <p:cNvSpPr>
                <a:spLocks/>
              </p:cNvSpPr>
              <p:nvPr/>
            </p:nvSpPr>
            <p:spPr bwMode="auto">
              <a:xfrm>
                <a:off x="1181" y="2282"/>
                <a:ext cx="49" cy="82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33" y="0"/>
                  </a:cxn>
                  <a:cxn ang="0">
                    <a:pos x="49" y="49"/>
                  </a:cxn>
                  <a:cxn ang="0">
                    <a:pos x="17" y="82"/>
                  </a:cxn>
                  <a:cxn ang="0">
                    <a:pos x="0" y="25"/>
                  </a:cxn>
                </a:cxnLst>
                <a:rect l="0" t="0" r="r" b="b"/>
                <a:pathLst>
                  <a:path w="49" h="82">
                    <a:moveTo>
                      <a:pt x="0" y="25"/>
                    </a:moveTo>
                    <a:lnTo>
                      <a:pt x="33" y="0"/>
                    </a:lnTo>
                    <a:lnTo>
                      <a:pt x="49" y="49"/>
                    </a:lnTo>
                    <a:lnTo>
                      <a:pt x="17" y="8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4" name="Freeform 270"/>
              <p:cNvSpPr>
                <a:spLocks/>
              </p:cNvSpPr>
              <p:nvPr/>
            </p:nvSpPr>
            <p:spPr bwMode="auto">
              <a:xfrm>
                <a:off x="1198" y="2299"/>
                <a:ext cx="41" cy="65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32" y="32"/>
                  </a:cxn>
                  <a:cxn ang="0">
                    <a:pos x="41" y="0"/>
                  </a:cxn>
                  <a:cxn ang="0">
                    <a:pos x="8" y="32"/>
                  </a:cxn>
                  <a:cxn ang="0">
                    <a:pos x="0" y="65"/>
                  </a:cxn>
                </a:cxnLst>
                <a:rect l="0" t="0" r="r" b="b"/>
                <a:pathLst>
                  <a:path w="41" h="65">
                    <a:moveTo>
                      <a:pt x="0" y="65"/>
                    </a:moveTo>
                    <a:lnTo>
                      <a:pt x="32" y="32"/>
                    </a:lnTo>
                    <a:lnTo>
                      <a:pt x="41" y="0"/>
                    </a:lnTo>
                    <a:lnTo>
                      <a:pt x="8" y="32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5" name="Freeform 271"/>
              <p:cNvSpPr>
                <a:spLocks/>
              </p:cNvSpPr>
              <p:nvPr/>
            </p:nvSpPr>
            <p:spPr bwMode="auto">
              <a:xfrm>
                <a:off x="1206" y="2299"/>
                <a:ext cx="49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3" y="0"/>
                  </a:cxn>
                  <a:cxn ang="0">
                    <a:pos x="49" y="73"/>
                  </a:cxn>
                  <a:cxn ang="0">
                    <a:pos x="16" y="106"/>
                  </a:cxn>
                  <a:cxn ang="0">
                    <a:pos x="0" y="32"/>
                  </a:cxn>
                </a:cxnLst>
                <a:rect l="0" t="0" r="r" b="b"/>
                <a:pathLst>
                  <a:path w="49" h="106">
                    <a:moveTo>
                      <a:pt x="0" y="32"/>
                    </a:moveTo>
                    <a:lnTo>
                      <a:pt x="33" y="0"/>
                    </a:lnTo>
                    <a:lnTo>
                      <a:pt x="49" y="73"/>
                    </a:lnTo>
                    <a:lnTo>
                      <a:pt x="16" y="106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6" name="Freeform 272"/>
              <p:cNvSpPr>
                <a:spLocks/>
              </p:cNvSpPr>
              <p:nvPr/>
            </p:nvSpPr>
            <p:spPr bwMode="auto">
              <a:xfrm>
                <a:off x="1222" y="2372"/>
                <a:ext cx="41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1" y="0"/>
                  </a:cxn>
                  <a:cxn ang="0">
                    <a:pos x="8" y="33"/>
                  </a:cxn>
                  <a:cxn ang="0">
                    <a:pos x="0" y="33"/>
                  </a:cxn>
                </a:cxnLst>
                <a:rect l="0" t="0" r="r" b="b"/>
                <a:pathLst>
                  <a:path w="41" h="33">
                    <a:moveTo>
                      <a:pt x="0" y="33"/>
                    </a:moveTo>
                    <a:lnTo>
                      <a:pt x="33" y="0"/>
                    </a:lnTo>
                    <a:lnTo>
                      <a:pt x="41" y="0"/>
                    </a:lnTo>
                    <a:lnTo>
                      <a:pt x="8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7" name="Freeform 273"/>
              <p:cNvSpPr>
                <a:spLocks/>
              </p:cNvSpPr>
              <p:nvPr/>
            </p:nvSpPr>
            <p:spPr bwMode="auto">
              <a:xfrm>
                <a:off x="1230" y="2348"/>
                <a:ext cx="49" cy="57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33" y="24"/>
                  </a:cxn>
                  <a:cxn ang="0">
                    <a:pos x="49" y="0"/>
                  </a:cxn>
                  <a:cxn ang="0">
                    <a:pos x="17" y="33"/>
                  </a:cxn>
                  <a:cxn ang="0">
                    <a:pos x="0" y="57"/>
                  </a:cxn>
                </a:cxnLst>
                <a:rect l="0" t="0" r="r" b="b"/>
                <a:pathLst>
                  <a:path w="49" h="57">
                    <a:moveTo>
                      <a:pt x="0" y="57"/>
                    </a:moveTo>
                    <a:lnTo>
                      <a:pt x="33" y="24"/>
                    </a:lnTo>
                    <a:lnTo>
                      <a:pt x="49" y="0"/>
                    </a:lnTo>
                    <a:lnTo>
                      <a:pt x="17" y="33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8" name="Freeform 274"/>
              <p:cNvSpPr>
                <a:spLocks/>
              </p:cNvSpPr>
              <p:nvPr/>
            </p:nvSpPr>
            <p:spPr bwMode="auto">
              <a:xfrm>
                <a:off x="1247" y="2348"/>
                <a:ext cx="41" cy="4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2" y="0"/>
                  </a:cxn>
                  <a:cxn ang="0">
                    <a:pos x="41" y="8"/>
                  </a:cxn>
                  <a:cxn ang="0">
                    <a:pos x="8" y="41"/>
                  </a:cxn>
                  <a:cxn ang="0">
                    <a:pos x="0" y="33"/>
                  </a:cxn>
                </a:cxnLst>
                <a:rect l="0" t="0" r="r" b="b"/>
                <a:pathLst>
                  <a:path w="41" h="41">
                    <a:moveTo>
                      <a:pt x="0" y="33"/>
                    </a:moveTo>
                    <a:lnTo>
                      <a:pt x="32" y="0"/>
                    </a:lnTo>
                    <a:lnTo>
                      <a:pt x="41" y="8"/>
                    </a:lnTo>
                    <a:lnTo>
                      <a:pt x="8" y="4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9" name="Freeform 275"/>
              <p:cNvSpPr>
                <a:spLocks/>
              </p:cNvSpPr>
              <p:nvPr/>
            </p:nvSpPr>
            <p:spPr bwMode="auto">
              <a:xfrm>
                <a:off x="1255" y="2323"/>
                <a:ext cx="49" cy="66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33" y="33"/>
                  </a:cxn>
                  <a:cxn ang="0">
                    <a:pos x="49" y="0"/>
                  </a:cxn>
                  <a:cxn ang="0">
                    <a:pos x="8" y="33"/>
                  </a:cxn>
                  <a:cxn ang="0">
                    <a:pos x="0" y="66"/>
                  </a:cxn>
                </a:cxnLst>
                <a:rect l="0" t="0" r="r" b="b"/>
                <a:pathLst>
                  <a:path w="49" h="66">
                    <a:moveTo>
                      <a:pt x="0" y="66"/>
                    </a:moveTo>
                    <a:lnTo>
                      <a:pt x="33" y="33"/>
                    </a:lnTo>
                    <a:lnTo>
                      <a:pt x="49" y="0"/>
                    </a:lnTo>
                    <a:lnTo>
                      <a:pt x="8" y="3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0" name="Freeform 276"/>
              <p:cNvSpPr>
                <a:spLocks/>
              </p:cNvSpPr>
              <p:nvPr/>
            </p:nvSpPr>
            <p:spPr bwMode="auto">
              <a:xfrm>
                <a:off x="1263" y="2323"/>
                <a:ext cx="49" cy="58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41" y="0"/>
                  </a:cxn>
                  <a:cxn ang="0">
                    <a:pos x="49" y="25"/>
                  </a:cxn>
                  <a:cxn ang="0">
                    <a:pos x="16" y="58"/>
                  </a:cxn>
                  <a:cxn ang="0">
                    <a:pos x="0" y="33"/>
                  </a:cxn>
                </a:cxnLst>
                <a:rect l="0" t="0" r="r" b="b"/>
                <a:pathLst>
                  <a:path w="49" h="58">
                    <a:moveTo>
                      <a:pt x="0" y="33"/>
                    </a:moveTo>
                    <a:lnTo>
                      <a:pt x="41" y="0"/>
                    </a:lnTo>
                    <a:lnTo>
                      <a:pt x="49" y="25"/>
                    </a:lnTo>
                    <a:lnTo>
                      <a:pt x="16" y="58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1" name="Freeform 277"/>
              <p:cNvSpPr>
                <a:spLocks/>
              </p:cNvSpPr>
              <p:nvPr/>
            </p:nvSpPr>
            <p:spPr bwMode="auto">
              <a:xfrm>
                <a:off x="1279" y="2348"/>
                <a:ext cx="50" cy="49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50" y="16"/>
                  </a:cxn>
                  <a:cxn ang="0">
                    <a:pos x="17" y="49"/>
                  </a:cxn>
                  <a:cxn ang="0">
                    <a:pos x="0" y="33"/>
                  </a:cxn>
                </a:cxnLst>
                <a:rect l="0" t="0" r="r" b="b"/>
                <a:pathLst>
                  <a:path w="50" h="49">
                    <a:moveTo>
                      <a:pt x="0" y="33"/>
                    </a:moveTo>
                    <a:lnTo>
                      <a:pt x="33" y="0"/>
                    </a:lnTo>
                    <a:lnTo>
                      <a:pt x="50" y="16"/>
                    </a:lnTo>
                    <a:lnTo>
                      <a:pt x="17" y="49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2" name="Freeform 278"/>
              <p:cNvSpPr>
                <a:spLocks/>
              </p:cNvSpPr>
              <p:nvPr/>
            </p:nvSpPr>
            <p:spPr bwMode="auto">
              <a:xfrm>
                <a:off x="1296" y="2364"/>
                <a:ext cx="41" cy="49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1" y="17"/>
                  </a:cxn>
                  <a:cxn ang="0">
                    <a:pos x="8" y="49"/>
                  </a:cxn>
                  <a:cxn ang="0">
                    <a:pos x="0" y="33"/>
                  </a:cxn>
                </a:cxnLst>
                <a:rect l="0" t="0" r="r" b="b"/>
                <a:pathLst>
                  <a:path w="41" h="49">
                    <a:moveTo>
                      <a:pt x="0" y="33"/>
                    </a:moveTo>
                    <a:lnTo>
                      <a:pt x="33" y="0"/>
                    </a:lnTo>
                    <a:lnTo>
                      <a:pt x="41" y="17"/>
                    </a:lnTo>
                    <a:lnTo>
                      <a:pt x="8" y="49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3" name="Freeform 279"/>
              <p:cNvSpPr>
                <a:spLocks/>
              </p:cNvSpPr>
              <p:nvPr/>
            </p:nvSpPr>
            <p:spPr bwMode="auto">
              <a:xfrm>
                <a:off x="1304" y="2381"/>
                <a:ext cx="49" cy="40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3" y="0"/>
                  </a:cxn>
                  <a:cxn ang="0">
                    <a:pos x="49" y="8"/>
                  </a:cxn>
                  <a:cxn ang="0">
                    <a:pos x="16" y="40"/>
                  </a:cxn>
                  <a:cxn ang="0">
                    <a:pos x="0" y="32"/>
                  </a:cxn>
                </a:cxnLst>
                <a:rect l="0" t="0" r="r" b="b"/>
                <a:pathLst>
                  <a:path w="49" h="40">
                    <a:moveTo>
                      <a:pt x="0" y="32"/>
                    </a:moveTo>
                    <a:lnTo>
                      <a:pt x="33" y="0"/>
                    </a:lnTo>
                    <a:lnTo>
                      <a:pt x="49" y="8"/>
                    </a:lnTo>
                    <a:lnTo>
                      <a:pt x="16" y="4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4" name="Freeform 280"/>
              <p:cNvSpPr>
                <a:spLocks/>
              </p:cNvSpPr>
              <p:nvPr/>
            </p:nvSpPr>
            <p:spPr bwMode="auto">
              <a:xfrm>
                <a:off x="1320" y="2381"/>
                <a:ext cx="41" cy="4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33" y="8"/>
                  </a:cxn>
                  <a:cxn ang="0">
                    <a:pos x="41" y="0"/>
                  </a:cxn>
                  <a:cxn ang="0">
                    <a:pos x="9" y="32"/>
                  </a:cxn>
                  <a:cxn ang="0">
                    <a:pos x="0" y="40"/>
                  </a:cxn>
                </a:cxnLst>
                <a:rect l="0" t="0" r="r" b="b"/>
                <a:pathLst>
                  <a:path w="41" h="40">
                    <a:moveTo>
                      <a:pt x="0" y="40"/>
                    </a:moveTo>
                    <a:lnTo>
                      <a:pt x="33" y="8"/>
                    </a:lnTo>
                    <a:lnTo>
                      <a:pt x="41" y="0"/>
                    </a:lnTo>
                    <a:lnTo>
                      <a:pt x="9" y="3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5" name="Freeform 281"/>
              <p:cNvSpPr>
                <a:spLocks/>
              </p:cNvSpPr>
              <p:nvPr/>
            </p:nvSpPr>
            <p:spPr bwMode="auto">
              <a:xfrm>
                <a:off x="1329" y="2364"/>
                <a:ext cx="49" cy="4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32" y="17"/>
                  </a:cxn>
                  <a:cxn ang="0">
                    <a:pos x="49" y="0"/>
                  </a:cxn>
                  <a:cxn ang="0">
                    <a:pos x="16" y="33"/>
                  </a:cxn>
                  <a:cxn ang="0">
                    <a:pos x="0" y="49"/>
                  </a:cxn>
                </a:cxnLst>
                <a:rect l="0" t="0" r="r" b="b"/>
                <a:pathLst>
                  <a:path w="49" h="49">
                    <a:moveTo>
                      <a:pt x="0" y="49"/>
                    </a:moveTo>
                    <a:lnTo>
                      <a:pt x="32" y="17"/>
                    </a:lnTo>
                    <a:lnTo>
                      <a:pt x="49" y="0"/>
                    </a:lnTo>
                    <a:lnTo>
                      <a:pt x="16" y="33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6" name="Freeform 282"/>
              <p:cNvSpPr>
                <a:spLocks/>
              </p:cNvSpPr>
              <p:nvPr/>
            </p:nvSpPr>
            <p:spPr bwMode="auto">
              <a:xfrm>
                <a:off x="1345" y="2331"/>
                <a:ext cx="41" cy="66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33" y="33"/>
                  </a:cxn>
                  <a:cxn ang="0">
                    <a:pos x="41" y="0"/>
                  </a:cxn>
                  <a:cxn ang="0">
                    <a:pos x="8" y="25"/>
                  </a:cxn>
                  <a:cxn ang="0">
                    <a:pos x="0" y="66"/>
                  </a:cxn>
                </a:cxnLst>
                <a:rect l="0" t="0" r="r" b="b"/>
                <a:pathLst>
                  <a:path w="41" h="66">
                    <a:moveTo>
                      <a:pt x="0" y="66"/>
                    </a:moveTo>
                    <a:lnTo>
                      <a:pt x="33" y="33"/>
                    </a:lnTo>
                    <a:lnTo>
                      <a:pt x="41" y="0"/>
                    </a:lnTo>
                    <a:lnTo>
                      <a:pt x="8" y="25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7" name="Freeform 283"/>
              <p:cNvSpPr>
                <a:spLocks/>
              </p:cNvSpPr>
              <p:nvPr/>
            </p:nvSpPr>
            <p:spPr bwMode="auto">
              <a:xfrm>
                <a:off x="1353" y="2217"/>
                <a:ext cx="41" cy="139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33" y="114"/>
                  </a:cxn>
                  <a:cxn ang="0">
                    <a:pos x="41" y="0"/>
                  </a:cxn>
                  <a:cxn ang="0">
                    <a:pos x="8" y="33"/>
                  </a:cxn>
                  <a:cxn ang="0">
                    <a:pos x="0" y="139"/>
                  </a:cxn>
                </a:cxnLst>
                <a:rect l="0" t="0" r="r" b="b"/>
                <a:pathLst>
                  <a:path w="41" h="139">
                    <a:moveTo>
                      <a:pt x="0" y="139"/>
                    </a:moveTo>
                    <a:lnTo>
                      <a:pt x="33" y="114"/>
                    </a:lnTo>
                    <a:lnTo>
                      <a:pt x="41" y="0"/>
                    </a:lnTo>
                    <a:lnTo>
                      <a:pt x="8" y="33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8" name="Freeform 284"/>
              <p:cNvSpPr>
                <a:spLocks/>
              </p:cNvSpPr>
              <p:nvPr/>
            </p:nvSpPr>
            <p:spPr bwMode="auto">
              <a:xfrm>
                <a:off x="1361" y="2217"/>
                <a:ext cx="49" cy="180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9" y="147"/>
                  </a:cxn>
                  <a:cxn ang="0">
                    <a:pos x="17" y="180"/>
                  </a:cxn>
                  <a:cxn ang="0">
                    <a:pos x="0" y="33"/>
                  </a:cxn>
                </a:cxnLst>
                <a:rect l="0" t="0" r="r" b="b"/>
                <a:pathLst>
                  <a:path w="49" h="180">
                    <a:moveTo>
                      <a:pt x="0" y="33"/>
                    </a:moveTo>
                    <a:lnTo>
                      <a:pt x="33" y="0"/>
                    </a:lnTo>
                    <a:lnTo>
                      <a:pt x="49" y="147"/>
                    </a:lnTo>
                    <a:lnTo>
                      <a:pt x="17" y="18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9" name="Freeform 285"/>
              <p:cNvSpPr>
                <a:spLocks/>
              </p:cNvSpPr>
              <p:nvPr/>
            </p:nvSpPr>
            <p:spPr bwMode="auto">
              <a:xfrm>
                <a:off x="1378" y="2364"/>
                <a:ext cx="49" cy="66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2" y="0"/>
                  </a:cxn>
                  <a:cxn ang="0">
                    <a:pos x="49" y="33"/>
                  </a:cxn>
                  <a:cxn ang="0">
                    <a:pos x="16" y="66"/>
                  </a:cxn>
                  <a:cxn ang="0">
                    <a:pos x="0" y="33"/>
                  </a:cxn>
                </a:cxnLst>
                <a:rect l="0" t="0" r="r" b="b"/>
                <a:pathLst>
                  <a:path w="49" h="66">
                    <a:moveTo>
                      <a:pt x="0" y="33"/>
                    </a:moveTo>
                    <a:lnTo>
                      <a:pt x="32" y="0"/>
                    </a:lnTo>
                    <a:lnTo>
                      <a:pt x="49" y="33"/>
                    </a:lnTo>
                    <a:lnTo>
                      <a:pt x="16" y="66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0" name="Freeform 286"/>
              <p:cNvSpPr>
                <a:spLocks/>
              </p:cNvSpPr>
              <p:nvPr/>
            </p:nvSpPr>
            <p:spPr bwMode="auto">
              <a:xfrm>
                <a:off x="1394" y="2381"/>
                <a:ext cx="41" cy="4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33" y="16"/>
                  </a:cxn>
                  <a:cxn ang="0">
                    <a:pos x="41" y="0"/>
                  </a:cxn>
                  <a:cxn ang="0">
                    <a:pos x="8" y="32"/>
                  </a:cxn>
                  <a:cxn ang="0">
                    <a:pos x="0" y="49"/>
                  </a:cxn>
                </a:cxnLst>
                <a:rect l="0" t="0" r="r" b="b"/>
                <a:pathLst>
                  <a:path w="41" h="49">
                    <a:moveTo>
                      <a:pt x="0" y="49"/>
                    </a:moveTo>
                    <a:lnTo>
                      <a:pt x="33" y="16"/>
                    </a:lnTo>
                    <a:lnTo>
                      <a:pt x="41" y="0"/>
                    </a:lnTo>
                    <a:lnTo>
                      <a:pt x="8" y="32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1" name="Freeform 287"/>
              <p:cNvSpPr>
                <a:spLocks/>
              </p:cNvSpPr>
              <p:nvPr/>
            </p:nvSpPr>
            <p:spPr bwMode="auto">
              <a:xfrm>
                <a:off x="1402" y="2381"/>
                <a:ext cx="49" cy="49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3" y="0"/>
                  </a:cxn>
                  <a:cxn ang="0">
                    <a:pos x="49" y="16"/>
                  </a:cxn>
                  <a:cxn ang="0">
                    <a:pos x="17" y="49"/>
                  </a:cxn>
                  <a:cxn ang="0">
                    <a:pos x="0" y="32"/>
                  </a:cxn>
                </a:cxnLst>
                <a:rect l="0" t="0" r="r" b="b"/>
                <a:pathLst>
                  <a:path w="49" h="49">
                    <a:moveTo>
                      <a:pt x="0" y="32"/>
                    </a:moveTo>
                    <a:lnTo>
                      <a:pt x="33" y="0"/>
                    </a:lnTo>
                    <a:lnTo>
                      <a:pt x="49" y="16"/>
                    </a:lnTo>
                    <a:lnTo>
                      <a:pt x="17" y="49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2" name="Freeform 288"/>
              <p:cNvSpPr>
                <a:spLocks/>
              </p:cNvSpPr>
              <p:nvPr/>
            </p:nvSpPr>
            <p:spPr bwMode="auto">
              <a:xfrm>
                <a:off x="1419" y="2389"/>
                <a:ext cx="40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2" y="8"/>
                  </a:cxn>
                  <a:cxn ang="0">
                    <a:pos x="40" y="0"/>
                  </a:cxn>
                  <a:cxn ang="0">
                    <a:pos x="8" y="32"/>
                  </a:cxn>
                  <a:cxn ang="0">
                    <a:pos x="0" y="41"/>
                  </a:cxn>
                </a:cxnLst>
                <a:rect l="0" t="0" r="r" b="b"/>
                <a:pathLst>
                  <a:path w="40" h="41">
                    <a:moveTo>
                      <a:pt x="0" y="41"/>
                    </a:moveTo>
                    <a:lnTo>
                      <a:pt x="32" y="8"/>
                    </a:lnTo>
                    <a:lnTo>
                      <a:pt x="40" y="0"/>
                    </a:lnTo>
                    <a:lnTo>
                      <a:pt x="8" y="32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3" name="Freeform 289"/>
              <p:cNvSpPr>
                <a:spLocks/>
              </p:cNvSpPr>
              <p:nvPr/>
            </p:nvSpPr>
            <p:spPr bwMode="auto">
              <a:xfrm>
                <a:off x="1427" y="2389"/>
                <a:ext cx="49" cy="49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2" y="0"/>
                  </a:cxn>
                  <a:cxn ang="0">
                    <a:pos x="49" y="16"/>
                  </a:cxn>
                  <a:cxn ang="0">
                    <a:pos x="16" y="49"/>
                  </a:cxn>
                  <a:cxn ang="0">
                    <a:pos x="0" y="32"/>
                  </a:cxn>
                </a:cxnLst>
                <a:rect l="0" t="0" r="r" b="b"/>
                <a:pathLst>
                  <a:path w="49" h="49">
                    <a:moveTo>
                      <a:pt x="0" y="32"/>
                    </a:moveTo>
                    <a:lnTo>
                      <a:pt x="32" y="0"/>
                    </a:lnTo>
                    <a:lnTo>
                      <a:pt x="49" y="16"/>
                    </a:lnTo>
                    <a:lnTo>
                      <a:pt x="16" y="49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4" name="Freeform 290"/>
              <p:cNvSpPr>
                <a:spLocks/>
              </p:cNvSpPr>
              <p:nvPr/>
            </p:nvSpPr>
            <p:spPr bwMode="auto">
              <a:xfrm>
                <a:off x="1443" y="2405"/>
                <a:ext cx="41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1" y="0"/>
                  </a:cxn>
                  <a:cxn ang="0">
                    <a:pos x="8" y="33"/>
                  </a:cxn>
                  <a:cxn ang="0">
                    <a:pos x="0" y="33"/>
                  </a:cxn>
                </a:cxnLst>
                <a:rect l="0" t="0" r="r" b="b"/>
                <a:pathLst>
                  <a:path w="41" h="33">
                    <a:moveTo>
                      <a:pt x="0" y="33"/>
                    </a:moveTo>
                    <a:lnTo>
                      <a:pt x="33" y="0"/>
                    </a:lnTo>
                    <a:lnTo>
                      <a:pt x="41" y="0"/>
                    </a:lnTo>
                    <a:lnTo>
                      <a:pt x="8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5" name="Freeform 291"/>
              <p:cNvSpPr>
                <a:spLocks/>
              </p:cNvSpPr>
              <p:nvPr/>
            </p:nvSpPr>
            <p:spPr bwMode="auto">
              <a:xfrm>
                <a:off x="1451" y="2405"/>
                <a:ext cx="49" cy="4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9" y="8"/>
                  </a:cxn>
                  <a:cxn ang="0">
                    <a:pos x="17" y="41"/>
                  </a:cxn>
                  <a:cxn ang="0">
                    <a:pos x="0" y="33"/>
                  </a:cxn>
                </a:cxnLst>
                <a:rect l="0" t="0" r="r" b="b"/>
                <a:pathLst>
                  <a:path w="49" h="41">
                    <a:moveTo>
                      <a:pt x="0" y="33"/>
                    </a:moveTo>
                    <a:lnTo>
                      <a:pt x="33" y="0"/>
                    </a:lnTo>
                    <a:lnTo>
                      <a:pt x="49" y="8"/>
                    </a:lnTo>
                    <a:lnTo>
                      <a:pt x="17" y="4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6" name="Freeform 292"/>
              <p:cNvSpPr>
                <a:spLocks/>
              </p:cNvSpPr>
              <p:nvPr/>
            </p:nvSpPr>
            <p:spPr bwMode="auto">
              <a:xfrm>
                <a:off x="1468" y="2413"/>
                <a:ext cx="41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8" y="33"/>
                  </a:cxn>
                  <a:cxn ang="0">
                    <a:pos x="0" y="33"/>
                  </a:cxn>
                </a:cxnLst>
                <a:rect l="0" t="0" r="r" b="b"/>
                <a:pathLst>
                  <a:path w="41" h="33">
                    <a:moveTo>
                      <a:pt x="0" y="33"/>
                    </a:moveTo>
                    <a:lnTo>
                      <a:pt x="32" y="0"/>
                    </a:lnTo>
                    <a:lnTo>
                      <a:pt x="41" y="0"/>
                    </a:lnTo>
                    <a:lnTo>
                      <a:pt x="8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7" name="Freeform 293"/>
              <p:cNvSpPr>
                <a:spLocks/>
              </p:cNvSpPr>
              <p:nvPr/>
            </p:nvSpPr>
            <p:spPr bwMode="auto">
              <a:xfrm>
                <a:off x="1476" y="2413"/>
                <a:ext cx="49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9" y="0"/>
                  </a:cxn>
                  <a:cxn ang="0">
                    <a:pos x="16" y="33"/>
                  </a:cxn>
                  <a:cxn ang="0">
                    <a:pos x="0" y="33"/>
                  </a:cxn>
                </a:cxnLst>
                <a:rect l="0" t="0" r="r" b="b"/>
                <a:pathLst>
                  <a:path w="49" h="33">
                    <a:moveTo>
                      <a:pt x="0" y="33"/>
                    </a:moveTo>
                    <a:lnTo>
                      <a:pt x="33" y="0"/>
                    </a:lnTo>
                    <a:lnTo>
                      <a:pt x="49" y="0"/>
                    </a:lnTo>
                    <a:lnTo>
                      <a:pt x="16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8" name="Freeform 294"/>
              <p:cNvSpPr>
                <a:spLocks/>
              </p:cNvSpPr>
              <p:nvPr/>
            </p:nvSpPr>
            <p:spPr bwMode="auto">
              <a:xfrm>
                <a:off x="1492" y="2397"/>
                <a:ext cx="41" cy="4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33" y="16"/>
                  </a:cxn>
                  <a:cxn ang="0">
                    <a:pos x="41" y="0"/>
                  </a:cxn>
                  <a:cxn ang="0">
                    <a:pos x="8" y="33"/>
                  </a:cxn>
                  <a:cxn ang="0">
                    <a:pos x="0" y="49"/>
                  </a:cxn>
                </a:cxnLst>
                <a:rect l="0" t="0" r="r" b="b"/>
                <a:pathLst>
                  <a:path w="41" h="49">
                    <a:moveTo>
                      <a:pt x="0" y="49"/>
                    </a:moveTo>
                    <a:lnTo>
                      <a:pt x="33" y="16"/>
                    </a:lnTo>
                    <a:lnTo>
                      <a:pt x="41" y="0"/>
                    </a:lnTo>
                    <a:lnTo>
                      <a:pt x="8" y="33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9" name="Freeform 295"/>
              <p:cNvSpPr>
                <a:spLocks/>
              </p:cNvSpPr>
              <p:nvPr/>
            </p:nvSpPr>
            <p:spPr bwMode="auto">
              <a:xfrm>
                <a:off x="1500" y="2397"/>
                <a:ext cx="50" cy="57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50" y="24"/>
                  </a:cxn>
                  <a:cxn ang="0">
                    <a:pos x="17" y="57"/>
                  </a:cxn>
                  <a:cxn ang="0">
                    <a:pos x="0" y="33"/>
                  </a:cxn>
                </a:cxnLst>
                <a:rect l="0" t="0" r="r" b="b"/>
                <a:pathLst>
                  <a:path w="50" h="57">
                    <a:moveTo>
                      <a:pt x="0" y="33"/>
                    </a:moveTo>
                    <a:lnTo>
                      <a:pt x="33" y="0"/>
                    </a:lnTo>
                    <a:lnTo>
                      <a:pt x="50" y="24"/>
                    </a:lnTo>
                    <a:lnTo>
                      <a:pt x="17" y="5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0" name="Freeform 296"/>
              <p:cNvSpPr>
                <a:spLocks/>
              </p:cNvSpPr>
              <p:nvPr/>
            </p:nvSpPr>
            <p:spPr bwMode="auto">
              <a:xfrm>
                <a:off x="1517" y="2397"/>
                <a:ext cx="41" cy="57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33" y="24"/>
                  </a:cxn>
                  <a:cxn ang="0">
                    <a:pos x="41" y="0"/>
                  </a:cxn>
                  <a:cxn ang="0">
                    <a:pos x="8" y="33"/>
                  </a:cxn>
                  <a:cxn ang="0">
                    <a:pos x="0" y="57"/>
                  </a:cxn>
                </a:cxnLst>
                <a:rect l="0" t="0" r="r" b="b"/>
                <a:pathLst>
                  <a:path w="41" h="57">
                    <a:moveTo>
                      <a:pt x="0" y="57"/>
                    </a:moveTo>
                    <a:lnTo>
                      <a:pt x="33" y="24"/>
                    </a:lnTo>
                    <a:lnTo>
                      <a:pt x="41" y="0"/>
                    </a:lnTo>
                    <a:lnTo>
                      <a:pt x="8" y="33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1" name="Freeform 297"/>
              <p:cNvSpPr>
                <a:spLocks/>
              </p:cNvSpPr>
              <p:nvPr/>
            </p:nvSpPr>
            <p:spPr bwMode="auto">
              <a:xfrm>
                <a:off x="1525" y="2323"/>
                <a:ext cx="41" cy="107"/>
              </a:xfrm>
              <a:custGeom>
                <a:avLst/>
                <a:gdLst/>
                <a:ahLst/>
                <a:cxnLst>
                  <a:cxn ang="0">
                    <a:pos x="0" y="107"/>
                  </a:cxn>
                  <a:cxn ang="0">
                    <a:pos x="33" y="74"/>
                  </a:cxn>
                  <a:cxn ang="0">
                    <a:pos x="41" y="0"/>
                  </a:cxn>
                  <a:cxn ang="0">
                    <a:pos x="8" y="33"/>
                  </a:cxn>
                  <a:cxn ang="0">
                    <a:pos x="0" y="107"/>
                  </a:cxn>
                </a:cxnLst>
                <a:rect l="0" t="0" r="r" b="b"/>
                <a:pathLst>
                  <a:path w="41" h="107">
                    <a:moveTo>
                      <a:pt x="0" y="107"/>
                    </a:moveTo>
                    <a:lnTo>
                      <a:pt x="33" y="74"/>
                    </a:lnTo>
                    <a:lnTo>
                      <a:pt x="41" y="0"/>
                    </a:lnTo>
                    <a:lnTo>
                      <a:pt x="8" y="33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2" name="Freeform 298"/>
              <p:cNvSpPr>
                <a:spLocks/>
              </p:cNvSpPr>
              <p:nvPr/>
            </p:nvSpPr>
            <p:spPr bwMode="auto">
              <a:xfrm>
                <a:off x="1533" y="2323"/>
                <a:ext cx="49" cy="13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9" y="98"/>
                  </a:cxn>
                  <a:cxn ang="0">
                    <a:pos x="17" y="131"/>
                  </a:cxn>
                  <a:cxn ang="0">
                    <a:pos x="0" y="33"/>
                  </a:cxn>
                </a:cxnLst>
                <a:rect l="0" t="0" r="r" b="b"/>
                <a:pathLst>
                  <a:path w="49" h="131">
                    <a:moveTo>
                      <a:pt x="0" y="33"/>
                    </a:moveTo>
                    <a:lnTo>
                      <a:pt x="33" y="0"/>
                    </a:lnTo>
                    <a:lnTo>
                      <a:pt x="49" y="98"/>
                    </a:lnTo>
                    <a:lnTo>
                      <a:pt x="17" y="13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3" name="Freeform 299"/>
              <p:cNvSpPr>
                <a:spLocks/>
              </p:cNvSpPr>
              <p:nvPr/>
            </p:nvSpPr>
            <p:spPr bwMode="auto">
              <a:xfrm>
                <a:off x="1550" y="2421"/>
                <a:ext cx="49" cy="4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2" y="0"/>
                  </a:cxn>
                  <a:cxn ang="0">
                    <a:pos x="49" y="9"/>
                  </a:cxn>
                  <a:cxn ang="0">
                    <a:pos x="16" y="41"/>
                  </a:cxn>
                  <a:cxn ang="0">
                    <a:pos x="0" y="33"/>
                  </a:cxn>
                </a:cxnLst>
                <a:rect l="0" t="0" r="r" b="b"/>
                <a:pathLst>
                  <a:path w="49" h="41">
                    <a:moveTo>
                      <a:pt x="0" y="33"/>
                    </a:moveTo>
                    <a:lnTo>
                      <a:pt x="32" y="0"/>
                    </a:lnTo>
                    <a:lnTo>
                      <a:pt x="49" y="9"/>
                    </a:lnTo>
                    <a:lnTo>
                      <a:pt x="16" y="4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4" name="Freeform 300"/>
              <p:cNvSpPr>
                <a:spLocks/>
              </p:cNvSpPr>
              <p:nvPr/>
            </p:nvSpPr>
            <p:spPr bwMode="auto">
              <a:xfrm>
                <a:off x="1566" y="2430"/>
                <a:ext cx="41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3" y="0"/>
                  </a:cxn>
                  <a:cxn ang="0">
                    <a:pos x="41" y="0"/>
                  </a:cxn>
                  <a:cxn ang="0">
                    <a:pos x="8" y="32"/>
                  </a:cxn>
                  <a:cxn ang="0">
                    <a:pos x="0" y="32"/>
                  </a:cxn>
                </a:cxnLst>
                <a:rect l="0" t="0" r="r" b="b"/>
                <a:pathLst>
                  <a:path w="41" h="32">
                    <a:moveTo>
                      <a:pt x="0" y="32"/>
                    </a:moveTo>
                    <a:lnTo>
                      <a:pt x="33" y="0"/>
                    </a:lnTo>
                    <a:lnTo>
                      <a:pt x="41" y="0"/>
                    </a:lnTo>
                    <a:lnTo>
                      <a:pt x="8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5" name="Freeform 301"/>
              <p:cNvSpPr>
                <a:spLocks/>
              </p:cNvSpPr>
              <p:nvPr/>
            </p:nvSpPr>
            <p:spPr bwMode="auto">
              <a:xfrm>
                <a:off x="1574" y="2421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9"/>
                  </a:cxn>
                  <a:cxn ang="0">
                    <a:pos x="49" y="0"/>
                  </a:cxn>
                  <a:cxn ang="0">
                    <a:pos x="16" y="41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33" y="9"/>
                    </a:lnTo>
                    <a:lnTo>
                      <a:pt x="49" y="0"/>
                    </a:lnTo>
                    <a:lnTo>
                      <a:pt x="16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6" name="Freeform 302"/>
              <p:cNvSpPr>
                <a:spLocks/>
              </p:cNvSpPr>
              <p:nvPr/>
            </p:nvSpPr>
            <p:spPr bwMode="auto">
              <a:xfrm>
                <a:off x="1590" y="2421"/>
                <a:ext cx="41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1" y="9"/>
                  </a:cxn>
                  <a:cxn ang="0">
                    <a:pos x="9" y="41"/>
                  </a:cxn>
                  <a:cxn ang="0">
                    <a:pos x="0" y="41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lnTo>
                      <a:pt x="33" y="0"/>
                    </a:lnTo>
                    <a:lnTo>
                      <a:pt x="41" y="9"/>
                    </a:lnTo>
                    <a:lnTo>
                      <a:pt x="9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7" name="Freeform 303"/>
              <p:cNvSpPr>
                <a:spLocks/>
              </p:cNvSpPr>
              <p:nvPr/>
            </p:nvSpPr>
            <p:spPr bwMode="auto">
              <a:xfrm>
                <a:off x="1599" y="2405"/>
                <a:ext cx="49" cy="57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32" y="25"/>
                  </a:cxn>
                  <a:cxn ang="0">
                    <a:pos x="49" y="0"/>
                  </a:cxn>
                  <a:cxn ang="0">
                    <a:pos x="16" y="33"/>
                  </a:cxn>
                  <a:cxn ang="0">
                    <a:pos x="0" y="57"/>
                  </a:cxn>
                </a:cxnLst>
                <a:rect l="0" t="0" r="r" b="b"/>
                <a:pathLst>
                  <a:path w="49" h="57">
                    <a:moveTo>
                      <a:pt x="0" y="57"/>
                    </a:moveTo>
                    <a:lnTo>
                      <a:pt x="32" y="25"/>
                    </a:lnTo>
                    <a:lnTo>
                      <a:pt x="49" y="0"/>
                    </a:lnTo>
                    <a:lnTo>
                      <a:pt x="16" y="33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8" name="Freeform 304"/>
              <p:cNvSpPr>
                <a:spLocks/>
              </p:cNvSpPr>
              <p:nvPr/>
            </p:nvSpPr>
            <p:spPr bwMode="auto">
              <a:xfrm>
                <a:off x="1615" y="2405"/>
                <a:ext cx="41" cy="4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1" y="8"/>
                  </a:cxn>
                  <a:cxn ang="0">
                    <a:pos x="8" y="41"/>
                  </a:cxn>
                  <a:cxn ang="0">
                    <a:pos x="0" y="33"/>
                  </a:cxn>
                </a:cxnLst>
                <a:rect l="0" t="0" r="r" b="b"/>
                <a:pathLst>
                  <a:path w="41" h="41">
                    <a:moveTo>
                      <a:pt x="0" y="33"/>
                    </a:moveTo>
                    <a:lnTo>
                      <a:pt x="33" y="0"/>
                    </a:lnTo>
                    <a:lnTo>
                      <a:pt x="41" y="8"/>
                    </a:lnTo>
                    <a:lnTo>
                      <a:pt x="8" y="4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9" name="Freeform 305"/>
              <p:cNvSpPr>
                <a:spLocks/>
              </p:cNvSpPr>
              <p:nvPr/>
            </p:nvSpPr>
            <p:spPr bwMode="auto">
              <a:xfrm>
                <a:off x="1623" y="2413"/>
                <a:ext cx="49" cy="66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9" y="33"/>
                  </a:cxn>
                  <a:cxn ang="0">
                    <a:pos x="17" y="66"/>
                  </a:cxn>
                  <a:cxn ang="0">
                    <a:pos x="0" y="33"/>
                  </a:cxn>
                </a:cxnLst>
                <a:rect l="0" t="0" r="r" b="b"/>
                <a:pathLst>
                  <a:path w="49" h="66">
                    <a:moveTo>
                      <a:pt x="0" y="33"/>
                    </a:moveTo>
                    <a:lnTo>
                      <a:pt x="33" y="0"/>
                    </a:lnTo>
                    <a:lnTo>
                      <a:pt x="49" y="33"/>
                    </a:lnTo>
                    <a:lnTo>
                      <a:pt x="17" y="66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0" name="Freeform 306"/>
              <p:cNvSpPr>
                <a:spLocks/>
              </p:cNvSpPr>
              <p:nvPr/>
            </p:nvSpPr>
            <p:spPr bwMode="auto">
              <a:xfrm>
                <a:off x="1640" y="2438"/>
                <a:ext cx="40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2" y="8"/>
                  </a:cxn>
                  <a:cxn ang="0">
                    <a:pos x="40" y="0"/>
                  </a:cxn>
                  <a:cxn ang="0">
                    <a:pos x="8" y="41"/>
                  </a:cxn>
                  <a:cxn ang="0">
                    <a:pos x="0" y="41"/>
                  </a:cxn>
                </a:cxnLst>
                <a:rect l="0" t="0" r="r" b="b"/>
                <a:pathLst>
                  <a:path w="40" h="41">
                    <a:moveTo>
                      <a:pt x="0" y="41"/>
                    </a:moveTo>
                    <a:lnTo>
                      <a:pt x="32" y="8"/>
                    </a:lnTo>
                    <a:lnTo>
                      <a:pt x="40" y="0"/>
                    </a:lnTo>
                    <a:lnTo>
                      <a:pt x="8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1" name="Freeform 307"/>
              <p:cNvSpPr>
                <a:spLocks/>
              </p:cNvSpPr>
              <p:nvPr/>
            </p:nvSpPr>
            <p:spPr bwMode="auto">
              <a:xfrm>
                <a:off x="1648" y="2413"/>
                <a:ext cx="49" cy="66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32" y="25"/>
                  </a:cxn>
                  <a:cxn ang="0">
                    <a:pos x="49" y="0"/>
                  </a:cxn>
                  <a:cxn ang="0">
                    <a:pos x="16" y="33"/>
                  </a:cxn>
                  <a:cxn ang="0">
                    <a:pos x="0" y="66"/>
                  </a:cxn>
                </a:cxnLst>
                <a:rect l="0" t="0" r="r" b="b"/>
                <a:pathLst>
                  <a:path w="49" h="66">
                    <a:moveTo>
                      <a:pt x="0" y="66"/>
                    </a:moveTo>
                    <a:lnTo>
                      <a:pt x="32" y="25"/>
                    </a:lnTo>
                    <a:lnTo>
                      <a:pt x="49" y="0"/>
                    </a:lnTo>
                    <a:lnTo>
                      <a:pt x="16" y="3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2" name="Freeform 308"/>
              <p:cNvSpPr>
                <a:spLocks/>
              </p:cNvSpPr>
              <p:nvPr/>
            </p:nvSpPr>
            <p:spPr bwMode="auto">
              <a:xfrm>
                <a:off x="1664" y="2413"/>
                <a:ext cx="41" cy="58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1" y="17"/>
                  </a:cxn>
                  <a:cxn ang="0">
                    <a:pos x="8" y="58"/>
                  </a:cxn>
                  <a:cxn ang="0">
                    <a:pos x="0" y="33"/>
                  </a:cxn>
                </a:cxnLst>
                <a:rect l="0" t="0" r="r" b="b"/>
                <a:pathLst>
                  <a:path w="41" h="58">
                    <a:moveTo>
                      <a:pt x="0" y="33"/>
                    </a:moveTo>
                    <a:lnTo>
                      <a:pt x="33" y="0"/>
                    </a:lnTo>
                    <a:lnTo>
                      <a:pt x="41" y="17"/>
                    </a:lnTo>
                    <a:lnTo>
                      <a:pt x="8" y="58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3" name="Freeform 309"/>
              <p:cNvSpPr>
                <a:spLocks/>
              </p:cNvSpPr>
              <p:nvPr/>
            </p:nvSpPr>
            <p:spPr bwMode="auto">
              <a:xfrm>
                <a:off x="1672" y="2430"/>
                <a:ext cx="49" cy="57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9" y="24"/>
                  </a:cxn>
                  <a:cxn ang="0">
                    <a:pos x="17" y="57"/>
                  </a:cxn>
                  <a:cxn ang="0">
                    <a:pos x="0" y="41"/>
                  </a:cxn>
                </a:cxnLst>
                <a:rect l="0" t="0" r="r" b="b"/>
                <a:pathLst>
                  <a:path w="49" h="57">
                    <a:moveTo>
                      <a:pt x="0" y="41"/>
                    </a:moveTo>
                    <a:lnTo>
                      <a:pt x="33" y="0"/>
                    </a:lnTo>
                    <a:lnTo>
                      <a:pt x="49" y="24"/>
                    </a:lnTo>
                    <a:lnTo>
                      <a:pt x="17" y="5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4" name="Freeform 310"/>
              <p:cNvSpPr>
                <a:spLocks/>
              </p:cNvSpPr>
              <p:nvPr/>
            </p:nvSpPr>
            <p:spPr bwMode="auto">
              <a:xfrm>
                <a:off x="1689" y="2430"/>
                <a:ext cx="41" cy="57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32" y="24"/>
                  </a:cxn>
                  <a:cxn ang="0">
                    <a:pos x="41" y="0"/>
                  </a:cxn>
                  <a:cxn ang="0">
                    <a:pos x="8" y="32"/>
                  </a:cxn>
                  <a:cxn ang="0">
                    <a:pos x="0" y="57"/>
                  </a:cxn>
                </a:cxnLst>
                <a:rect l="0" t="0" r="r" b="b"/>
                <a:pathLst>
                  <a:path w="41" h="57">
                    <a:moveTo>
                      <a:pt x="0" y="57"/>
                    </a:moveTo>
                    <a:lnTo>
                      <a:pt x="32" y="24"/>
                    </a:lnTo>
                    <a:lnTo>
                      <a:pt x="41" y="0"/>
                    </a:lnTo>
                    <a:lnTo>
                      <a:pt x="8" y="3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5" name="Freeform 311"/>
              <p:cNvSpPr>
                <a:spLocks/>
              </p:cNvSpPr>
              <p:nvPr/>
            </p:nvSpPr>
            <p:spPr bwMode="auto">
              <a:xfrm>
                <a:off x="1697" y="2282"/>
                <a:ext cx="41" cy="180"/>
              </a:xfrm>
              <a:custGeom>
                <a:avLst/>
                <a:gdLst/>
                <a:ahLst/>
                <a:cxnLst>
                  <a:cxn ang="0">
                    <a:pos x="0" y="180"/>
                  </a:cxn>
                  <a:cxn ang="0">
                    <a:pos x="33" y="148"/>
                  </a:cxn>
                  <a:cxn ang="0">
                    <a:pos x="41" y="0"/>
                  </a:cxn>
                  <a:cxn ang="0">
                    <a:pos x="8" y="33"/>
                  </a:cxn>
                  <a:cxn ang="0">
                    <a:pos x="0" y="180"/>
                  </a:cxn>
                </a:cxnLst>
                <a:rect l="0" t="0" r="r" b="b"/>
                <a:pathLst>
                  <a:path w="41" h="180">
                    <a:moveTo>
                      <a:pt x="0" y="180"/>
                    </a:moveTo>
                    <a:lnTo>
                      <a:pt x="33" y="148"/>
                    </a:lnTo>
                    <a:lnTo>
                      <a:pt x="41" y="0"/>
                    </a:lnTo>
                    <a:lnTo>
                      <a:pt x="8" y="33"/>
                    </a:ln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6" name="Freeform 312"/>
              <p:cNvSpPr>
                <a:spLocks/>
              </p:cNvSpPr>
              <p:nvPr/>
            </p:nvSpPr>
            <p:spPr bwMode="auto">
              <a:xfrm>
                <a:off x="1705" y="2282"/>
                <a:ext cx="49" cy="164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9" y="131"/>
                  </a:cxn>
                  <a:cxn ang="0">
                    <a:pos x="16" y="164"/>
                  </a:cxn>
                  <a:cxn ang="0">
                    <a:pos x="0" y="33"/>
                  </a:cxn>
                </a:cxnLst>
                <a:rect l="0" t="0" r="r" b="b"/>
                <a:pathLst>
                  <a:path w="49" h="164">
                    <a:moveTo>
                      <a:pt x="0" y="33"/>
                    </a:moveTo>
                    <a:lnTo>
                      <a:pt x="33" y="0"/>
                    </a:lnTo>
                    <a:lnTo>
                      <a:pt x="49" y="131"/>
                    </a:lnTo>
                    <a:lnTo>
                      <a:pt x="16" y="164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7" name="Freeform 313"/>
              <p:cNvSpPr>
                <a:spLocks/>
              </p:cNvSpPr>
              <p:nvPr/>
            </p:nvSpPr>
            <p:spPr bwMode="auto">
              <a:xfrm>
                <a:off x="1721" y="2413"/>
                <a:ext cx="49" cy="82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9" y="49"/>
                  </a:cxn>
                  <a:cxn ang="0">
                    <a:pos x="17" y="82"/>
                  </a:cxn>
                  <a:cxn ang="0">
                    <a:pos x="0" y="33"/>
                  </a:cxn>
                </a:cxnLst>
                <a:rect l="0" t="0" r="r" b="b"/>
                <a:pathLst>
                  <a:path w="49" h="82">
                    <a:moveTo>
                      <a:pt x="0" y="33"/>
                    </a:moveTo>
                    <a:lnTo>
                      <a:pt x="33" y="0"/>
                    </a:lnTo>
                    <a:lnTo>
                      <a:pt x="49" y="49"/>
                    </a:lnTo>
                    <a:lnTo>
                      <a:pt x="17" y="82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8" name="Freeform 314"/>
              <p:cNvSpPr>
                <a:spLocks/>
              </p:cNvSpPr>
              <p:nvPr/>
            </p:nvSpPr>
            <p:spPr bwMode="auto">
              <a:xfrm>
                <a:off x="1738" y="2389"/>
                <a:ext cx="41" cy="106"/>
              </a:xfrm>
              <a:custGeom>
                <a:avLst/>
                <a:gdLst/>
                <a:ahLst/>
                <a:cxnLst>
                  <a:cxn ang="0">
                    <a:pos x="0" y="106"/>
                  </a:cxn>
                  <a:cxn ang="0">
                    <a:pos x="32" y="73"/>
                  </a:cxn>
                  <a:cxn ang="0">
                    <a:pos x="41" y="0"/>
                  </a:cxn>
                  <a:cxn ang="0">
                    <a:pos x="8" y="32"/>
                  </a:cxn>
                  <a:cxn ang="0">
                    <a:pos x="0" y="106"/>
                  </a:cxn>
                </a:cxnLst>
                <a:rect l="0" t="0" r="r" b="b"/>
                <a:pathLst>
                  <a:path w="41" h="106">
                    <a:moveTo>
                      <a:pt x="0" y="106"/>
                    </a:moveTo>
                    <a:lnTo>
                      <a:pt x="32" y="73"/>
                    </a:lnTo>
                    <a:lnTo>
                      <a:pt x="41" y="0"/>
                    </a:lnTo>
                    <a:lnTo>
                      <a:pt x="8" y="32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9" name="Freeform 315"/>
              <p:cNvSpPr>
                <a:spLocks/>
              </p:cNvSpPr>
              <p:nvPr/>
            </p:nvSpPr>
            <p:spPr bwMode="auto">
              <a:xfrm>
                <a:off x="1746" y="2364"/>
                <a:ext cx="49" cy="57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33" y="25"/>
                  </a:cxn>
                  <a:cxn ang="0">
                    <a:pos x="49" y="0"/>
                  </a:cxn>
                  <a:cxn ang="0">
                    <a:pos x="16" y="33"/>
                  </a:cxn>
                  <a:cxn ang="0">
                    <a:pos x="0" y="57"/>
                  </a:cxn>
                </a:cxnLst>
                <a:rect l="0" t="0" r="r" b="b"/>
                <a:pathLst>
                  <a:path w="49" h="57">
                    <a:moveTo>
                      <a:pt x="0" y="57"/>
                    </a:moveTo>
                    <a:lnTo>
                      <a:pt x="33" y="25"/>
                    </a:lnTo>
                    <a:lnTo>
                      <a:pt x="49" y="0"/>
                    </a:lnTo>
                    <a:lnTo>
                      <a:pt x="16" y="33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0" name="Freeform 316"/>
              <p:cNvSpPr>
                <a:spLocks/>
              </p:cNvSpPr>
              <p:nvPr/>
            </p:nvSpPr>
            <p:spPr bwMode="auto">
              <a:xfrm>
                <a:off x="1762" y="2364"/>
                <a:ext cx="41" cy="107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1" y="74"/>
                  </a:cxn>
                  <a:cxn ang="0">
                    <a:pos x="17" y="107"/>
                  </a:cxn>
                  <a:cxn ang="0">
                    <a:pos x="0" y="33"/>
                  </a:cxn>
                </a:cxnLst>
                <a:rect l="0" t="0" r="r" b="b"/>
                <a:pathLst>
                  <a:path w="41" h="107">
                    <a:moveTo>
                      <a:pt x="0" y="33"/>
                    </a:moveTo>
                    <a:lnTo>
                      <a:pt x="33" y="0"/>
                    </a:lnTo>
                    <a:lnTo>
                      <a:pt x="41" y="74"/>
                    </a:lnTo>
                    <a:lnTo>
                      <a:pt x="17" y="10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1" name="Freeform 317"/>
              <p:cNvSpPr>
                <a:spLocks/>
              </p:cNvSpPr>
              <p:nvPr/>
            </p:nvSpPr>
            <p:spPr bwMode="auto">
              <a:xfrm>
                <a:off x="1779" y="2438"/>
                <a:ext cx="41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24" y="0"/>
                  </a:cxn>
                  <a:cxn ang="0">
                    <a:pos x="41" y="0"/>
                  </a:cxn>
                  <a:cxn ang="0">
                    <a:pos x="8" y="33"/>
                  </a:cxn>
                  <a:cxn ang="0">
                    <a:pos x="0" y="33"/>
                  </a:cxn>
                </a:cxnLst>
                <a:rect l="0" t="0" r="r" b="b"/>
                <a:pathLst>
                  <a:path w="41" h="33">
                    <a:moveTo>
                      <a:pt x="0" y="33"/>
                    </a:moveTo>
                    <a:lnTo>
                      <a:pt x="24" y="0"/>
                    </a:lnTo>
                    <a:lnTo>
                      <a:pt x="41" y="0"/>
                    </a:lnTo>
                    <a:lnTo>
                      <a:pt x="8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2" name="Freeform 318"/>
              <p:cNvSpPr>
                <a:spLocks/>
              </p:cNvSpPr>
              <p:nvPr/>
            </p:nvSpPr>
            <p:spPr bwMode="auto">
              <a:xfrm>
                <a:off x="1787" y="2364"/>
                <a:ext cx="41" cy="107"/>
              </a:xfrm>
              <a:custGeom>
                <a:avLst/>
                <a:gdLst/>
                <a:ahLst/>
                <a:cxnLst>
                  <a:cxn ang="0">
                    <a:pos x="0" y="107"/>
                  </a:cxn>
                  <a:cxn ang="0">
                    <a:pos x="33" y="74"/>
                  </a:cxn>
                  <a:cxn ang="0">
                    <a:pos x="41" y="0"/>
                  </a:cxn>
                  <a:cxn ang="0">
                    <a:pos x="8" y="33"/>
                  </a:cxn>
                  <a:cxn ang="0">
                    <a:pos x="0" y="107"/>
                  </a:cxn>
                </a:cxnLst>
                <a:rect l="0" t="0" r="r" b="b"/>
                <a:pathLst>
                  <a:path w="41" h="107">
                    <a:moveTo>
                      <a:pt x="0" y="107"/>
                    </a:moveTo>
                    <a:lnTo>
                      <a:pt x="33" y="74"/>
                    </a:lnTo>
                    <a:lnTo>
                      <a:pt x="41" y="0"/>
                    </a:lnTo>
                    <a:lnTo>
                      <a:pt x="8" y="33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3" name="Freeform 319"/>
              <p:cNvSpPr>
                <a:spLocks/>
              </p:cNvSpPr>
              <p:nvPr/>
            </p:nvSpPr>
            <p:spPr bwMode="auto">
              <a:xfrm>
                <a:off x="1795" y="2364"/>
                <a:ext cx="49" cy="139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9" y="107"/>
                  </a:cxn>
                  <a:cxn ang="0">
                    <a:pos x="16" y="139"/>
                  </a:cxn>
                  <a:cxn ang="0">
                    <a:pos x="0" y="33"/>
                  </a:cxn>
                </a:cxnLst>
                <a:rect l="0" t="0" r="r" b="b"/>
                <a:pathLst>
                  <a:path w="49" h="139">
                    <a:moveTo>
                      <a:pt x="0" y="33"/>
                    </a:moveTo>
                    <a:lnTo>
                      <a:pt x="33" y="0"/>
                    </a:lnTo>
                    <a:lnTo>
                      <a:pt x="49" y="107"/>
                    </a:lnTo>
                    <a:lnTo>
                      <a:pt x="16" y="139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4" name="Freeform 320"/>
              <p:cNvSpPr>
                <a:spLocks/>
              </p:cNvSpPr>
              <p:nvPr/>
            </p:nvSpPr>
            <p:spPr bwMode="auto">
              <a:xfrm>
                <a:off x="1811" y="2471"/>
                <a:ext cx="50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3" y="0"/>
                  </a:cxn>
                  <a:cxn ang="0">
                    <a:pos x="50" y="0"/>
                  </a:cxn>
                  <a:cxn ang="0">
                    <a:pos x="17" y="32"/>
                  </a:cxn>
                  <a:cxn ang="0">
                    <a:pos x="0" y="32"/>
                  </a:cxn>
                </a:cxnLst>
                <a:rect l="0" t="0" r="r" b="b"/>
                <a:pathLst>
                  <a:path w="50" h="32">
                    <a:moveTo>
                      <a:pt x="0" y="32"/>
                    </a:moveTo>
                    <a:lnTo>
                      <a:pt x="33" y="0"/>
                    </a:lnTo>
                    <a:lnTo>
                      <a:pt x="50" y="0"/>
                    </a:lnTo>
                    <a:lnTo>
                      <a:pt x="17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5" name="Freeform 321"/>
              <p:cNvSpPr>
                <a:spLocks/>
              </p:cNvSpPr>
              <p:nvPr/>
            </p:nvSpPr>
            <p:spPr bwMode="auto">
              <a:xfrm>
                <a:off x="1828" y="2421"/>
                <a:ext cx="41" cy="82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33" y="50"/>
                  </a:cxn>
                  <a:cxn ang="0">
                    <a:pos x="41" y="0"/>
                  </a:cxn>
                  <a:cxn ang="0">
                    <a:pos x="8" y="33"/>
                  </a:cxn>
                  <a:cxn ang="0">
                    <a:pos x="0" y="82"/>
                  </a:cxn>
                </a:cxnLst>
                <a:rect l="0" t="0" r="r" b="b"/>
                <a:pathLst>
                  <a:path w="41" h="82">
                    <a:moveTo>
                      <a:pt x="0" y="82"/>
                    </a:moveTo>
                    <a:lnTo>
                      <a:pt x="33" y="50"/>
                    </a:lnTo>
                    <a:lnTo>
                      <a:pt x="41" y="0"/>
                    </a:lnTo>
                    <a:lnTo>
                      <a:pt x="8" y="33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6" name="Freeform 322"/>
              <p:cNvSpPr>
                <a:spLocks/>
              </p:cNvSpPr>
              <p:nvPr/>
            </p:nvSpPr>
            <p:spPr bwMode="auto">
              <a:xfrm>
                <a:off x="1836" y="2299"/>
                <a:ext cx="41" cy="155"/>
              </a:xfrm>
              <a:custGeom>
                <a:avLst/>
                <a:gdLst/>
                <a:ahLst/>
                <a:cxnLst>
                  <a:cxn ang="0">
                    <a:pos x="0" y="155"/>
                  </a:cxn>
                  <a:cxn ang="0">
                    <a:pos x="33" y="122"/>
                  </a:cxn>
                  <a:cxn ang="0">
                    <a:pos x="41" y="0"/>
                  </a:cxn>
                  <a:cxn ang="0">
                    <a:pos x="8" y="32"/>
                  </a:cxn>
                  <a:cxn ang="0">
                    <a:pos x="0" y="155"/>
                  </a:cxn>
                </a:cxnLst>
                <a:rect l="0" t="0" r="r" b="b"/>
                <a:pathLst>
                  <a:path w="41" h="155">
                    <a:moveTo>
                      <a:pt x="0" y="155"/>
                    </a:moveTo>
                    <a:lnTo>
                      <a:pt x="33" y="122"/>
                    </a:lnTo>
                    <a:lnTo>
                      <a:pt x="41" y="0"/>
                    </a:lnTo>
                    <a:lnTo>
                      <a:pt x="8" y="32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7" name="Freeform 323"/>
              <p:cNvSpPr>
                <a:spLocks/>
              </p:cNvSpPr>
              <p:nvPr/>
            </p:nvSpPr>
            <p:spPr bwMode="auto">
              <a:xfrm>
                <a:off x="1844" y="2299"/>
                <a:ext cx="49" cy="163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3" y="0"/>
                  </a:cxn>
                  <a:cxn ang="0">
                    <a:pos x="49" y="131"/>
                  </a:cxn>
                  <a:cxn ang="0">
                    <a:pos x="17" y="163"/>
                  </a:cxn>
                  <a:cxn ang="0">
                    <a:pos x="0" y="32"/>
                  </a:cxn>
                </a:cxnLst>
                <a:rect l="0" t="0" r="r" b="b"/>
                <a:pathLst>
                  <a:path w="49" h="163">
                    <a:moveTo>
                      <a:pt x="0" y="32"/>
                    </a:moveTo>
                    <a:lnTo>
                      <a:pt x="33" y="0"/>
                    </a:lnTo>
                    <a:lnTo>
                      <a:pt x="49" y="131"/>
                    </a:lnTo>
                    <a:lnTo>
                      <a:pt x="17" y="16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8" name="Freeform 324"/>
              <p:cNvSpPr>
                <a:spLocks/>
              </p:cNvSpPr>
              <p:nvPr/>
            </p:nvSpPr>
            <p:spPr bwMode="auto">
              <a:xfrm>
                <a:off x="1861" y="2405"/>
                <a:ext cx="49" cy="57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32" y="25"/>
                  </a:cxn>
                  <a:cxn ang="0">
                    <a:pos x="49" y="0"/>
                  </a:cxn>
                  <a:cxn ang="0">
                    <a:pos x="16" y="33"/>
                  </a:cxn>
                  <a:cxn ang="0">
                    <a:pos x="0" y="57"/>
                  </a:cxn>
                </a:cxnLst>
                <a:rect l="0" t="0" r="r" b="b"/>
                <a:pathLst>
                  <a:path w="49" h="57">
                    <a:moveTo>
                      <a:pt x="0" y="57"/>
                    </a:moveTo>
                    <a:lnTo>
                      <a:pt x="32" y="25"/>
                    </a:lnTo>
                    <a:lnTo>
                      <a:pt x="49" y="0"/>
                    </a:lnTo>
                    <a:lnTo>
                      <a:pt x="16" y="33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9" name="Freeform 325"/>
              <p:cNvSpPr>
                <a:spLocks/>
              </p:cNvSpPr>
              <p:nvPr/>
            </p:nvSpPr>
            <p:spPr bwMode="auto">
              <a:xfrm>
                <a:off x="1877" y="2405"/>
                <a:ext cx="41" cy="115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1" y="82"/>
                  </a:cxn>
                  <a:cxn ang="0">
                    <a:pos x="16" y="115"/>
                  </a:cxn>
                  <a:cxn ang="0">
                    <a:pos x="0" y="33"/>
                  </a:cxn>
                </a:cxnLst>
                <a:rect l="0" t="0" r="r" b="b"/>
                <a:pathLst>
                  <a:path w="41" h="115">
                    <a:moveTo>
                      <a:pt x="0" y="33"/>
                    </a:moveTo>
                    <a:lnTo>
                      <a:pt x="33" y="0"/>
                    </a:lnTo>
                    <a:lnTo>
                      <a:pt x="41" y="82"/>
                    </a:lnTo>
                    <a:lnTo>
                      <a:pt x="16" y="115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0" name="Freeform 326"/>
              <p:cNvSpPr>
                <a:spLocks/>
              </p:cNvSpPr>
              <p:nvPr/>
            </p:nvSpPr>
            <p:spPr bwMode="auto">
              <a:xfrm>
                <a:off x="1893" y="2471"/>
                <a:ext cx="41" cy="4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25" y="16"/>
                  </a:cxn>
                  <a:cxn ang="0">
                    <a:pos x="41" y="0"/>
                  </a:cxn>
                  <a:cxn ang="0">
                    <a:pos x="8" y="32"/>
                  </a:cxn>
                  <a:cxn ang="0">
                    <a:pos x="0" y="49"/>
                  </a:cxn>
                </a:cxnLst>
                <a:rect l="0" t="0" r="r" b="b"/>
                <a:pathLst>
                  <a:path w="41" h="49">
                    <a:moveTo>
                      <a:pt x="0" y="49"/>
                    </a:moveTo>
                    <a:lnTo>
                      <a:pt x="25" y="16"/>
                    </a:lnTo>
                    <a:lnTo>
                      <a:pt x="41" y="0"/>
                    </a:lnTo>
                    <a:lnTo>
                      <a:pt x="8" y="32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1" name="Freeform 327"/>
              <p:cNvSpPr>
                <a:spLocks/>
              </p:cNvSpPr>
              <p:nvPr/>
            </p:nvSpPr>
            <p:spPr bwMode="auto">
              <a:xfrm>
                <a:off x="1901" y="2471"/>
                <a:ext cx="41" cy="57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3" y="0"/>
                  </a:cxn>
                  <a:cxn ang="0">
                    <a:pos x="41" y="24"/>
                  </a:cxn>
                  <a:cxn ang="0">
                    <a:pos x="17" y="57"/>
                  </a:cxn>
                  <a:cxn ang="0">
                    <a:pos x="0" y="32"/>
                  </a:cxn>
                </a:cxnLst>
                <a:rect l="0" t="0" r="r" b="b"/>
                <a:pathLst>
                  <a:path w="41" h="57">
                    <a:moveTo>
                      <a:pt x="0" y="32"/>
                    </a:moveTo>
                    <a:lnTo>
                      <a:pt x="33" y="0"/>
                    </a:lnTo>
                    <a:lnTo>
                      <a:pt x="41" y="24"/>
                    </a:lnTo>
                    <a:lnTo>
                      <a:pt x="17" y="57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2" name="Freeform 328"/>
              <p:cNvSpPr>
                <a:spLocks/>
              </p:cNvSpPr>
              <p:nvPr/>
            </p:nvSpPr>
            <p:spPr bwMode="auto">
              <a:xfrm>
                <a:off x="1918" y="2323"/>
                <a:ext cx="41" cy="205"/>
              </a:xfrm>
              <a:custGeom>
                <a:avLst/>
                <a:gdLst/>
                <a:ahLst/>
                <a:cxnLst>
                  <a:cxn ang="0">
                    <a:pos x="0" y="205"/>
                  </a:cxn>
                  <a:cxn ang="0">
                    <a:pos x="24" y="172"/>
                  </a:cxn>
                  <a:cxn ang="0">
                    <a:pos x="41" y="0"/>
                  </a:cxn>
                  <a:cxn ang="0">
                    <a:pos x="8" y="33"/>
                  </a:cxn>
                  <a:cxn ang="0">
                    <a:pos x="0" y="205"/>
                  </a:cxn>
                </a:cxnLst>
                <a:rect l="0" t="0" r="r" b="b"/>
                <a:pathLst>
                  <a:path w="41" h="205">
                    <a:moveTo>
                      <a:pt x="0" y="205"/>
                    </a:moveTo>
                    <a:lnTo>
                      <a:pt x="24" y="172"/>
                    </a:lnTo>
                    <a:lnTo>
                      <a:pt x="41" y="0"/>
                    </a:lnTo>
                    <a:lnTo>
                      <a:pt x="8" y="33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3" name="Freeform 329"/>
              <p:cNvSpPr>
                <a:spLocks/>
              </p:cNvSpPr>
              <p:nvPr/>
            </p:nvSpPr>
            <p:spPr bwMode="auto">
              <a:xfrm>
                <a:off x="1926" y="2323"/>
                <a:ext cx="41" cy="74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1" y="41"/>
                  </a:cxn>
                  <a:cxn ang="0">
                    <a:pos x="16" y="74"/>
                  </a:cxn>
                  <a:cxn ang="0">
                    <a:pos x="0" y="33"/>
                  </a:cxn>
                </a:cxnLst>
                <a:rect l="0" t="0" r="r" b="b"/>
                <a:pathLst>
                  <a:path w="41" h="74">
                    <a:moveTo>
                      <a:pt x="0" y="33"/>
                    </a:moveTo>
                    <a:lnTo>
                      <a:pt x="33" y="0"/>
                    </a:lnTo>
                    <a:lnTo>
                      <a:pt x="41" y="41"/>
                    </a:lnTo>
                    <a:lnTo>
                      <a:pt x="16" y="74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4" name="Freeform 330"/>
              <p:cNvSpPr>
                <a:spLocks/>
              </p:cNvSpPr>
              <p:nvPr/>
            </p:nvSpPr>
            <p:spPr bwMode="auto">
              <a:xfrm>
                <a:off x="1942" y="2282"/>
                <a:ext cx="41" cy="115"/>
              </a:xfrm>
              <a:custGeom>
                <a:avLst/>
                <a:gdLst/>
                <a:ahLst/>
                <a:cxnLst>
                  <a:cxn ang="0">
                    <a:pos x="0" y="115"/>
                  </a:cxn>
                  <a:cxn ang="0">
                    <a:pos x="25" y="82"/>
                  </a:cxn>
                  <a:cxn ang="0">
                    <a:pos x="41" y="0"/>
                  </a:cxn>
                  <a:cxn ang="0">
                    <a:pos x="9" y="33"/>
                  </a:cxn>
                  <a:cxn ang="0">
                    <a:pos x="0" y="115"/>
                  </a:cxn>
                </a:cxnLst>
                <a:rect l="0" t="0" r="r" b="b"/>
                <a:pathLst>
                  <a:path w="41" h="115">
                    <a:moveTo>
                      <a:pt x="0" y="115"/>
                    </a:moveTo>
                    <a:lnTo>
                      <a:pt x="25" y="82"/>
                    </a:lnTo>
                    <a:lnTo>
                      <a:pt x="41" y="0"/>
                    </a:lnTo>
                    <a:lnTo>
                      <a:pt x="9" y="33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5" name="Freeform 331"/>
              <p:cNvSpPr>
                <a:spLocks/>
              </p:cNvSpPr>
              <p:nvPr/>
            </p:nvSpPr>
            <p:spPr bwMode="auto">
              <a:xfrm>
                <a:off x="1951" y="2282"/>
                <a:ext cx="40" cy="74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2" y="0"/>
                  </a:cxn>
                  <a:cxn ang="0">
                    <a:pos x="40" y="41"/>
                  </a:cxn>
                  <a:cxn ang="0">
                    <a:pos x="16" y="74"/>
                  </a:cxn>
                  <a:cxn ang="0">
                    <a:pos x="0" y="33"/>
                  </a:cxn>
                </a:cxnLst>
                <a:rect l="0" t="0" r="r" b="b"/>
                <a:pathLst>
                  <a:path w="40" h="74">
                    <a:moveTo>
                      <a:pt x="0" y="33"/>
                    </a:moveTo>
                    <a:lnTo>
                      <a:pt x="32" y="0"/>
                    </a:lnTo>
                    <a:lnTo>
                      <a:pt x="40" y="41"/>
                    </a:lnTo>
                    <a:lnTo>
                      <a:pt x="16" y="74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6" name="Freeform 332"/>
              <p:cNvSpPr>
                <a:spLocks/>
              </p:cNvSpPr>
              <p:nvPr/>
            </p:nvSpPr>
            <p:spPr bwMode="auto">
              <a:xfrm>
                <a:off x="1967" y="2012"/>
                <a:ext cx="33" cy="344"/>
              </a:xfrm>
              <a:custGeom>
                <a:avLst/>
                <a:gdLst/>
                <a:ahLst/>
                <a:cxnLst>
                  <a:cxn ang="0">
                    <a:pos x="0" y="344"/>
                  </a:cxn>
                  <a:cxn ang="0">
                    <a:pos x="24" y="311"/>
                  </a:cxn>
                  <a:cxn ang="0">
                    <a:pos x="33" y="0"/>
                  </a:cxn>
                  <a:cxn ang="0">
                    <a:pos x="8" y="33"/>
                  </a:cxn>
                  <a:cxn ang="0">
                    <a:pos x="0" y="344"/>
                  </a:cxn>
                </a:cxnLst>
                <a:rect l="0" t="0" r="r" b="b"/>
                <a:pathLst>
                  <a:path w="33" h="344">
                    <a:moveTo>
                      <a:pt x="0" y="344"/>
                    </a:moveTo>
                    <a:lnTo>
                      <a:pt x="24" y="311"/>
                    </a:lnTo>
                    <a:lnTo>
                      <a:pt x="33" y="0"/>
                    </a:lnTo>
                    <a:lnTo>
                      <a:pt x="8" y="33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7" name="Freeform 333"/>
              <p:cNvSpPr>
                <a:spLocks/>
              </p:cNvSpPr>
              <p:nvPr/>
            </p:nvSpPr>
            <p:spPr bwMode="auto">
              <a:xfrm>
                <a:off x="1975" y="2012"/>
                <a:ext cx="49" cy="48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25" y="0"/>
                  </a:cxn>
                  <a:cxn ang="0">
                    <a:pos x="49" y="450"/>
                  </a:cxn>
                  <a:cxn ang="0">
                    <a:pos x="16" y="483"/>
                  </a:cxn>
                  <a:cxn ang="0">
                    <a:pos x="0" y="33"/>
                  </a:cxn>
                </a:cxnLst>
                <a:rect l="0" t="0" r="r" b="b"/>
                <a:pathLst>
                  <a:path w="49" h="483">
                    <a:moveTo>
                      <a:pt x="0" y="33"/>
                    </a:moveTo>
                    <a:lnTo>
                      <a:pt x="25" y="0"/>
                    </a:lnTo>
                    <a:lnTo>
                      <a:pt x="49" y="450"/>
                    </a:lnTo>
                    <a:lnTo>
                      <a:pt x="16" y="48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8" name="Freeform 334"/>
              <p:cNvSpPr>
                <a:spLocks/>
              </p:cNvSpPr>
              <p:nvPr/>
            </p:nvSpPr>
            <p:spPr bwMode="auto">
              <a:xfrm>
                <a:off x="1991" y="2462"/>
                <a:ext cx="41" cy="50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1" y="17"/>
                  </a:cxn>
                  <a:cxn ang="0">
                    <a:pos x="17" y="50"/>
                  </a:cxn>
                  <a:cxn ang="0">
                    <a:pos x="0" y="33"/>
                  </a:cxn>
                </a:cxnLst>
                <a:rect l="0" t="0" r="r" b="b"/>
                <a:pathLst>
                  <a:path w="41" h="50">
                    <a:moveTo>
                      <a:pt x="0" y="33"/>
                    </a:moveTo>
                    <a:lnTo>
                      <a:pt x="33" y="0"/>
                    </a:lnTo>
                    <a:lnTo>
                      <a:pt x="41" y="17"/>
                    </a:lnTo>
                    <a:lnTo>
                      <a:pt x="17" y="5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9" name="Freeform 335"/>
              <p:cNvSpPr>
                <a:spLocks/>
              </p:cNvSpPr>
              <p:nvPr/>
            </p:nvSpPr>
            <p:spPr bwMode="auto">
              <a:xfrm>
                <a:off x="2008" y="2479"/>
                <a:ext cx="41" cy="4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24" y="0"/>
                  </a:cxn>
                  <a:cxn ang="0">
                    <a:pos x="41" y="8"/>
                  </a:cxn>
                  <a:cxn ang="0">
                    <a:pos x="8" y="41"/>
                  </a:cxn>
                  <a:cxn ang="0">
                    <a:pos x="0" y="33"/>
                  </a:cxn>
                </a:cxnLst>
                <a:rect l="0" t="0" r="r" b="b"/>
                <a:pathLst>
                  <a:path w="41" h="41">
                    <a:moveTo>
                      <a:pt x="0" y="33"/>
                    </a:moveTo>
                    <a:lnTo>
                      <a:pt x="24" y="0"/>
                    </a:lnTo>
                    <a:lnTo>
                      <a:pt x="41" y="8"/>
                    </a:lnTo>
                    <a:lnTo>
                      <a:pt x="8" y="4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0" name="Freeform 336"/>
              <p:cNvSpPr>
                <a:spLocks/>
              </p:cNvSpPr>
              <p:nvPr/>
            </p:nvSpPr>
            <p:spPr bwMode="auto">
              <a:xfrm>
                <a:off x="2016" y="1202"/>
                <a:ext cx="33" cy="1318"/>
              </a:xfrm>
              <a:custGeom>
                <a:avLst/>
                <a:gdLst/>
                <a:ahLst/>
                <a:cxnLst>
                  <a:cxn ang="0">
                    <a:pos x="0" y="1318"/>
                  </a:cxn>
                  <a:cxn ang="0">
                    <a:pos x="33" y="1285"/>
                  </a:cxn>
                  <a:cxn ang="0">
                    <a:pos x="33" y="0"/>
                  </a:cxn>
                  <a:cxn ang="0">
                    <a:pos x="0" y="24"/>
                  </a:cxn>
                  <a:cxn ang="0">
                    <a:pos x="0" y="1318"/>
                  </a:cxn>
                </a:cxnLst>
                <a:rect l="0" t="0" r="r" b="b"/>
                <a:pathLst>
                  <a:path w="33" h="1318">
                    <a:moveTo>
                      <a:pt x="0" y="1318"/>
                    </a:moveTo>
                    <a:lnTo>
                      <a:pt x="33" y="1285"/>
                    </a:lnTo>
                    <a:lnTo>
                      <a:pt x="33" y="0"/>
                    </a:lnTo>
                    <a:lnTo>
                      <a:pt x="0" y="24"/>
                    </a:lnTo>
                    <a:lnTo>
                      <a:pt x="0" y="1318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1" name="Freeform 337"/>
              <p:cNvSpPr>
                <a:spLocks/>
              </p:cNvSpPr>
              <p:nvPr/>
            </p:nvSpPr>
            <p:spPr bwMode="auto">
              <a:xfrm>
                <a:off x="2016" y="1202"/>
                <a:ext cx="49" cy="89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33" y="0"/>
                  </a:cxn>
                  <a:cxn ang="0">
                    <a:pos x="49" y="868"/>
                  </a:cxn>
                  <a:cxn ang="0">
                    <a:pos x="25" y="892"/>
                  </a:cxn>
                  <a:cxn ang="0">
                    <a:pos x="0" y="24"/>
                  </a:cxn>
                </a:cxnLst>
                <a:rect l="0" t="0" r="r" b="b"/>
                <a:pathLst>
                  <a:path w="49" h="892">
                    <a:moveTo>
                      <a:pt x="0" y="24"/>
                    </a:moveTo>
                    <a:lnTo>
                      <a:pt x="33" y="0"/>
                    </a:lnTo>
                    <a:lnTo>
                      <a:pt x="49" y="868"/>
                    </a:lnTo>
                    <a:lnTo>
                      <a:pt x="25" y="89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2" name="Freeform 338"/>
              <p:cNvSpPr>
                <a:spLocks/>
              </p:cNvSpPr>
              <p:nvPr/>
            </p:nvSpPr>
            <p:spPr bwMode="auto">
              <a:xfrm>
                <a:off x="2041" y="2070"/>
                <a:ext cx="40" cy="73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4" y="0"/>
                  </a:cxn>
                  <a:cxn ang="0">
                    <a:pos x="40" y="40"/>
                  </a:cxn>
                  <a:cxn ang="0">
                    <a:pos x="8" y="73"/>
                  </a:cxn>
                  <a:cxn ang="0">
                    <a:pos x="0" y="24"/>
                  </a:cxn>
                </a:cxnLst>
                <a:rect l="0" t="0" r="r" b="b"/>
                <a:pathLst>
                  <a:path w="40" h="73">
                    <a:moveTo>
                      <a:pt x="0" y="24"/>
                    </a:moveTo>
                    <a:lnTo>
                      <a:pt x="24" y="0"/>
                    </a:lnTo>
                    <a:lnTo>
                      <a:pt x="40" y="40"/>
                    </a:lnTo>
                    <a:lnTo>
                      <a:pt x="8" y="7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3" name="Freeform 339"/>
              <p:cNvSpPr>
                <a:spLocks/>
              </p:cNvSpPr>
              <p:nvPr/>
            </p:nvSpPr>
            <p:spPr bwMode="auto">
              <a:xfrm>
                <a:off x="2049" y="2110"/>
                <a:ext cx="49" cy="320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2" y="0"/>
                  </a:cxn>
                  <a:cxn ang="0">
                    <a:pos x="49" y="287"/>
                  </a:cxn>
                  <a:cxn ang="0">
                    <a:pos x="16" y="320"/>
                  </a:cxn>
                  <a:cxn ang="0">
                    <a:pos x="0" y="33"/>
                  </a:cxn>
                </a:cxnLst>
                <a:rect l="0" t="0" r="r" b="b"/>
                <a:pathLst>
                  <a:path w="49" h="320">
                    <a:moveTo>
                      <a:pt x="0" y="33"/>
                    </a:moveTo>
                    <a:lnTo>
                      <a:pt x="32" y="0"/>
                    </a:lnTo>
                    <a:lnTo>
                      <a:pt x="49" y="287"/>
                    </a:lnTo>
                    <a:lnTo>
                      <a:pt x="16" y="32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4" name="Freeform 340"/>
              <p:cNvSpPr>
                <a:spLocks/>
              </p:cNvSpPr>
              <p:nvPr/>
            </p:nvSpPr>
            <p:spPr bwMode="auto">
              <a:xfrm>
                <a:off x="2065" y="2397"/>
                <a:ext cx="41" cy="49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1" y="16"/>
                  </a:cxn>
                  <a:cxn ang="0">
                    <a:pos x="16" y="49"/>
                  </a:cxn>
                  <a:cxn ang="0">
                    <a:pos x="0" y="33"/>
                  </a:cxn>
                </a:cxnLst>
                <a:rect l="0" t="0" r="r" b="b"/>
                <a:pathLst>
                  <a:path w="41" h="49">
                    <a:moveTo>
                      <a:pt x="0" y="33"/>
                    </a:moveTo>
                    <a:lnTo>
                      <a:pt x="33" y="0"/>
                    </a:lnTo>
                    <a:lnTo>
                      <a:pt x="41" y="16"/>
                    </a:lnTo>
                    <a:lnTo>
                      <a:pt x="16" y="49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5" name="Freeform 341"/>
              <p:cNvSpPr>
                <a:spLocks/>
              </p:cNvSpPr>
              <p:nvPr/>
            </p:nvSpPr>
            <p:spPr bwMode="auto">
              <a:xfrm>
                <a:off x="2081" y="2356"/>
                <a:ext cx="41" cy="90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5" y="57"/>
                  </a:cxn>
                  <a:cxn ang="0">
                    <a:pos x="41" y="0"/>
                  </a:cxn>
                  <a:cxn ang="0">
                    <a:pos x="9" y="33"/>
                  </a:cxn>
                  <a:cxn ang="0">
                    <a:pos x="0" y="90"/>
                  </a:cxn>
                </a:cxnLst>
                <a:rect l="0" t="0" r="r" b="b"/>
                <a:pathLst>
                  <a:path w="41" h="90">
                    <a:moveTo>
                      <a:pt x="0" y="90"/>
                    </a:moveTo>
                    <a:lnTo>
                      <a:pt x="25" y="57"/>
                    </a:lnTo>
                    <a:lnTo>
                      <a:pt x="41" y="0"/>
                    </a:lnTo>
                    <a:lnTo>
                      <a:pt x="9" y="33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6" name="Freeform 342"/>
              <p:cNvSpPr>
                <a:spLocks/>
              </p:cNvSpPr>
              <p:nvPr/>
            </p:nvSpPr>
            <p:spPr bwMode="auto">
              <a:xfrm>
                <a:off x="2090" y="2356"/>
                <a:ext cx="49" cy="139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2" y="0"/>
                  </a:cxn>
                  <a:cxn ang="0">
                    <a:pos x="49" y="106"/>
                  </a:cxn>
                  <a:cxn ang="0">
                    <a:pos x="16" y="139"/>
                  </a:cxn>
                  <a:cxn ang="0">
                    <a:pos x="0" y="33"/>
                  </a:cxn>
                </a:cxnLst>
                <a:rect l="0" t="0" r="r" b="b"/>
                <a:pathLst>
                  <a:path w="49" h="139">
                    <a:moveTo>
                      <a:pt x="0" y="33"/>
                    </a:moveTo>
                    <a:lnTo>
                      <a:pt x="32" y="0"/>
                    </a:lnTo>
                    <a:lnTo>
                      <a:pt x="49" y="106"/>
                    </a:lnTo>
                    <a:lnTo>
                      <a:pt x="16" y="139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7" name="Freeform 343"/>
              <p:cNvSpPr>
                <a:spLocks/>
              </p:cNvSpPr>
              <p:nvPr/>
            </p:nvSpPr>
            <p:spPr bwMode="auto">
              <a:xfrm>
                <a:off x="2106" y="2274"/>
                <a:ext cx="41" cy="221"/>
              </a:xfrm>
              <a:custGeom>
                <a:avLst/>
                <a:gdLst/>
                <a:ahLst/>
                <a:cxnLst>
                  <a:cxn ang="0">
                    <a:pos x="0" y="221"/>
                  </a:cxn>
                  <a:cxn ang="0">
                    <a:pos x="33" y="188"/>
                  </a:cxn>
                  <a:cxn ang="0">
                    <a:pos x="41" y="0"/>
                  </a:cxn>
                  <a:cxn ang="0">
                    <a:pos x="8" y="41"/>
                  </a:cxn>
                  <a:cxn ang="0">
                    <a:pos x="0" y="221"/>
                  </a:cxn>
                </a:cxnLst>
                <a:rect l="0" t="0" r="r" b="b"/>
                <a:pathLst>
                  <a:path w="41" h="221">
                    <a:moveTo>
                      <a:pt x="0" y="221"/>
                    </a:moveTo>
                    <a:lnTo>
                      <a:pt x="33" y="188"/>
                    </a:lnTo>
                    <a:lnTo>
                      <a:pt x="41" y="0"/>
                    </a:lnTo>
                    <a:lnTo>
                      <a:pt x="8" y="41"/>
                    </a:lnTo>
                    <a:lnTo>
                      <a:pt x="0" y="221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8" name="Freeform 344"/>
              <p:cNvSpPr>
                <a:spLocks/>
              </p:cNvSpPr>
              <p:nvPr/>
            </p:nvSpPr>
            <p:spPr bwMode="auto">
              <a:xfrm>
                <a:off x="2114" y="1628"/>
                <a:ext cx="41" cy="687"/>
              </a:xfrm>
              <a:custGeom>
                <a:avLst/>
                <a:gdLst/>
                <a:ahLst/>
                <a:cxnLst>
                  <a:cxn ang="0">
                    <a:pos x="0" y="687"/>
                  </a:cxn>
                  <a:cxn ang="0">
                    <a:pos x="33" y="646"/>
                  </a:cxn>
                  <a:cxn ang="0">
                    <a:pos x="41" y="0"/>
                  </a:cxn>
                  <a:cxn ang="0">
                    <a:pos x="8" y="24"/>
                  </a:cxn>
                  <a:cxn ang="0">
                    <a:pos x="0" y="687"/>
                  </a:cxn>
                </a:cxnLst>
                <a:rect l="0" t="0" r="r" b="b"/>
                <a:pathLst>
                  <a:path w="41" h="687">
                    <a:moveTo>
                      <a:pt x="0" y="687"/>
                    </a:moveTo>
                    <a:lnTo>
                      <a:pt x="33" y="646"/>
                    </a:lnTo>
                    <a:lnTo>
                      <a:pt x="41" y="0"/>
                    </a:lnTo>
                    <a:lnTo>
                      <a:pt x="8" y="24"/>
                    </a:lnTo>
                    <a:lnTo>
                      <a:pt x="0" y="687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9" name="Freeform 345"/>
              <p:cNvSpPr>
                <a:spLocks/>
              </p:cNvSpPr>
              <p:nvPr/>
            </p:nvSpPr>
            <p:spPr bwMode="auto">
              <a:xfrm>
                <a:off x="2122" y="1628"/>
                <a:ext cx="50" cy="30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33" y="0"/>
                  </a:cxn>
                  <a:cxn ang="0">
                    <a:pos x="50" y="270"/>
                  </a:cxn>
                  <a:cxn ang="0">
                    <a:pos x="17" y="302"/>
                  </a:cxn>
                  <a:cxn ang="0">
                    <a:pos x="0" y="24"/>
                  </a:cxn>
                </a:cxnLst>
                <a:rect l="0" t="0" r="r" b="b"/>
                <a:pathLst>
                  <a:path w="50" h="302">
                    <a:moveTo>
                      <a:pt x="0" y="24"/>
                    </a:moveTo>
                    <a:lnTo>
                      <a:pt x="33" y="0"/>
                    </a:lnTo>
                    <a:lnTo>
                      <a:pt x="50" y="270"/>
                    </a:lnTo>
                    <a:lnTo>
                      <a:pt x="17" y="30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0" name="Freeform 346"/>
              <p:cNvSpPr>
                <a:spLocks/>
              </p:cNvSpPr>
              <p:nvPr/>
            </p:nvSpPr>
            <p:spPr bwMode="auto">
              <a:xfrm>
                <a:off x="2139" y="1898"/>
                <a:ext cx="49" cy="30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3" y="0"/>
                  </a:cxn>
                  <a:cxn ang="0">
                    <a:pos x="49" y="270"/>
                  </a:cxn>
                  <a:cxn ang="0">
                    <a:pos x="16" y="302"/>
                  </a:cxn>
                  <a:cxn ang="0">
                    <a:pos x="0" y="32"/>
                  </a:cxn>
                </a:cxnLst>
                <a:rect l="0" t="0" r="r" b="b"/>
                <a:pathLst>
                  <a:path w="49" h="302">
                    <a:moveTo>
                      <a:pt x="0" y="32"/>
                    </a:moveTo>
                    <a:lnTo>
                      <a:pt x="33" y="0"/>
                    </a:lnTo>
                    <a:lnTo>
                      <a:pt x="49" y="270"/>
                    </a:lnTo>
                    <a:lnTo>
                      <a:pt x="16" y="30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1" name="Freeform 347"/>
              <p:cNvSpPr>
                <a:spLocks/>
              </p:cNvSpPr>
              <p:nvPr/>
            </p:nvSpPr>
            <p:spPr bwMode="auto">
              <a:xfrm>
                <a:off x="2155" y="2168"/>
                <a:ext cx="49" cy="384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3" y="0"/>
                  </a:cxn>
                  <a:cxn ang="0">
                    <a:pos x="49" y="352"/>
                  </a:cxn>
                  <a:cxn ang="0">
                    <a:pos x="17" y="384"/>
                  </a:cxn>
                  <a:cxn ang="0">
                    <a:pos x="0" y="32"/>
                  </a:cxn>
                </a:cxnLst>
                <a:rect l="0" t="0" r="r" b="b"/>
                <a:pathLst>
                  <a:path w="49" h="384">
                    <a:moveTo>
                      <a:pt x="0" y="32"/>
                    </a:moveTo>
                    <a:lnTo>
                      <a:pt x="33" y="0"/>
                    </a:lnTo>
                    <a:lnTo>
                      <a:pt x="49" y="352"/>
                    </a:lnTo>
                    <a:lnTo>
                      <a:pt x="17" y="384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2" name="Freeform 348"/>
              <p:cNvSpPr>
                <a:spLocks/>
              </p:cNvSpPr>
              <p:nvPr/>
            </p:nvSpPr>
            <p:spPr bwMode="auto">
              <a:xfrm>
                <a:off x="2172" y="2520"/>
                <a:ext cx="40" cy="57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2" y="0"/>
                  </a:cxn>
                  <a:cxn ang="0">
                    <a:pos x="40" y="24"/>
                  </a:cxn>
                  <a:cxn ang="0">
                    <a:pos x="16" y="57"/>
                  </a:cxn>
                  <a:cxn ang="0">
                    <a:pos x="0" y="32"/>
                  </a:cxn>
                </a:cxnLst>
                <a:rect l="0" t="0" r="r" b="b"/>
                <a:pathLst>
                  <a:path w="40" h="57">
                    <a:moveTo>
                      <a:pt x="0" y="32"/>
                    </a:moveTo>
                    <a:lnTo>
                      <a:pt x="32" y="0"/>
                    </a:lnTo>
                    <a:lnTo>
                      <a:pt x="40" y="24"/>
                    </a:lnTo>
                    <a:lnTo>
                      <a:pt x="16" y="57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3" name="Freeform 349"/>
              <p:cNvSpPr>
                <a:spLocks/>
              </p:cNvSpPr>
              <p:nvPr/>
            </p:nvSpPr>
            <p:spPr bwMode="auto">
              <a:xfrm>
                <a:off x="2188" y="2495"/>
                <a:ext cx="41" cy="82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24" y="49"/>
                  </a:cxn>
                  <a:cxn ang="0">
                    <a:pos x="41" y="0"/>
                  </a:cxn>
                  <a:cxn ang="0">
                    <a:pos x="8" y="33"/>
                  </a:cxn>
                  <a:cxn ang="0">
                    <a:pos x="0" y="82"/>
                  </a:cxn>
                </a:cxnLst>
                <a:rect l="0" t="0" r="r" b="b"/>
                <a:pathLst>
                  <a:path w="41" h="82">
                    <a:moveTo>
                      <a:pt x="0" y="82"/>
                    </a:moveTo>
                    <a:lnTo>
                      <a:pt x="24" y="49"/>
                    </a:lnTo>
                    <a:lnTo>
                      <a:pt x="41" y="0"/>
                    </a:lnTo>
                    <a:lnTo>
                      <a:pt x="8" y="33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4" name="Freeform 350"/>
              <p:cNvSpPr>
                <a:spLocks/>
              </p:cNvSpPr>
              <p:nvPr/>
            </p:nvSpPr>
            <p:spPr bwMode="auto">
              <a:xfrm>
                <a:off x="2196" y="2438"/>
                <a:ext cx="41" cy="90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33" y="57"/>
                  </a:cxn>
                  <a:cxn ang="0">
                    <a:pos x="41" y="0"/>
                  </a:cxn>
                  <a:cxn ang="0">
                    <a:pos x="16" y="41"/>
                  </a:cxn>
                  <a:cxn ang="0">
                    <a:pos x="0" y="90"/>
                  </a:cxn>
                </a:cxnLst>
                <a:rect l="0" t="0" r="r" b="b"/>
                <a:pathLst>
                  <a:path w="41" h="90">
                    <a:moveTo>
                      <a:pt x="0" y="90"/>
                    </a:moveTo>
                    <a:lnTo>
                      <a:pt x="33" y="57"/>
                    </a:lnTo>
                    <a:lnTo>
                      <a:pt x="41" y="0"/>
                    </a:lnTo>
                    <a:lnTo>
                      <a:pt x="16" y="41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5" name="Freeform 351"/>
              <p:cNvSpPr>
                <a:spLocks/>
              </p:cNvSpPr>
              <p:nvPr/>
            </p:nvSpPr>
            <p:spPr bwMode="auto">
              <a:xfrm>
                <a:off x="2212" y="2430"/>
                <a:ext cx="41" cy="4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25" y="8"/>
                  </a:cxn>
                  <a:cxn ang="0">
                    <a:pos x="41" y="0"/>
                  </a:cxn>
                  <a:cxn ang="0">
                    <a:pos x="9" y="32"/>
                  </a:cxn>
                  <a:cxn ang="0">
                    <a:pos x="0" y="49"/>
                  </a:cxn>
                </a:cxnLst>
                <a:rect l="0" t="0" r="r" b="b"/>
                <a:pathLst>
                  <a:path w="41" h="49">
                    <a:moveTo>
                      <a:pt x="0" y="49"/>
                    </a:moveTo>
                    <a:lnTo>
                      <a:pt x="25" y="8"/>
                    </a:lnTo>
                    <a:lnTo>
                      <a:pt x="41" y="0"/>
                    </a:lnTo>
                    <a:lnTo>
                      <a:pt x="9" y="32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6" name="Freeform 352"/>
              <p:cNvSpPr>
                <a:spLocks/>
              </p:cNvSpPr>
              <p:nvPr/>
            </p:nvSpPr>
            <p:spPr bwMode="auto">
              <a:xfrm>
                <a:off x="2221" y="2037"/>
                <a:ext cx="41" cy="425"/>
              </a:xfrm>
              <a:custGeom>
                <a:avLst/>
                <a:gdLst/>
                <a:ahLst/>
                <a:cxnLst>
                  <a:cxn ang="0">
                    <a:pos x="0" y="425"/>
                  </a:cxn>
                  <a:cxn ang="0">
                    <a:pos x="32" y="393"/>
                  </a:cxn>
                  <a:cxn ang="0">
                    <a:pos x="41" y="0"/>
                  </a:cxn>
                  <a:cxn ang="0">
                    <a:pos x="16" y="33"/>
                  </a:cxn>
                  <a:cxn ang="0">
                    <a:pos x="0" y="425"/>
                  </a:cxn>
                </a:cxnLst>
                <a:rect l="0" t="0" r="r" b="b"/>
                <a:pathLst>
                  <a:path w="41" h="425">
                    <a:moveTo>
                      <a:pt x="0" y="425"/>
                    </a:moveTo>
                    <a:lnTo>
                      <a:pt x="32" y="393"/>
                    </a:lnTo>
                    <a:lnTo>
                      <a:pt x="41" y="0"/>
                    </a:lnTo>
                    <a:lnTo>
                      <a:pt x="16" y="33"/>
                    </a:lnTo>
                    <a:lnTo>
                      <a:pt x="0" y="425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7" name="Freeform 353"/>
              <p:cNvSpPr>
                <a:spLocks/>
              </p:cNvSpPr>
              <p:nvPr/>
            </p:nvSpPr>
            <p:spPr bwMode="auto">
              <a:xfrm>
                <a:off x="2237" y="2037"/>
                <a:ext cx="41" cy="515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25" y="0"/>
                  </a:cxn>
                  <a:cxn ang="0">
                    <a:pos x="41" y="483"/>
                  </a:cxn>
                  <a:cxn ang="0">
                    <a:pos x="16" y="515"/>
                  </a:cxn>
                  <a:cxn ang="0">
                    <a:pos x="0" y="33"/>
                  </a:cxn>
                </a:cxnLst>
                <a:rect l="0" t="0" r="r" b="b"/>
                <a:pathLst>
                  <a:path w="41" h="515">
                    <a:moveTo>
                      <a:pt x="0" y="33"/>
                    </a:moveTo>
                    <a:lnTo>
                      <a:pt x="25" y="0"/>
                    </a:lnTo>
                    <a:lnTo>
                      <a:pt x="41" y="483"/>
                    </a:lnTo>
                    <a:lnTo>
                      <a:pt x="16" y="515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8" name="Freeform 354"/>
              <p:cNvSpPr>
                <a:spLocks/>
              </p:cNvSpPr>
              <p:nvPr/>
            </p:nvSpPr>
            <p:spPr bwMode="auto">
              <a:xfrm>
                <a:off x="2253" y="2520"/>
                <a:ext cx="41" cy="73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25" y="0"/>
                  </a:cxn>
                  <a:cxn ang="0">
                    <a:pos x="41" y="32"/>
                  </a:cxn>
                  <a:cxn ang="0">
                    <a:pos x="9" y="73"/>
                  </a:cxn>
                  <a:cxn ang="0">
                    <a:pos x="0" y="32"/>
                  </a:cxn>
                </a:cxnLst>
                <a:rect l="0" t="0" r="r" b="b"/>
                <a:pathLst>
                  <a:path w="41" h="73">
                    <a:moveTo>
                      <a:pt x="0" y="32"/>
                    </a:moveTo>
                    <a:lnTo>
                      <a:pt x="25" y="0"/>
                    </a:lnTo>
                    <a:lnTo>
                      <a:pt x="41" y="32"/>
                    </a:lnTo>
                    <a:lnTo>
                      <a:pt x="9" y="7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9" name="Freeform 355"/>
              <p:cNvSpPr>
                <a:spLocks/>
              </p:cNvSpPr>
              <p:nvPr/>
            </p:nvSpPr>
            <p:spPr bwMode="auto">
              <a:xfrm>
                <a:off x="2262" y="2552"/>
                <a:ext cx="40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2" y="0"/>
                  </a:cxn>
                  <a:cxn ang="0">
                    <a:pos x="40" y="9"/>
                  </a:cxn>
                  <a:cxn ang="0">
                    <a:pos x="16" y="41"/>
                  </a:cxn>
                  <a:cxn ang="0">
                    <a:pos x="0" y="41"/>
                  </a:cxn>
                </a:cxnLst>
                <a:rect l="0" t="0" r="r" b="b"/>
                <a:pathLst>
                  <a:path w="40" h="41">
                    <a:moveTo>
                      <a:pt x="0" y="41"/>
                    </a:moveTo>
                    <a:lnTo>
                      <a:pt x="32" y="0"/>
                    </a:lnTo>
                    <a:lnTo>
                      <a:pt x="40" y="9"/>
                    </a:lnTo>
                    <a:lnTo>
                      <a:pt x="16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0" name="Freeform 356"/>
              <p:cNvSpPr>
                <a:spLocks/>
              </p:cNvSpPr>
              <p:nvPr/>
            </p:nvSpPr>
            <p:spPr bwMode="auto">
              <a:xfrm>
                <a:off x="2278" y="2561"/>
                <a:ext cx="41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24" y="0"/>
                  </a:cxn>
                  <a:cxn ang="0">
                    <a:pos x="41" y="0"/>
                  </a:cxn>
                  <a:cxn ang="0">
                    <a:pos x="8" y="32"/>
                  </a:cxn>
                  <a:cxn ang="0">
                    <a:pos x="0" y="32"/>
                  </a:cxn>
                </a:cxnLst>
                <a:rect l="0" t="0" r="r" b="b"/>
                <a:pathLst>
                  <a:path w="41" h="32">
                    <a:moveTo>
                      <a:pt x="0" y="32"/>
                    </a:moveTo>
                    <a:lnTo>
                      <a:pt x="24" y="0"/>
                    </a:lnTo>
                    <a:lnTo>
                      <a:pt x="41" y="0"/>
                    </a:lnTo>
                    <a:lnTo>
                      <a:pt x="8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1" name="Freeform 357"/>
              <p:cNvSpPr>
                <a:spLocks/>
              </p:cNvSpPr>
              <p:nvPr/>
            </p:nvSpPr>
            <p:spPr bwMode="auto">
              <a:xfrm>
                <a:off x="2286" y="2561"/>
                <a:ext cx="41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3" y="0"/>
                  </a:cxn>
                  <a:cxn ang="0">
                    <a:pos x="41" y="0"/>
                  </a:cxn>
                  <a:cxn ang="0">
                    <a:pos x="16" y="32"/>
                  </a:cxn>
                  <a:cxn ang="0">
                    <a:pos x="0" y="32"/>
                  </a:cxn>
                </a:cxnLst>
                <a:rect l="0" t="0" r="r" b="b"/>
                <a:pathLst>
                  <a:path w="41" h="32">
                    <a:moveTo>
                      <a:pt x="0" y="32"/>
                    </a:moveTo>
                    <a:lnTo>
                      <a:pt x="33" y="0"/>
                    </a:lnTo>
                    <a:lnTo>
                      <a:pt x="41" y="0"/>
                    </a:lnTo>
                    <a:lnTo>
                      <a:pt x="16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2" name="Freeform 358"/>
              <p:cNvSpPr>
                <a:spLocks/>
              </p:cNvSpPr>
              <p:nvPr/>
            </p:nvSpPr>
            <p:spPr bwMode="auto">
              <a:xfrm>
                <a:off x="2302" y="2552"/>
                <a:ext cx="41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5" y="9"/>
                  </a:cxn>
                  <a:cxn ang="0">
                    <a:pos x="41" y="0"/>
                  </a:cxn>
                  <a:cxn ang="0">
                    <a:pos x="9" y="33"/>
                  </a:cxn>
                  <a:cxn ang="0">
                    <a:pos x="0" y="41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lnTo>
                      <a:pt x="25" y="9"/>
                    </a:lnTo>
                    <a:lnTo>
                      <a:pt x="41" y="0"/>
                    </a:lnTo>
                    <a:lnTo>
                      <a:pt x="9" y="33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3" name="Freeform 359"/>
              <p:cNvSpPr>
                <a:spLocks/>
              </p:cNvSpPr>
              <p:nvPr/>
            </p:nvSpPr>
            <p:spPr bwMode="auto">
              <a:xfrm>
                <a:off x="2311" y="2552"/>
                <a:ext cx="49" cy="50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2" y="0"/>
                  </a:cxn>
                  <a:cxn ang="0">
                    <a:pos x="49" y="9"/>
                  </a:cxn>
                  <a:cxn ang="0">
                    <a:pos x="16" y="50"/>
                  </a:cxn>
                  <a:cxn ang="0">
                    <a:pos x="0" y="33"/>
                  </a:cxn>
                </a:cxnLst>
                <a:rect l="0" t="0" r="r" b="b"/>
                <a:pathLst>
                  <a:path w="49" h="50">
                    <a:moveTo>
                      <a:pt x="0" y="33"/>
                    </a:moveTo>
                    <a:lnTo>
                      <a:pt x="32" y="0"/>
                    </a:lnTo>
                    <a:lnTo>
                      <a:pt x="49" y="9"/>
                    </a:lnTo>
                    <a:lnTo>
                      <a:pt x="16" y="5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4" name="Freeform 360"/>
              <p:cNvSpPr>
                <a:spLocks/>
              </p:cNvSpPr>
              <p:nvPr/>
            </p:nvSpPr>
            <p:spPr bwMode="auto">
              <a:xfrm>
                <a:off x="2327" y="2561"/>
                <a:ext cx="41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1" y="0"/>
                  </a:cxn>
                  <a:cxn ang="0">
                    <a:pos x="16" y="32"/>
                  </a:cxn>
                  <a:cxn ang="0">
                    <a:pos x="0" y="41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lnTo>
                      <a:pt x="33" y="0"/>
                    </a:lnTo>
                    <a:lnTo>
                      <a:pt x="41" y="0"/>
                    </a:lnTo>
                    <a:lnTo>
                      <a:pt x="16" y="32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5" name="Freeform 361"/>
              <p:cNvSpPr>
                <a:spLocks/>
              </p:cNvSpPr>
              <p:nvPr/>
            </p:nvSpPr>
            <p:spPr bwMode="auto">
              <a:xfrm>
                <a:off x="2343" y="2561"/>
                <a:ext cx="41" cy="49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25" y="0"/>
                  </a:cxn>
                  <a:cxn ang="0">
                    <a:pos x="41" y="8"/>
                  </a:cxn>
                  <a:cxn ang="0">
                    <a:pos x="9" y="49"/>
                  </a:cxn>
                  <a:cxn ang="0">
                    <a:pos x="0" y="32"/>
                  </a:cxn>
                </a:cxnLst>
                <a:rect l="0" t="0" r="r" b="b"/>
                <a:pathLst>
                  <a:path w="41" h="49">
                    <a:moveTo>
                      <a:pt x="0" y="32"/>
                    </a:moveTo>
                    <a:lnTo>
                      <a:pt x="25" y="0"/>
                    </a:lnTo>
                    <a:lnTo>
                      <a:pt x="41" y="8"/>
                    </a:lnTo>
                    <a:lnTo>
                      <a:pt x="9" y="49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6" name="Freeform 362"/>
              <p:cNvSpPr>
                <a:spLocks/>
              </p:cNvSpPr>
              <p:nvPr/>
            </p:nvSpPr>
            <p:spPr bwMode="auto">
              <a:xfrm>
                <a:off x="2352" y="2569"/>
                <a:ext cx="40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2" y="0"/>
                  </a:cxn>
                  <a:cxn ang="0">
                    <a:pos x="40" y="0"/>
                  </a:cxn>
                  <a:cxn ang="0">
                    <a:pos x="16" y="33"/>
                  </a:cxn>
                  <a:cxn ang="0">
                    <a:pos x="0" y="41"/>
                  </a:cxn>
                </a:cxnLst>
                <a:rect l="0" t="0" r="r" b="b"/>
                <a:pathLst>
                  <a:path w="40" h="41">
                    <a:moveTo>
                      <a:pt x="0" y="41"/>
                    </a:moveTo>
                    <a:lnTo>
                      <a:pt x="32" y="0"/>
                    </a:lnTo>
                    <a:lnTo>
                      <a:pt x="40" y="0"/>
                    </a:lnTo>
                    <a:lnTo>
                      <a:pt x="16" y="33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7" name="Freeform 363"/>
              <p:cNvSpPr>
                <a:spLocks/>
              </p:cNvSpPr>
              <p:nvPr/>
            </p:nvSpPr>
            <p:spPr bwMode="auto">
              <a:xfrm>
                <a:off x="2368" y="2569"/>
                <a:ext cx="41" cy="4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24" y="0"/>
                  </a:cxn>
                  <a:cxn ang="0">
                    <a:pos x="41" y="8"/>
                  </a:cxn>
                  <a:cxn ang="0">
                    <a:pos x="8" y="41"/>
                  </a:cxn>
                  <a:cxn ang="0">
                    <a:pos x="0" y="33"/>
                  </a:cxn>
                </a:cxnLst>
                <a:rect l="0" t="0" r="r" b="b"/>
                <a:pathLst>
                  <a:path w="41" h="41">
                    <a:moveTo>
                      <a:pt x="0" y="33"/>
                    </a:moveTo>
                    <a:lnTo>
                      <a:pt x="24" y="0"/>
                    </a:lnTo>
                    <a:lnTo>
                      <a:pt x="41" y="8"/>
                    </a:lnTo>
                    <a:lnTo>
                      <a:pt x="8" y="4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8" name="Freeform 364"/>
              <p:cNvSpPr>
                <a:spLocks/>
              </p:cNvSpPr>
              <p:nvPr/>
            </p:nvSpPr>
            <p:spPr bwMode="auto">
              <a:xfrm>
                <a:off x="2376" y="2520"/>
                <a:ext cx="49" cy="90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33" y="57"/>
                  </a:cxn>
                  <a:cxn ang="0">
                    <a:pos x="49" y="0"/>
                  </a:cxn>
                  <a:cxn ang="0">
                    <a:pos x="16" y="32"/>
                  </a:cxn>
                  <a:cxn ang="0">
                    <a:pos x="0" y="90"/>
                  </a:cxn>
                </a:cxnLst>
                <a:rect l="0" t="0" r="r" b="b"/>
                <a:pathLst>
                  <a:path w="49" h="90">
                    <a:moveTo>
                      <a:pt x="0" y="90"/>
                    </a:moveTo>
                    <a:lnTo>
                      <a:pt x="33" y="57"/>
                    </a:lnTo>
                    <a:lnTo>
                      <a:pt x="49" y="0"/>
                    </a:lnTo>
                    <a:lnTo>
                      <a:pt x="16" y="32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9" name="Freeform 365"/>
              <p:cNvSpPr>
                <a:spLocks/>
              </p:cNvSpPr>
              <p:nvPr/>
            </p:nvSpPr>
            <p:spPr bwMode="auto">
              <a:xfrm>
                <a:off x="2392" y="2462"/>
                <a:ext cx="41" cy="90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33" y="58"/>
                  </a:cxn>
                  <a:cxn ang="0">
                    <a:pos x="41" y="0"/>
                  </a:cxn>
                  <a:cxn ang="0">
                    <a:pos x="17" y="33"/>
                  </a:cxn>
                  <a:cxn ang="0">
                    <a:pos x="0" y="90"/>
                  </a:cxn>
                </a:cxnLst>
                <a:rect l="0" t="0" r="r" b="b"/>
                <a:pathLst>
                  <a:path w="41" h="90">
                    <a:moveTo>
                      <a:pt x="0" y="90"/>
                    </a:moveTo>
                    <a:lnTo>
                      <a:pt x="33" y="58"/>
                    </a:lnTo>
                    <a:lnTo>
                      <a:pt x="41" y="0"/>
                    </a:lnTo>
                    <a:lnTo>
                      <a:pt x="17" y="33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0" name="Freeform 366"/>
              <p:cNvSpPr>
                <a:spLocks/>
              </p:cNvSpPr>
              <p:nvPr/>
            </p:nvSpPr>
            <p:spPr bwMode="auto">
              <a:xfrm>
                <a:off x="2409" y="2462"/>
                <a:ext cx="41" cy="12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24" y="0"/>
                  </a:cxn>
                  <a:cxn ang="0">
                    <a:pos x="41" y="82"/>
                  </a:cxn>
                  <a:cxn ang="0">
                    <a:pos x="8" y="123"/>
                  </a:cxn>
                  <a:cxn ang="0">
                    <a:pos x="0" y="33"/>
                  </a:cxn>
                </a:cxnLst>
                <a:rect l="0" t="0" r="r" b="b"/>
                <a:pathLst>
                  <a:path w="41" h="123">
                    <a:moveTo>
                      <a:pt x="0" y="33"/>
                    </a:moveTo>
                    <a:lnTo>
                      <a:pt x="24" y="0"/>
                    </a:lnTo>
                    <a:lnTo>
                      <a:pt x="41" y="82"/>
                    </a:lnTo>
                    <a:lnTo>
                      <a:pt x="8" y="12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1" name="Freeform 367"/>
              <p:cNvSpPr>
                <a:spLocks/>
              </p:cNvSpPr>
              <p:nvPr/>
            </p:nvSpPr>
            <p:spPr bwMode="auto">
              <a:xfrm>
                <a:off x="2417" y="1947"/>
                <a:ext cx="49" cy="638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33" y="597"/>
                  </a:cxn>
                  <a:cxn ang="0">
                    <a:pos x="49" y="0"/>
                  </a:cxn>
                  <a:cxn ang="0">
                    <a:pos x="16" y="32"/>
                  </a:cxn>
                  <a:cxn ang="0">
                    <a:pos x="0" y="638"/>
                  </a:cxn>
                </a:cxnLst>
                <a:rect l="0" t="0" r="r" b="b"/>
                <a:pathLst>
                  <a:path w="49" h="638">
                    <a:moveTo>
                      <a:pt x="0" y="638"/>
                    </a:moveTo>
                    <a:lnTo>
                      <a:pt x="33" y="597"/>
                    </a:lnTo>
                    <a:lnTo>
                      <a:pt x="49" y="0"/>
                    </a:lnTo>
                    <a:lnTo>
                      <a:pt x="16" y="32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2" name="Freeform 368"/>
              <p:cNvSpPr>
                <a:spLocks/>
              </p:cNvSpPr>
              <p:nvPr/>
            </p:nvSpPr>
            <p:spPr bwMode="auto">
              <a:xfrm>
                <a:off x="2433" y="1947"/>
                <a:ext cx="41" cy="614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3" y="0"/>
                  </a:cxn>
                  <a:cxn ang="0">
                    <a:pos x="41" y="581"/>
                  </a:cxn>
                  <a:cxn ang="0">
                    <a:pos x="17" y="614"/>
                  </a:cxn>
                  <a:cxn ang="0">
                    <a:pos x="0" y="32"/>
                  </a:cxn>
                </a:cxnLst>
                <a:rect l="0" t="0" r="r" b="b"/>
                <a:pathLst>
                  <a:path w="41" h="614">
                    <a:moveTo>
                      <a:pt x="0" y="32"/>
                    </a:moveTo>
                    <a:lnTo>
                      <a:pt x="33" y="0"/>
                    </a:lnTo>
                    <a:lnTo>
                      <a:pt x="41" y="581"/>
                    </a:lnTo>
                    <a:lnTo>
                      <a:pt x="17" y="614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3" name="Freeform 369"/>
              <p:cNvSpPr>
                <a:spLocks/>
              </p:cNvSpPr>
              <p:nvPr/>
            </p:nvSpPr>
            <p:spPr bwMode="auto">
              <a:xfrm>
                <a:off x="2450" y="2512"/>
                <a:ext cx="41" cy="4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24" y="16"/>
                  </a:cxn>
                  <a:cxn ang="0">
                    <a:pos x="41" y="0"/>
                  </a:cxn>
                  <a:cxn ang="0">
                    <a:pos x="8" y="32"/>
                  </a:cxn>
                  <a:cxn ang="0">
                    <a:pos x="0" y="49"/>
                  </a:cxn>
                </a:cxnLst>
                <a:rect l="0" t="0" r="r" b="b"/>
                <a:pathLst>
                  <a:path w="41" h="49">
                    <a:moveTo>
                      <a:pt x="0" y="49"/>
                    </a:moveTo>
                    <a:lnTo>
                      <a:pt x="24" y="16"/>
                    </a:lnTo>
                    <a:lnTo>
                      <a:pt x="41" y="0"/>
                    </a:lnTo>
                    <a:lnTo>
                      <a:pt x="8" y="32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4" name="Freeform 370"/>
              <p:cNvSpPr>
                <a:spLocks/>
              </p:cNvSpPr>
              <p:nvPr/>
            </p:nvSpPr>
            <p:spPr bwMode="auto">
              <a:xfrm>
                <a:off x="2458" y="2274"/>
                <a:ext cx="41" cy="270"/>
              </a:xfrm>
              <a:custGeom>
                <a:avLst/>
                <a:gdLst/>
                <a:ahLst/>
                <a:cxnLst>
                  <a:cxn ang="0">
                    <a:pos x="0" y="270"/>
                  </a:cxn>
                  <a:cxn ang="0">
                    <a:pos x="33" y="238"/>
                  </a:cxn>
                  <a:cxn ang="0">
                    <a:pos x="41" y="0"/>
                  </a:cxn>
                  <a:cxn ang="0">
                    <a:pos x="16" y="33"/>
                  </a:cxn>
                  <a:cxn ang="0">
                    <a:pos x="0" y="270"/>
                  </a:cxn>
                </a:cxnLst>
                <a:rect l="0" t="0" r="r" b="b"/>
                <a:pathLst>
                  <a:path w="41" h="270">
                    <a:moveTo>
                      <a:pt x="0" y="270"/>
                    </a:moveTo>
                    <a:lnTo>
                      <a:pt x="33" y="238"/>
                    </a:lnTo>
                    <a:lnTo>
                      <a:pt x="41" y="0"/>
                    </a:lnTo>
                    <a:lnTo>
                      <a:pt x="16" y="33"/>
                    </a:lnTo>
                    <a:lnTo>
                      <a:pt x="0" y="270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5" name="Freeform 371"/>
              <p:cNvSpPr>
                <a:spLocks/>
              </p:cNvSpPr>
              <p:nvPr/>
            </p:nvSpPr>
            <p:spPr bwMode="auto">
              <a:xfrm>
                <a:off x="2474" y="2241"/>
                <a:ext cx="41" cy="66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25" y="33"/>
                  </a:cxn>
                  <a:cxn ang="0">
                    <a:pos x="41" y="0"/>
                  </a:cxn>
                  <a:cxn ang="0">
                    <a:pos x="17" y="33"/>
                  </a:cxn>
                  <a:cxn ang="0">
                    <a:pos x="0" y="66"/>
                  </a:cxn>
                </a:cxnLst>
                <a:rect l="0" t="0" r="r" b="b"/>
                <a:pathLst>
                  <a:path w="41" h="66">
                    <a:moveTo>
                      <a:pt x="0" y="66"/>
                    </a:moveTo>
                    <a:lnTo>
                      <a:pt x="25" y="33"/>
                    </a:lnTo>
                    <a:lnTo>
                      <a:pt x="41" y="0"/>
                    </a:lnTo>
                    <a:lnTo>
                      <a:pt x="17" y="3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6" name="Freeform 372"/>
              <p:cNvSpPr>
                <a:spLocks/>
              </p:cNvSpPr>
              <p:nvPr/>
            </p:nvSpPr>
            <p:spPr bwMode="auto">
              <a:xfrm>
                <a:off x="2491" y="2241"/>
                <a:ext cx="32" cy="336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24" y="0"/>
                  </a:cxn>
                  <a:cxn ang="0">
                    <a:pos x="32" y="303"/>
                  </a:cxn>
                  <a:cxn ang="0">
                    <a:pos x="8" y="336"/>
                  </a:cxn>
                  <a:cxn ang="0">
                    <a:pos x="0" y="33"/>
                  </a:cxn>
                </a:cxnLst>
                <a:rect l="0" t="0" r="r" b="b"/>
                <a:pathLst>
                  <a:path w="32" h="336">
                    <a:moveTo>
                      <a:pt x="0" y="33"/>
                    </a:moveTo>
                    <a:lnTo>
                      <a:pt x="24" y="0"/>
                    </a:lnTo>
                    <a:lnTo>
                      <a:pt x="32" y="303"/>
                    </a:lnTo>
                    <a:lnTo>
                      <a:pt x="8" y="336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7" name="Freeform 373"/>
              <p:cNvSpPr>
                <a:spLocks/>
              </p:cNvSpPr>
              <p:nvPr/>
            </p:nvSpPr>
            <p:spPr bwMode="auto">
              <a:xfrm>
                <a:off x="2499" y="2520"/>
                <a:ext cx="41" cy="57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24" y="24"/>
                  </a:cxn>
                  <a:cxn ang="0">
                    <a:pos x="41" y="0"/>
                  </a:cxn>
                  <a:cxn ang="0">
                    <a:pos x="16" y="32"/>
                  </a:cxn>
                  <a:cxn ang="0">
                    <a:pos x="0" y="57"/>
                  </a:cxn>
                </a:cxnLst>
                <a:rect l="0" t="0" r="r" b="b"/>
                <a:pathLst>
                  <a:path w="41" h="57">
                    <a:moveTo>
                      <a:pt x="0" y="57"/>
                    </a:moveTo>
                    <a:lnTo>
                      <a:pt x="24" y="24"/>
                    </a:lnTo>
                    <a:lnTo>
                      <a:pt x="41" y="0"/>
                    </a:lnTo>
                    <a:lnTo>
                      <a:pt x="16" y="3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8" name="Freeform 374"/>
              <p:cNvSpPr>
                <a:spLocks/>
              </p:cNvSpPr>
              <p:nvPr/>
            </p:nvSpPr>
            <p:spPr bwMode="auto">
              <a:xfrm>
                <a:off x="2515" y="2520"/>
                <a:ext cx="41" cy="73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25" y="0"/>
                  </a:cxn>
                  <a:cxn ang="0">
                    <a:pos x="41" y="41"/>
                  </a:cxn>
                  <a:cxn ang="0">
                    <a:pos x="8" y="73"/>
                  </a:cxn>
                  <a:cxn ang="0">
                    <a:pos x="0" y="32"/>
                  </a:cxn>
                </a:cxnLst>
                <a:rect l="0" t="0" r="r" b="b"/>
                <a:pathLst>
                  <a:path w="41" h="73">
                    <a:moveTo>
                      <a:pt x="0" y="32"/>
                    </a:moveTo>
                    <a:lnTo>
                      <a:pt x="25" y="0"/>
                    </a:lnTo>
                    <a:lnTo>
                      <a:pt x="41" y="41"/>
                    </a:lnTo>
                    <a:lnTo>
                      <a:pt x="8" y="7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9" name="Freeform 375"/>
              <p:cNvSpPr>
                <a:spLocks/>
              </p:cNvSpPr>
              <p:nvPr/>
            </p:nvSpPr>
            <p:spPr bwMode="auto">
              <a:xfrm>
                <a:off x="2523" y="2561"/>
                <a:ext cx="41" cy="65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3" y="0"/>
                  </a:cxn>
                  <a:cxn ang="0">
                    <a:pos x="41" y="32"/>
                  </a:cxn>
                  <a:cxn ang="0">
                    <a:pos x="17" y="65"/>
                  </a:cxn>
                  <a:cxn ang="0">
                    <a:pos x="0" y="32"/>
                  </a:cxn>
                </a:cxnLst>
                <a:rect l="0" t="0" r="r" b="b"/>
                <a:pathLst>
                  <a:path w="41" h="65">
                    <a:moveTo>
                      <a:pt x="0" y="32"/>
                    </a:moveTo>
                    <a:lnTo>
                      <a:pt x="33" y="0"/>
                    </a:lnTo>
                    <a:lnTo>
                      <a:pt x="41" y="32"/>
                    </a:lnTo>
                    <a:lnTo>
                      <a:pt x="17" y="6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0" name="Freeform 376"/>
              <p:cNvSpPr>
                <a:spLocks/>
              </p:cNvSpPr>
              <p:nvPr/>
            </p:nvSpPr>
            <p:spPr bwMode="auto">
              <a:xfrm>
                <a:off x="2540" y="2552"/>
                <a:ext cx="41" cy="74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24" y="41"/>
                  </a:cxn>
                  <a:cxn ang="0">
                    <a:pos x="41" y="0"/>
                  </a:cxn>
                  <a:cxn ang="0">
                    <a:pos x="8" y="33"/>
                  </a:cxn>
                  <a:cxn ang="0">
                    <a:pos x="0" y="74"/>
                  </a:cxn>
                </a:cxnLst>
                <a:rect l="0" t="0" r="r" b="b"/>
                <a:pathLst>
                  <a:path w="41" h="74">
                    <a:moveTo>
                      <a:pt x="0" y="74"/>
                    </a:moveTo>
                    <a:lnTo>
                      <a:pt x="24" y="41"/>
                    </a:lnTo>
                    <a:lnTo>
                      <a:pt x="41" y="0"/>
                    </a:lnTo>
                    <a:lnTo>
                      <a:pt x="8" y="33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1" name="Freeform 377"/>
              <p:cNvSpPr>
                <a:spLocks/>
              </p:cNvSpPr>
              <p:nvPr/>
            </p:nvSpPr>
            <p:spPr bwMode="auto">
              <a:xfrm>
                <a:off x="2548" y="2479"/>
                <a:ext cx="49" cy="106"/>
              </a:xfrm>
              <a:custGeom>
                <a:avLst/>
                <a:gdLst/>
                <a:ahLst/>
                <a:cxnLst>
                  <a:cxn ang="0">
                    <a:pos x="0" y="106"/>
                  </a:cxn>
                  <a:cxn ang="0">
                    <a:pos x="33" y="73"/>
                  </a:cxn>
                  <a:cxn ang="0">
                    <a:pos x="49" y="0"/>
                  </a:cxn>
                  <a:cxn ang="0">
                    <a:pos x="16" y="33"/>
                  </a:cxn>
                  <a:cxn ang="0">
                    <a:pos x="0" y="106"/>
                  </a:cxn>
                </a:cxnLst>
                <a:rect l="0" t="0" r="r" b="b"/>
                <a:pathLst>
                  <a:path w="49" h="106">
                    <a:moveTo>
                      <a:pt x="0" y="106"/>
                    </a:moveTo>
                    <a:lnTo>
                      <a:pt x="33" y="73"/>
                    </a:lnTo>
                    <a:lnTo>
                      <a:pt x="49" y="0"/>
                    </a:lnTo>
                    <a:lnTo>
                      <a:pt x="16" y="33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2" name="Freeform 378"/>
              <p:cNvSpPr>
                <a:spLocks/>
              </p:cNvSpPr>
              <p:nvPr/>
            </p:nvSpPr>
            <p:spPr bwMode="auto">
              <a:xfrm>
                <a:off x="2564" y="2479"/>
                <a:ext cx="41" cy="12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1" y="90"/>
                  </a:cxn>
                  <a:cxn ang="0">
                    <a:pos x="17" y="123"/>
                  </a:cxn>
                  <a:cxn ang="0">
                    <a:pos x="0" y="33"/>
                  </a:cxn>
                </a:cxnLst>
                <a:rect l="0" t="0" r="r" b="b"/>
                <a:pathLst>
                  <a:path w="41" h="123">
                    <a:moveTo>
                      <a:pt x="0" y="33"/>
                    </a:moveTo>
                    <a:lnTo>
                      <a:pt x="33" y="0"/>
                    </a:lnTo>
                    <a:lnTo>
                      <a:pt x="41" y="90"/>
                    </a:lnTo>
                    <a:lnTo>
                      <a:pt x="17" y="12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3" name="Freeform 379"/>
              <p:cNvSpPr>
                <a:spLocks/>
              </p:cNvSpPr>
              <p:nvPr/>
            </p:nvSpPr>
            <p:spPr bwMode="auto">
              <a:xfrm>
                <a:off x="2581" y="2446"/>
                <a:ext cx="41" cy="156"/>
              </a:xfrm>
              <a:custGeom>
                <a:avLst/>
                <a:gdLst/>
                <a:ahLst/>
                <a:cxnLst>
                  <a:cxn ang="0">
                    <a:pos x="0" y="156"/>
                  </a:cxn>
                  <a:cxn ang="0">
                    <a:pos x="24" y="123"/>
                  </a:cxn>
                  <a:cxn ang="0">
                    <a:pos x="41" y="0"/>
                  </a:cxn>
                  <a:cxn ang="0">
                    <a:pos x="16" y="41"/>
                  </a:cxn>
                  <a:cxn ang="0">
                    <a:pos x="0" y="156"/>
                  </a:cxn>
                </a:cxnLst>
                <a:rect l="0" t="0" r="r" b="b"/>
                <a:pathLst>
                  <a:path w="41" h="156">
                    <a:moveTo>
                      <a:pt x="0" y="156"/>
                    </a:moveTo>
                    <a:lnTo>
                      <a:pt x="24" y="123"/>
                    </a:lnTo>
                    <a:lnTo>
                      <a:pt x="41" y="0"/>
                    </a:lnTo>
                    <a:lnTo>
                      <a:pt x="16" y="41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4" name="Freeform 380"/>
              <p:cNvSpPr>
                <a:spLocks/>
              </p:cNvSpPr>
              <p:nvPr/>
            </p:nvSpPr>
            <p:spPr bwMode="auto">
              <a:xfrm>
                <a:off x="2597" y="2233"/>
                <a:ext cx="41" cy="254"/>
              </a:xfrm>
              <a:custGeom>
                <a:avLst/>
                <a:gdLst/>
                <a:ahLst/>
                <a:cxnLst>
                  <a:cxn ang="0">
                    <a:pos x="0" y="254"/>
                  </a:cxn>
                  <a:cxn ang="0">
                    <a:pos x="25" y="213"/>
                  </a:cxn>
                  <a:cxn ang="0">
                    <a:pos x="41" y="0"/>
                  </a:cxn>
                  <a:cxn ang="0">
                    <a:pos x="16" y="33"/>
                  </a:cxn>
                  <a:cxn ang="0">
                    <a:pos x="0" y="254"/>
                  </a:cxn>
                </a:cxnLst>
                <a:rect l="0" t="0" r="r" b="b"/>
                <a:pathLst>
                  <a:path w="41" h="254">
                    <a:moveTo>
                      <a:pt x="0" y="254"/>
                    </a:moveTo>
                    <a:lnTo>
                      <a:pt x="25" y="213"/>
                    </a:lnTo>
                    <a:lnTo>
                      <a:pt x="41" y="0"/>
                    </a:lnTo>
                    <a:lnTo>
                      <a:pt x="16" y="33"/>
                    </a:lnTo>
                    <a:lnTo>
                      <a:pt x="0" y="254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5" name="Freeform 381"/>
              <p:cNvSpPr>
                <a:spLocks/>
              </p:cNvSpPr>
              <p:nvPr/>
            </p:nvSpPr>
            <p:spPr bwMode="auto">
              <a:xfrm>
                <a:off x="2613" y="2233"/>
                <a:ext cx="33" cy="418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25" y="0"/>
                  </a:cxn>
                  <a:cxn ang="0">
                    <a:pos x="33" y="385"/>
                  </a:cxn>
                  <a:cxn ang="0">
                    <a:pos x="0" y="418"/>
                  </a:cxn>
                  <a:cxn ang="0">
                    <a:pos x="0" y="33"/>
                  </a:cxn>
                </a:cxnLst>
                <a:rect l="0" t="0" r="r" b="b"/>
                <a:pathLst>
                  <a:path w="33" h="418">
                    <a:moveTo>
                      <a:pt x="0" y="33"/>
                    </a:moveTo>
                    <a:lnTo>
                      <a:pt x="25" y="0"/>
                    </a:lnTo>
                    <a:lnTo>
                      <a:pt x="33" y="385"/>
                    </a:lnTo>
                    <a:lnTo>
                      <a:pt x="0" y="418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6" name="Freeform 382"/>
              <p:cNvSpPr>
                <a:spLocks/>
              </p:cNvSpPr>
              <p:nvPr/>
            </p:nvSpPr>
            <p:spPr bwMode="auto">
              <a:xfrm>
                <a:off x="2613" y="2618"/>
                <a:ext cx="41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1" y="0"/>
                  </a:cxn>
                  <a:cxn ang="0">
                    <a:pos x="17" y="33"/>
                  </a:cxn>
                  <a:cxn ang="0">
                    <a:pos x="0" y="33"/>
                  </a:cxn>
                </a:cxnLst>
                <a:rect l="0" t="0" r="r" b="b"/>
                <a:pathLst>
                  <a:path w="41" h="33">
                    <a:moveTo>
                      <a:pt x="0" y="33"/>
                    </a:moveTo>
                    <a:lnTo>
                      <a:pt x="33" y="0"/>
                    </a:lnTo>
                    <a:lnTo>
                      <a:pt x="41" y="0"/>
                    </a:lnTo>
                    <a:lnTo>
                      <a:pt x="1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7" name="Freeform 383"/>
              <p:cNvSpPr>
                <a:spLocks/>
              </p:cNvSpPr>
              <p:nvPr/>
            </p:nvSpPr>
            <p:spPr bwMode="auto">
              <a:xfrm>
                <a:off x="2630" y="2561"/>
                <a:ext cx="41" cy="90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4" y="57"/>
                  </a:cxn>
                  <a:cxn ang="0">
                    <a:pos x="41" y="0"/>
                  </a:cxn>
                  <a:cxn ang="0">
                    <a:pos x="16" y="41"/>
                  </a:cxn>
                  <a:cxn ang="0">
                    <a:pos x="0" y="90"/>
                  </a:cxn>
                </a:cxnLst>
                <a:rect l="0" t="0" r="r" b="b"/>
                <a:pathLst>
                  <a:path w="41" h="90">
                    <a:moveTo>
                      <a:pt x="0" y="90"/>
                    </a:moveTo>
                    <a:lnTo>
                      <a:pt x="24" y="57"/>
                    </a:lnTo>
                    <a:lnTo>
                      <a:pt x="41" y="0"/>
                    </a:lnTo>
                    <a:lnTo>
                      <a:pt x="16" y="41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8" name="Freeform 384"/>
              <p:cNvSpPr>
                <a:spLocks/>
              </p:cNvSpPr>
              <p:nvPr/>
            </p:nvSpPr>
            <p:spPr bwMode="auto">
              <a:xfrm>
                <a:off x="2646" y="2544"/>
                <a:ext cx="41" cy="58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25" y="17"/>
                  </a:cxn>
                  <a:cxn ang="0">
                    <a:pos x="41" y="0"/>
                  </a:cxn>
                  <a:cxn ang="0">
                    <a:pos x="17" y="33"/>
                  </a:cxn>
                  <a:cxn ang="0">
                    <a:pos x="0" y="58"/>
                  </a:cxn>
                </a:cxnLst>
                <a:rect l="0" t="0" r="r" b="b"/>
                <a:pathLst>
                  <a:path w="41" h="58">
                    <a:moveTo>
                      <a:pt x="0" y="58"/>
                    </a:moveTo>
                    <a:lnTo>
                      <a:pt x="25" y="17"/>
                    </a:lnTo>
                    <a:lnTo>
                      <a:pt x="41" y="0"/>
                    </a:lnTo>
                    <a:lnTo>
                      <a:pt x="17" y="33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9" name="Freeform 385"/>
              <p:cNvSpPr>
                <a:spLocks/>
              </p:cNvSpPr>
              <p:nvPr/>
            </p:nvSpPr>
            <p:spPr bwMode="auto">
              <a:xfrm>
                <a:off x="2663" y="2168"/>
                <a:ext cx="40" cy="409"/>
              </a:xfrm>
              <a:custGeom>
                <a:avLst/>
                <a:gdLst/>
                <a:ahLst/>
                <a:cxnLst>
                  <a:cxn ang="0">
                    <a:pos x="0" y="409"/>
                  </a:cxn>
                  <a:cxn ang="0">
                    <a:pos x="24" y="376"/>
                  </a:cxn>
                  <a:cxn ang="0">
                    <a:pos x="40" y="0"/>
                  </a:cxn>
                  <a:cxn ang="0">
                    <a:pos x="16" y="41"/>
                  </a:cxn>
                  <a:cxn ang="0">
                    <a:pos x="0" y="409"/>
                  </a:cxn>
                </a:cxnLst>
                <a:rect l="0" t="0" r="r" b="b"/>
                <a:pathLst>
                  <a:path w="40" h="409">
                    <a:moveTo>
                      <a:pt x="0" y="409"/>
                    </a:moveTo>
                    <a:lnTo>
                      <a:pt x="24" y="376"/>
                    </a:lnTo>
                    <a:lnTo>
                      <a:pt x="40" y="0"/>
                    </a:lnTo>
                    <a:lnTo>
                      <a:pt x="16" y="41"/>
                    </a:lnTo>
                    <a:lnTo>
                      <a:pt x="0" y="409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0" name="Freeform 386"/>
              <p:cNvSpPr>
                <a:spLocks/>
              </p:cNvSpPr>
              <p:nvPr/>
            </p:nvSpPr>
            <p:spPr bwMode="auto">
              <a:xfrm>
                <a:off x="2679" y="2168"/>
                <a:ext cx="33" cy="40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4" y="0"/>
                  </a:cxn>
                  <a:cxn ang="0">
                    <a:pos x="33" y="368"/>
                  </a:cxn>
                  <a:cxn ang="0">
                    <a:pos x="8" y="401"/>
                  </a:cxn>
                  <a:cxn ang="0">
                    <a:pos x="0" y="41"/>
                  </a:cxn>
                </a:cxnLst>
                <a:rect l="0" t="0" r="r" b="b"/>
                <a:pathLst>
                  <a:path w="33" h="401">
                    <a:moveTo>
                      <a:pt x="0" y="41"/>
                    </a:moveTo>
                    <a:lnTo>
                      <a:pt x="24" y="0"/>
                    </a:lnTo>
                    <a:lnTo>
                      <a:pt x="33" y="368"/>
                    </a:lnTo>
                    <a:lnTo>
                      <a:pt x="8" y="40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1" name="Freeform 387"/>
              <p:cNvSpPr>
                <a:spLocks/>
              </p:cNvSpPr>
              <p:nvPr/>
            </p:nvSpPr>
            <p:spPr bwMode="auto">
              <a:xfrm>
                <a:off x="2687" y="2536"/>
                <a:ext cx="41" cy="98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25" y="0"/>
                  </a:cxn>
                  <a:cxn ang="0">
                    <a:pos x="41" y="57"/>
                  </a:cxn>
                  <a:cxn ang="0">
                    <a:pos x="8" y="98"/>
                  </a:cxn>
                  <a:cxn ang="0">
                    <a:pos x="0" y="33"/>
                  </a:cxn>
                </a:cxnLst>
                <a:rect l="0" t="0" r="r" b="b"/>
                <a:pathLst>
                  <a:path w="41" h="98">
                    <a:moveTo>
                      <a:pt x="0" y="33"/>
                    </a:moveTo>
                    <a:lnTo>
                      <a:pt x="25" y="0"/>
                    </a:lnTo>
                    <a:lnTo>
                      <a:pt x="41" y="57"/>
                    </a:lnTo>
                    <a:lnTo>
                      <a:pt x="8" y="98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2" name="Freeform 388"/>
              <p:cNvSpPr>
                <a:spLocks/>
              </p:cNvSpPr>
              <p:nvPr/>
            </p:nvSpPr>
            <p:spPr bwMode="auto">
              <a:xfrm>
                <a:off x="2695" y="2593"/>
                <a:ext cx="41" cy="66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1" y="33"/>
                  </a:cxn>
                  <a:cxn ang="0">
                    <a:pos x="17" y="66"/>
                  </a:cxn>
                  <a:cxn ang="0">
                    <a:pos x="0" y="41"/>
                  </a:cxn>
                </a:cxnLst>
                <a:rect l="0" t="0" r="r" b="b"/>
                <a:pathLst>
                  <a:path w="41" h="66">
                    <a:moveTo>
                      <a:pt x="0" y="41"/>
                    </a:moveTo>
                    <a:lnTo>
                      <a:pt x="33" y="0"/>
                    </a:lnTo>
                    <a:lnTo>
                      <a:pt x="41" y="33"/>
                    </a:lnTo>
                    <a:lnTo>
                      <a:pt x="17" y="6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3" name="Freeform 389"/>
              <p:cNvSpPr>
                <a:spLocks/>
              </p:cNvSpPr>
              <p:nvPr/>
            </p:nvSpPr>
            <p:spPr bwMode="auto">
              <a:xfrm>
                <a:off x="2712" y="2413"/>
                <a:ext cx="41" cy="246"/>
              </a:xfrm>
              <a:custGeom>
                <a:avLst/>
                <a:gdLst/>
                <a:ahLst/>
                <a:cxnLst>
                  <a:cxn ang="0">
                    <a:pos x="0" y="246"/>
                  </a:cxn>
                  <a:cxn ang="0">
                    <a:pos x="24" y="213"/>
                  </a:cxn>
                  <a:cxn ang="0">
                    <a:pos x="41" y="0"/>
                  </a:cxn>
                  <a:cxn ang="0">
                    <a:pos x="16" y="33"/>
                  </a:cxn>
                  <a:cxn ang="0">
                    <a:pos x="0" y="246"/>
                  </a:cxn>
                </a:cxnLst>
                <a:rect l="0" t="0" r="r" b="b"/>
                <a:pathLst>
                  <a:path w="41" h="246">
                    <a:moveTo>
                      <a:pt x="0" y="246"/>
                    </a:moveTo>
                    <a:lnTo>
                      <a:pt x="24" y="213"/>
                    </a:lnTo>
                    <a:lnTo>
                      <a:pt x="41" y="0"/>
                    </a:lnTo>
                    <a:lnTo>
                      <a:pt x="16" y="33"/>
                    </a:lnTo>
                    <a:lnTo>
                      <a:pt x="0" y="246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4" name="Freeform 390"/>
              <p:cNvSpPr>
                <a:spLocks/>
              </p:cNvSpPr>
              <p:nvPr/>
            </p:nvSpPr>
            <p:spPr bwMode="auto">
              <a:xfrm>
                <a:off x="2728" y="2397"/>
                <a:ext cx="41" cy="4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25" y="16"/>
                  </a:cxn>
                  <a:cxn ang="0">
                    <a:pos x="41" y="0"/>
                  </a:cxn>
                  <a:cxn ang="0">
                    <a:pos x="16" y="33"/>
                  </a:cxn>
                  <a:cxn ang="0">
                    <a:pos x="0" y="49"/>
                  </a:cxn>
                </a:cxnLst>
                <a:rect l="0" t="0" r="r" b="b"/>
                <a:pathLst>
                  <a:path w="41" h="49">
                    <a:moveTo>
                      <a:pt x="0" y="49"/>
                    </a:moveTo>
                    <a:lnTo>
                      <a:pt x="25" y="16"/>
                    </a:lnTo>
                    <a:lnTo>
                      <a:pt x="41" y="0"/>
                    </a:lnTo>
                    <a:lnTo>
                      <a:pt x="16" y="33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5" name="Freeform 391"/>
              <p:cNvSpPr>
                <a:spLocks/>
              </p:cNvSpPr>
              <p:nvPr/>
            </p:nvSpPr>
            <p:spPr bwMode="auto">
              <a:xfrm>
                <a:off x="2744" y="2397"/>
                <a:ext cx="33" cy="172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25" y="0"/>
                  </a:cxn>
                  <a:cxn ang="0">
                    <a:pos x="33" y="139"/>
                  </a:cxn>
                  <a:cxn ang="0">
                    <a:pos x="9" y="172"/>
                  </a:cxn>
                  <a:cxn ang="0">
                    <a:pos x="0" y="33"/>
                  </a:cxn>
                </a:cxnLst>
                <a:rect l="0" t="0" r="r" b="b"/>
                <a:pathLst>
                  <a:path w="33" h="172">
                    <a:moveTo>
                      <a:pt x="0" y="33"/>
                    </a:moveTo>
                    <a:lnTo>
                      <a:pt x="25" y="0"/>
                    </a:lnTo>
                    <a:lnTo>
                      <a:pt x="33" y="139"/>
                    </a:lnTo>
                    <a:lnTo>
                      <a:pt x="9" y="172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6" name="Freeform 392"/>
              <p:cNvSpPr>
                <a:spLocks/>
              </p:cNvSpPr>
              <p:nvPr/>
            </p:nvSpPr>
            <p:spPr bwMode="auto">
              <a:xfrm>
                <a:off x="2753" y="2397"/>
                <a:ext cx="41" cy="172"/>
              </a:xfrm>
              <a:custGeom>
                <a:avLst/>
                <a:gdLst/>
                <a:ahLst/>
                <a:cxnLst>
                  <a:cxn ang="0">
                    <a:pos x="0" y="172"/>
                  </a:cxn>
                  <a:cxn ang="0">
                    <a:pos x="24" y="139"/>
                  </a:cxn>
                  <a:cxn ang="0">
                    <a:pos x="41" y="0"/>
                  </a:cxn>
                  <a:cxn ang="0">
                    <a:pos x="16" y="33"/>
                  </a:cxn>
                  <a:cxn ang="0">
                    <a:pos x="0" y="172"/>
                  </a:cxn>
                </a:cxnLst>
                <a:rect l="0" t="0" r="r" b="b"/>
                <a:pathLst>
                  <a:path w="41" h="172">
                    <a:moveTo>
                      <a:pt x="0" y="172"/>
                    </a:moveTo>
                    <a:lnTo>
                      <a:pt x="24" y="139"/>
                    </a:lnTo>
                    <a:lnTo>
                      <a:pt x="41" y="0"/>
                    </a:lnTo>
                    <a:lnTo>
                      <a:pt x="16" y="33"/>
                    </a:ln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7" name="Freeform 393"/>
              <p:cNvSpPr>
                <a:spLocks/>
              </p:cNvSpPr>
              <p:nvPr/>
            </p:nvSpPr>
            <p:spPr bwMode="auto">
              <a:xfrm>
                <a:off x="2769" y="2397"/>
                <a:ext cx="41" cy="188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25" y="0"/>
                  </a:cxn>
                  <a:cxn ang="0">
                    <a:pos x="41" y="155"/>
                  </a:cxn>
                  <a:cxn ang="0">
                    <a:pos x="8" y="188"/>
                  </a:cxn>
                  <a:cxn ang="0">
                    <a:pos x="0" y="33"/>
                  </a:cxn>
                </a:cxnLst>
                <a:rect l="0" t="0" r="r" b="b"/>
                <a:pathLst>
                  <a:path w="41" h="188">
                    <a:moveTo>
                      <a:pt x="0" y="33"/>
                    </a:moveTo>
                    <a:lnTo>
                      <a:pt x="25" y="0"/>
                    </a:lnTo>
                    <a:lnTo>
                      <a:pt x="41" y="155"/>
                    </a:lnTo>
                    <a:lnTo>
                      <a:pt x="8" y="188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8" name="Freeform 394"/>
              <p:cNvSpPr>
                <a:spLocks/>
              </p:cNvSpPr>
              <p:nvPr/>
            </p:nvSpPr>
            <p:spPr bwMode="auto">
              <a:xfrm>
                <a:off x="2777" y="2520"/>
                <a:ext cx="41" cy="65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33" y="32"/>
                  </a:cxn>
                  <a:cxn ang="0">
                    <a:pos x="41" y="0"/>
                  </a:cxn>
                  <a:cxn ang="0">
                    <a:pos x="17" y="41"/>
                  </a:cxn>
                  <a:cxn ang="0">
                    <a:pos x="0" y="65"/>
                  </a:cxn>
                </a:cxnLst>
                <a:rect l="0" t="0" r="r" b="b"/>
                <a:pathLst>
                  <a:path w="41" h="65">
                    <a:moveTo>
                      <a:pt x="0" y="65"/>
                    </a:moveTo>
                    <a:lnTo>
                      <a:pt x="33" y="32"/>
                    </a:lnTo>
                    <a:lnTo>
                      <a:pt x="41" y="0"/>
                    </a:lnTo>
                    <a:lnTo>
                      <a:pt x="17" y="41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9" name="Freeform 395"/>
              <p:cNvSpPr>
                <a:spLocks/>
              </p:cNvSpPr>
              <p:nvPr/>
            </p:nvSpPr>
            <p:spPr bwMode="auto">
              <a:xfrm>
                <a:off x="2794" y="2397"/>
                <a:ext cx="40" cy="164"/>
              </a:xfrm>
              <a:custGeom>
                <a:avLst/>
                <a:gdLst/>
                <a:ahLst/>
                <a:cxnLst>
                  <a:cxn ang="0">
                    <a:pos x="0" y="164"/>
                  </a:cxn>
                  <a:cxn ang="0">
                    <a:pos x="24" y="123"/>
                  </a:cxn>
                  <a:cxn ang="0">
                    <a:pos x="40" y="0"/>
                  </a:cxn>
                  <a:cxn ang="0">
                    <a:pos x="16" y="33"/>
                  </a:cxn>
                  <a:cxn ang="0">
                    <a:pos x="0" y="164"/>
                  </a:cxn>
                </a:cxnLst>
                <a:rect l="0" t="0" r="r" b="b"/>
                <a:pathLst>
                  <a:path w="40" h="164">
                    <a:moveTo>
                      <a:pt x="0" y="164"/>
                    </a:moveTo>
                    <a:lnTo>
                      <a:pt x="24" y="123"/>
                    </a:lnTo>
                    <a:lnTo>
                      <a:pt x="40" y="0"/>
                    </a:lnTo>
                    <a:lnTo>
                      <a:pt x="16" y="33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0" name="Freeform 396"/>
              <p:cNvSpPr>
                <a:spLocks/>
              </p:cNvSpPr>
              <p:nvPr/>
            </p:nvSpPr>
            <p:spPr bwMode="auto">
              <a:xfrm>
                <a:off x="2810" y="2397"/>
                <a:ext cx="41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24" y="0"/>
                  </a:cxn>
                  <a:cxn ang="0">
                    <a:pos x="41" y="0"/>
                  </a:cxn>
                  <a:cxn ang="0">
                    <a:pos x="16" y="33"/>
                  </a:cxn>
                  <a:cxn ang="0">
                    <a:pos x="0" y="33"/>
                  </a:cxn>
                </a:cxnLst>
                <a:rect l="0" t="0" r="r" b="b"/>
                <a:pathLst>
                  <a:path w="41" h="33">
                    <a:moveTo>
                      <a:pt x="0" y="33"/>
                    </a:moveTo>
                    <a:lnTo>
                      <a:pt x="24" y="0"/>
                    </a:lnTo>
                    <a:lnTo>
                      <a:pt x="41" y="0"/>
                    </a:lnTo>
                    <a:lnTo>
                      <a:pt x="16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1" name="Freeform 397"/>
              <p:cNvSpPr>
                <a:spLocks/>
              </p:cNvSpPr>
              <p:nvPr/>
            </p:nvSpPr>
            <p:spPr bwMode="auto">
              <a:xfrm>
                <a:off x="2826" y="2389"/>
                <a:ext cx="41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5" y="8"/>
                  </a:cxn>
                  <a:cxn ang="0">
                    <a:pos x="41" y="0"/>
                  </a:cxn>
                  <a:cxn ang="0">
                    <a:pos x="8" y="32"/>
                  </a:cxn>
                  <a:cxn ang="0">
                    <a:pos x="0" y="41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lnTo>
                      <a:pt x="25" y="8"/>
                    </a:lnTo>
                    <a:lnTo>
                      <a:pt x="41" y="0"/>
                    </a:lnTo>
                    <a:lnTo>
                      <a:pt x="8" y="32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2" name="Freeform 398"/>
              <p:cNvSpPr>
                <a:spLocks/>
              </p:cNvSpPr>
              <p:nvPr/>
            </p:nvSpPr>
            <p:spPr bwMode="auto">
              <a:xfrm>
                <a:off x="2834" y="2348"/>
                <a:ext cx="41" cy="73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33" y="41"/>
                  </a:cxn>
                  <a:cxn ang="0">
                    <a:pos x="41" y="0"/>
                  </a:cxn>
                  <a:cxn ang="0">
                    <a:pos x="17" y="33"/>
                  </a:cxn>
                  <a:cxn ang="0">
                    <a:pos x="0" y="73"/>
                  </a:cxn>
                </a:cxnLst>
                <a:rect l="0" t="0" r="r" b="b"/>
                <a:pathLst>
                  <a:path w="41" h="73">
                    <a:moveTo>
                      <a:pt x="0" y="73"/>
                    </a:moveTo>
                    <a:lnTo>
                      <a:pt x="33" y="41"/>
                    </a:lnTo>
                    <a:lnTo>
                      <a:pt x="41" y="0"/>
                    </a:lnTo>
                    <a:lnTo>
                      <a:pt x="17" y="3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3" name="Freeform 399"/>
              <p:cNvSpPr>
                <a:spLocks/>
              </p:cNvSpPr>
              <p:nvPr/>
            </p:nvSpPr>
            <p:spPr bwMode="auto">
              <a:xfrm>
                <a:off x="2851" y="2348"/>
                <a:ext cx="41" cy="57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24" y="0"/>
                  </a:cxn>
                  <a:cxn ang="0">
                    <a:pos x="41" y="24"/>
                  </a:cxn>
                  <a:cxn ang="0">
                    <a:pos x="16" y="57"/>
                  </a:cxn>
                  <a:cxn ang="0">
                    <a:pos x="0" y="33"/>
                  </a:cxn>
                </a:cxnLst>
                <a:rect l="0" t="0" r="r" b="b"/>
                <a:pathLst>
                  <a:path w="41" h="57">
                    <a:moveTo>
                      <a:pt x="0" y="33"/>
                    </a:moveTo>
                    <a:lnTo>
                      <a:pt x="24" y="0"/>
                    </a:lnTo>
                    <a:lnTo>
                      <a:pt x="41" y="24"/>
                    </a:lnTo>
                    <a:lnTo>
                      <a:pt x="16" y="5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4" name="Freeform 400"/>
              <p:cNvSpPr>
                <a:spLocks/>
              </p:cNvSpPr>
              <p:nvPr/>
            </p:nvSpPr>
            <p:spPr bwMode="auto">
              <a:xfrm>
                <a:off x="2867" y="2364"/>
                <a:ext cx="41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5" y="8"/>
                  </a:cxn>
                  <a:cxn ang="0">
                    <a:pos x="41" y="0"/>
                  </a:cxn>
                  <a:cxn ang="0">
                    <a:pos x="17" y="33"/>
                  </a:cxn>
                  <a:cxn ang="0">
                    <a:pos x="0" y="41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lnTo>
                      <a:pt x="25" y="8"/>
                    </a:lnTo>
                    <a:lnTo>
                      <a:pt x="41" y="0"/>
                    </a:lnTo>
                    <a:lnTo>
                      <a:pt x="17" y="33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5" name="Freeform 401"/>
              <p:cNvSpPr>
                <a:spLocks/>
              </p:cNvSpPr>
              <p:nvPr/>
            </p:nvSpPr>
            <p:spPr bwMode="auto">
              <a:xfrm>
                <a:off x="2884" y="2192"/>
                <a:ext cx="40" cy="205"/>
              </a:xfrm>
              <a:custGeom>
                <a:avLst/>
                <a:gdLst/>
                <a:ahLst/>
                <a:cxnLst>
                  <a:cxn ang="0">
                    <a:pos x="0" y="205"/>
                  </a:cxn>
                  <a:cxn ang="0">
                    <a:pos x="24" y="172"/>
                  </a:cxn>
                  <a:cxn ang="0">
                    <a:pos x="40" y="0"/>
                  </a:cxn>
                  <a:cxn ang="0">
                    <a:pos x="16" y="33"/>
                  </a:cxn>
                  <a:cxn ang="0">
                    <a:pos x="0" y="205"/>
                  </a:cxn>
                </a:cxnLst>
                <a:rect l="0" t="0" r="r" b="b"/>
                <a:pathLst>
                  <a:path w="40" h="205">
                    <a:moveTo>
                      <a:pt x="0" y="205"/>
                    </a:moveTo>
                    <a:lnTo>
                      <a:pt x="24" y="172"/>
                    </a:lnTo>
                    <a:lnTo>
                      <a:pt x="40" y="0"/>
                    </a:lnTo>
                    <a:lnTo>
                      <a:pt x="16" y="33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6" name="Freeform 402"/>
              <p:cNvSpPr>
                <a:spLocks/>
              </p:cNvSpPr>
              <p:nvPr/>
            </p:nvSpPr>
            <p:spPr bwMode="auto">
              <a:xfrm>
                <a:off x="2900" y="2192"/>
                <a:ext cx="33" cy="352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24" y="0"/>
                  </a:cxn>
                  <a:cxn ang="0">
                    <a:pos x="33" y="320"/>
                  </a:cxn>
                  <a:cxn ang="0">
                    <a:pos x="0" y="352"/>
                  </a:cxn>
                  <a:cxn ang="0">
                    <a:pos x="0" y="33"/>
                  </a:cxn>
                </a:cxnLst>
                <a:rect l="0" t="0" r="r" b="b"/>
                <a:pathLst>
                  <a:path w="33" h="352">
                    <a:moveTo>
                      <a:pt x="0" y="33"/>
                    </a:moveTo>
                    <a:lnTo>
                      <a:pt x="24" y="0"/>
                    </a:lnTo>
                    <a:lnTo>
                      <a:pt x="33" y="320"/>
                    </a:lnTo>
                    <a:lnTo>
                      <a:pt x="0" y="352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7" name="Freeform 403"/>
              <p:cNvSpPr>
                <a:spLocks/>
              </p:cNvSpPr>
              <p:nvPr/>
            </p:nvSpPr>
            <p:spPr bwMode="auto">
              <a:xfrm>
                <a:off x="2900" y="2512"/>
                <a:ext cx="41" cy="114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3" y="0"/>
                  </a:cxn>
                  <a:cxn ang="0">
                    <a:pos x="41" y="81"/>
                  </a:cxn>
                  <a:cxn ang="0">
                    <a:pos x="16" y="114"/>
                  </a:cxn>
                  <a:cxn ang="0">
                    <a:pos x="0" y="32"/>
                  </a:cxn>
                </a:cxnLst>
                <a:rect l="0" t="0" r="r" b="b"/>
                <a:pathLst>
                  <a:path w="41" h="114">
                    <a:moveTo>
                      <a:pt x="0" y="32"/>
                    </a:moveTo>
                    <a:lnTo>
                      <a:pt x="33" y="0"/>
                    </a:lnTo>
                    <a:lnTo>
                      <a:pt x="41" y="81"/>
                    </a:lnTo>
                    <a:lnTo>
                      <a:pt x="16" y="114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8" name="Freeform 404"/>
              <p:cNvSpPr>
                <a:spLocks/>
              </p:cNvSpPr>
              <p:nvPr/>
            </p:nvSpPr>
            <p:spPr bwMode="auto">
              <a:xfrm>
                <a:off x="2916" y="2471"/>
                <a:ext cx="41" cy="155"/>
              </a:xfrm>
              <a:custGeom>
                <a:avLst/>
                <a:gdLst/>
                <a:ahLst/>
                <a:cxnLst>
                  <a:cxn ang="0">
                    <a:pos x="0" y="155"/>
                  </a:cxn>
                  <a:cxn ang="0">
                    <a:pos x="25" y="122"/>
                  </a:cxn>
                  <a:cxn ang="0">
                    <a:pos x="41" y="0"/>
                  </a:cxn>
                  <a:cxn ang="0">
                    <a:pos x="17" y="32"/>
                  </a:cxn>
                  <a:cxn ang="0">
                    <a:pos x="0" y="155"/>
                  </a:cxn>
                </a:cxnLst>
                <a:rect l="0" t="0" r="r" b="b"/>
                <a:pathLst>
                  <a:path w="41" h="155">
                    <a:moveTo>
                      <a:pt x="0" y="155"/>
                    </a:moveTo>
                    <a:lnTo>
                      <a:pt x="25" y="122"/>
                    </a:lnTo>
                    <a:lnTo>
                      <a:pt x="41" y="0"/>
                    </a:lnTo>
                    <a:lnTo>
                      <a:pt x="17" y="32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9" name="Freeform 405"/>
              <p:cNvSpPr>
                <a:spLocks/>
              </p:cNvSpPr>
              <p:nvPr/>
            </p:nvSpPr>
            <p:spPr bwMode="auto">
              <a:xfrm>
                <a:off x="2933" y="2471"/>
                <a:ext cx="32" cy="19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24" y="0"/>
                  </a:cxn>
                  <a:cxn ang="0">
                    <a:pos x="32" y="163"/>
                  </a:cxn>
                  <a:cxn ang="0">
                    <a:pos x="8" y="196"/>
                  </a:cxn>
                  <a:cxn ang="0">
                    <a:pos x="0" y="32"/>
                  </a:cxn>
                </a:cxnLst>
                <a:rect l="0" t="0" r="r" b="b"/>
                <a:pathLst>
                  <a:path w="32" h="196">
                    <a:moveTo>
                      <a:pt x="0" y="32"/>
                    </a:moveTo>
                    <a:lnTo>
                      <a:pt x="24" y="0"/>
                    </a:lnTo>
                    <a:lnTo>
                      <a:pt x="32" y="163"/>
                    </a:lnTo>
                    <a:lnTo>
                      <a:pt x="8" y="196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0" name="Freeform 406"/>
              <p:cNvSpPr>
                <a:spLocks/>
              </p:cNvSpPr>
              <p:nvPr/>
            </p:nvSpPr>
            <p:spPr bwMode="auto">
              <a:xfrm>
                <a:off x="2941" y="2634"/>
                <a:ext cx="41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24" y="0"/>
                  </a:cxn>
                  <a:cxn ang="0">
                    <a:pos x="41" y="0"/>
                  </a:cxn>
                  <a:cxn ang="0">
                    <a:pos x="16" y="33"/>
                  </a:cxn>
                  <a:cxn ang="0">
                    <a:pos x="0" y="33"/>
                  </a:cxn>
                </a:cxnLst>
                <a:rect l="0" t="0" r="r" b="b"/>
                <a:pathLst>
                  <a:path w="41" h="33">
                    <a:moveTo>
                      <a:pt x="0" y="33"/>
                    </a:moveTo>
                    <a:lnTo>
                      <a:pt x="24" y="0"/>
                    </a:lnTo>
                    <a:lnTo>
                      <a:pt x="41" y="0"/>
                    </a:lnTo>
                    <a:lnTo>
                      <a:pt x="16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07"/>
            <p:cNvGrpSpPr>
              <a:grpSpLocks/>
            </p:cNvGrpSpPr>
            <p:nvPr/>
          </p:nvGrpSpPr>
          <p:grpSpPr bwMode="auto">
            <a:xfrm>
              <a:off x="985" y="2004"/>
              <a:ext cx="2930" cy="851"/>
              <a:chOff x="985" y="2004"/>
              <a:chExt cx="2930" cy="851"/>
            </a:xfrm>
          </p:grpSpPr>
          <p:sp>
            <p:nvSpPr>
              <p:cNvPr id="16792" name="Freeform 408"/>
              <p:cNvSpPr>
                <a:spLocks/>
              </p:cNvSpPr>
              <p:nvPr/>
            </p:nvSpPr>
            <p:spPr bwMode="auto">
              <a:xfrm>
                <a:off x="2957" y="2528"/>
                <a:ext cx="41" cy="139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25" y="106"/>
                  </a:cxn>
                  <a:cxn ang="0">
                    <a:pos x="41" y="0"/>
                  </a:cxn>
                  <a:cxn ang="0">
                    <a:pos x="17" y="41"/>
                  </a:cxn>
                  <a:cxn ang="0">
                    <a:pos x="0" y="139"/>
                  </a:cxn>
                </a:cxnLst>
                <a:rect l="0" t="0" r="r" b="b"/>
                <a:pathLst>
                  <a:path w="41" h="139">
                    <a:moveTo>
                      <a:pt x="0" y="139"/>
                    </a:moveTo>
                    <a:lnTo>
                      <a:pt x="25" y="106"/>
                    </a:lnTo>
                    <a:lnTo>
                      <a:pt x="41" y="0"/>
                    </a:lnTo>
                    <a:lnTo>
                      <a:pt x="17" y="41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3" name="Freeform 409"/>
              <p:cNvSpPr>
                <a:spLocks/>
              </p:cNvSpPr>
              <p:nvPr/>
            </p:nvSpPr>
            <p:spPr bwMode="auto">
              <a:xfrm>
                <a:off x="2974" y="2462"/>
                <a:ext cx="40" cy="107"/>
              </a:xfrm>
              <a:custGeom>
                <a:avLst/>
                <a:gdLst/>
                <a:ahLst/>
                <a:cxnLst>
                  <a:cxn ang="0">
                    <a:pos x="0" y="107"/>
                  </a:cxn>
                  <a:cxn ang="0">
                    <a:pos x="24" y="66"/>
                  </a:cxn>
                  <a:cxn ang="0">
                    <a:pos x="40" y="0"/>
                  </a:cxn>
                  <a:cxn ang="0">
                    <a:pos x="16" y="41"/>
                  </a:cxn>
                  <a:cxn ang="0">
                    <a:pos x="0" y="107"/>
                  </a:cxn>
                </a:cxnLst>
                <a:rect l="0" t="0" r="r" b="b"/>
                <a:pathLst>
                  <a:path w="40" h="107">
                    <a:moveTo>
                      <a:pt x="0" y="107"/>
                    </a:moveTo>
                    <a:lnTo>
                      <a:pt x="24" y="66"/>
                    </a:lnTo>
                    <a:lnTo>
                      <a:pt x="40" y="0"/>
                    </a:lnTo>
                    <a:lnTo>
                      <a:pt x="16" y="41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4" name="Freeform 410"/>
              <p:cNvSpPr>
                <a:spLocks/>
              </p:cNvSpPr>
              <p:nvPr/>
            </p:nvSpPr>
            <p:spPr bwMode="auto">
              <a:xfrm>
                <a:off x="2990" y="2462"/>
                <a:ext cx="33" cy="58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4" y="0"/>
                  </a:cxn>
                  <a:cxn ang="0">
                    <a:pos x="33" y="17"/>
                  </a:cxn>
                  <a:cxn ang="0">
                    <a:pos x="8" y="58"/>
                  </a:cxn>
                  <a:cxn ang="0">
                    <a:pos x="0" y="41"/>
                  </a:cxn>
                </a:cxnLst>
                <a:rect l="0" t="0" r="r" b="b"/>
                <a:pathLst>
                  <a:path w="33" h="58">
                    <a:moveTo>
                      <a:pt x="0" y="41"/>
                    </a:moveTo>
                    <a:lnTo>
                      <a:pt x="24" y="0"/>
                    </a:lnTo>
                    <a:lnTo>
                      <a:pt x="33" y="17"/>
                    </a:lnTo>
                    <a:lnTo>
                      <a:pt x="8" y="58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5" name="Freeform 411"/>
              <p:cNvSpPr>
                <a:spLocks/>
              </p:cNvSpPr>
              <p:nvPr/>
            </p:nvSpPr>
            <p:spPr bwMode="auto">
              <a:xfrm>
                <a:off x="2998" y="2479"/>
                <a:ext cx="41" cy="147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5" y="0"/>
                  </a:cxn>
                  <a:cxn ang="0">
                    <a:pos x="41" y="114"/>
                  </a:cxn>
                  <a:cxn ang="0">
                    <a:pos x="16" y="147"/>
                  </a:cxn>
                  <a:cxn ang="0">
                    <a:pos x="0" y="41"/>
                  </a:cxn>
                </a:cxnLst>
                <a:rect l="0" t="0" r="r" b="b"/>
                <a:pathLst>
                  <a:path w="41" h="147">
                    <a:moveTo>
                      <a:pt x="0" y="41"/>
                    </a:moveTo>
                    <a:lnTo>
                      <a:pt x="25" y="0"/>
                    </a:lnTo>
                    <a:lnTo>
                      <a:pt x="41" y="114"/>
                    </a:lnTo>
                    <a:lnTo>
                      <a:pt x="16" y="14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6" name="Freeform 412"/>
              <p:cNvSpPr>
                <a:spLocks/>
              </p:cNvSpPr>
              <p:nvPr/>
            </p:nvSpPr>
            <p:spPr bwMode="auto">
              <a:xfrm>
                <a:off x="3014" y="2593"/>
                <a:ext cx="33" cy="58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25" y="0"/>
                  </a:cxn>
                  <a:cxn ang="0">
                    <a:pos x="33" y="25"/>
                  </a:cxn>
                  <a:cxn ang="0">
                    <a:pos x="9" y="58"/>
                  </a:cxn>
                  <a:cxn ang="0">
                    <a:pos x="0" y="33"/>
                  </a:cxn>
                </a:cxnLst>
                <a:rect l="0" t="0" r="r" b="b"/>
                <a:pathLst>
                  <a:path w="33" h="58">
                    <a:moveTo>
                      <a:pt x="0" y="33"/>
                    </a:moveTo>
                    <a:lnTo>
                      <a:pt x="25" y="0"/>
                    </a:lnTo>
                    <a:lnTo>
                      <a:pt x="33" y="25"/>
                    </a:lnTo>
                    <a:lnTo>
                      <a:pt x="9" y="58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7" name="Freeform 413"/>
              <p:cNvSpPr>
                <a:spLocks/>
              </p:cNvSpPr>
              <p:nvPr/>
            </p:nvSpPr>
            <p:spPr bwMode="auto">
              <a:xfrm>
                <a:off x="3023" y="2217"/>
                <a:ext cx="57" cy="434"/>
              </a:xfrm>
              <a:custGeom>
                <a:avLst/>
                <a:gdLst/>
                <a:ahLst/>
                <a:cxnLst>
                  <a:cxn ang="0">
                    <a:pos x="0" y="434"/>
                  </a:cxn>
                  <a:cxn ang="0">
                    <a:pos x="24" y="401"/>
                  </a:cxn>
                  <a:cxn ang="0">
                    <a:pos x="57" y="0"/>
                  </a:cxn>
                  <a:cxn ang="0">
                    <a:pos x="24" y="41"/>
                  </a:cxn>
                  <a:cxn ang="0">
                    <a:pos x="0" y="434"/>
                  </a:cxn>
                </a:cxnLst>
                <a:rect l="0" t="0" r="r" b="b"/>
                <a:pathLst>
                  <a:path w="57" h="434">
                    <a:moveTo>
                      <a:pt x="0" y="434"/>
                    </a:moveTo>
                    <a:lnTo>
                      <a:pt x="24" y="401"/>
                    </a:lnTo>
                    <a:lnTo>
                      <a:pt x="57" y="0"/>
                    </a:lnTo>
                    <a:lnTo>
                      <a:pt x="24" y="41"/>
                    </a:lnTo>
                    <a:lnTo>
                      <a:pt x="0" y="434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8" name="Freeform 414"/>
              <p:cNvSpPr>
                <a:spLocks/>
              </p:cNvSpPr>
              <p:nvPr/>
            </p:nvSpPr>
            <p:spPr bwMode="auto">
              <a:xfrm>
                <a:off x="3047" y="2217"/>
                <a:ext cx="33" cy="254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33" y="213"/>
                  </a:cxn>
                  <a:cxn ang="0">
                    <a:pos x="8" y="254"/>
                  </a:cxn>
                  <a:cxn ang="0">
                    <a:pos x="0" y="41"/>
                  </a:cxn>
                </a:cxnLst>
                <a:rect l="0" t="0" r="r" b="b"/>
                <a:pathLst>
                  <a:path w="33" h="254">
                    <a:moveTo>
                      <a:pt x="0" y="41"/>
                    </a:moveTo>
                    <a:lnTo>
                      <a:pt x="33" y="0"/>
                    </a:lnTo>
                    <a:lnTo>
                      <a:pt x="33" y="213"/>
                    </a:lnTo>
                    <a:lnTo>
                      <a:pt x="8" y="25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9" name="Freeform 415"/>
              <p:cNvSpPr>
                <a:spLocks/>
              </p:cNvSpPr>
              <p:nvPr/>
            </p:nvSpPr>
            <p:spPr bwMode="auto">
              <a:xfrm>
                <a:off x="3055" y="2315"/>
                <a:ext cx="50" cy="156"/>
              </a:xfrm>
              <a:custGeom>
                <a:avLst/>
                <a:gdLst/>
                <a:ahLst/>
                <a:cxnLst>
                  <a:cxn ang="0">
                    <a:pos x="0" y="156"/>
                  </a:cxn>
                  <a:cxn ang="0">
                    <a:pos x="25" y="115"/>
                  </a:cxn>
                  <a:cxn ang="0">
                    <a:pos x="50" y="0"/>
                  </a:cxn>
                  <a:cxn ang="0">
                    <a:pos x="25" y="33"/>
                  </a:cxn>
                  <a:cxn ang="0">
                    <a:pos x="0" y="156"/>
                  </a:cxn>
                </a:cxnLst>
                <a:rect l="0" t="0" r="r" b="b"/>
                <a:pathLst>
                  <a:path w="50" h="156">
                    <a:moveTo>
                      <a:pt x="0" y="156"/>
                    </a:moveTo>
                    <a:lnTo>
                      <a:pt x="25" y="115"/>
                    </a:lnTo>
                    <a:lnTo>
                      <a:pt x="50" y="0"/>
                    </a:lnTo>
                    <a:lnTo>
                      <a:pt x="25" y="33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0" name="Freeform 416"/>
              <p:cNvSpPr>
                <a:spLocks/>
              </p:cNvSpPr>
              <p:nvPr/>
            </p:nvSpPr>
            <p:spPr bwMode="auto">
              <a:xfrm>
                <a:off x="3080" y="2315"/>
                <a:ext cx="25" cy="237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25" y="0"/>
                  </a:cxn>
                  <a:cxn ang="0">
                    <a:pos x="25" y="205"/>
                  </a:cxn>
                  <a:cxn ang="0">
                    <a:pos x="0" y="237"/>
                  </a:cxn>
                  <a:cxn ang="0">
                    <a:pos x="0" y="33"/>
                  </a:cxn>
                </a:cxnLst>
                <a:rect l="0" t="0" r="r" b="b"/>
                <a:pathLst>
                  <a:path w="25" h="237">
                    <a:moveTo>
                      <a:pt x="0" y="33"/>
                    </a:moveTo>
                    <a:lnTo>
                      <a:pt x="25" y="0"/>
                    </a:lnTo>
                    <a:lnTo>
                      <a:pt x="25" y="205"/>
                    </a:lnTo>
                    <a:lnTo>
                      <a:pt x="0" y="23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1" name="Freeform 417"/>
              <p:cNvSpPr>
                <a:spLocks/>
              </p:cNvSpPr>
              <p:nvPr/>
            </p:nvSpPr>
            <p:spPr bwMode="auto">
              <a:xfrm>
                <a:off x="3080" y="2520"/>
                <a:ext cx="33" cy="188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25" y="0"/>
                  </a:cxn>
                  <a:cxn ang="0">
                    <a:pos x="33" y="155"/>
                  </a:cxn>
                  <a:cxn ang="0">
                    <a:pos x="8" y="188"/>
                  </a:cxn>
                  <a:cxn ang="0">
                    <a:pos x="0" y="32"/>
                  </a:cxn>
                </a:cxnLst>
                <a:rect l="0" t="0" r="r" b="b"/>
                <a:pathLst>
                  <a:path w="33" h="188">
                    <a:moveTo>
                      <a:pt x="0" y="32"/>
                    </a:moveTo>
                    <a:lnTo>
                      <a:pt x="25" y="0"/>
                    </a:lnTo>
                    <a:lnTo>
                      <a:pt x="33" y="155"/>
                    </a:lnTo>
                    <a:lnTo>
                      <a:pt x="8" y="188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2" name="Freeform 418"/>
              <p:cNvSpPr>
                <a:spLocks/>
              </p:cNvSpPr>
              <p:nvPr/>
            </p:nvSpPr>
            <p:spPr bwMode="auto">
              <a:xfrm>
                <a:off x="3088" y="2405"/>
                <a:ext cx="49" cy="303"/>
              </a:xfrm>
              <a:custGeom>
                <a:avLst/>
                <a:gdLst/>
                <a:ahLst/>
                <a:cxnLst>
                  <a:cxn ang="0">
                    <a:pos x="0" y="303"/>
                  </a:cxn>
                  <a:cxn ang="0">
                    <a:pos x="25" y="270"/>
                  </a:cxn>
                  <a:cxn ang="0">
                    <a:pos x="49" y="0"/>
                  </a:cxn>
                  <a:cxn ang="0">
                    <a:pos x="25" y="33"/>
                  </a:cxn>
                  <a:cxn ang="0">
                    <a:pos x="0" y="303"/>
                  </a:cxn>
                </a:cxnLst>
                <a:rect l="0" t="0" r="r" b="b"/>
                <a:pathLst>
                  <a:path w="49" h="303">
                    <a:moveTo>
                      <a:pt x="0" y="303"/>
                    </a:moveTo>
                    <a:lnTo>
                      <a:pt x="25" y="270"/>
                    </a:lnTo>
                    <a:lnTo>
                      <a:pt x="49" y="0"/>
                    </a:lnTo>
                    <a:lnTo>
                      <a:pt x="25" y="33"/>
                    </a:lnTo>
                    <a:lnTo>
                      <a:pt x="0" y="303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3" name="Freeform 419"/>
              <p:cNvSpPr>
                <a:spLocks/>
              </p:cNvSpPr>
              <p:nvPr/>
            </p:nvSpPr>
            <p:spPr bwMode="auto">
              <a:xfrm>
                <a:off x="3113" y="2291"/>
                <a:ext cx="41" cy="147"/>
              </a:xfrm>
              <a:custGeom>
                <a:avLst/>
                <a:gdLst/>
                <a:ahLst/>
                <a:cxnLst>
                  <a:cxn ang="0">
                    <a:pos x="0" y="147"/>
                  </a:cxn>
                  <a:cxn ang="0">
                    <a:pos x="24" y="114"/>
                  </a:cxn>
                  <a:cxn ang="0">
                    <a:pos x="41" y="0"/>
                  </a:cxn>
                  <a:cxn ang="0">
                    <a:pos x="16" y="32"/>
                  </a:cxn>
                  <a:cxn ang="0">
                    <a:pos x="0" y="147"/>
                  </a:cxn>
                </a:cxnLst>
                <a:rect l="0" t="0" r="r" b="b"/>
                <a:pathLst>
                  <a:path w="41" h="147">
                    <a:moveTo>
                      <a:pt x="0" y="147"/>
                    </a:moveTo>
                    <a:lnTo>
                      <a:pt x="24" y="114"/>
                    </a:lnTo>
                    <a:lnTo>
                      <a:pt x="41" y="0"/>
                    </a:lnTo>
                    <a:lnTo>
                      <a:pt x="16" y="32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4" name="Freeform 420"/>
              <p:cNvSpPr>
                <a:spLocks/>
              </p:cNvSpPr>
              <p:nvPr/>
            </p:nvSpPr>
            <p:spPr bwMode="auto">
              <a:xfrm>
                <a:off x="3129" y="2200"/>
                <a:ext cx="49" cy="123"/>
              </a:xfrm>
              <a:custGeom>
                <a:avLst/>
                <a:gdLst/>
                <a:ahLst/>
                <a:cxnLst>
                  <a:cxn ang="0">
                    <a:pos x="0" y="123"/>
                  </a:cxn>
                  <a:cxn ang="0">
                    <a:pos x="25" y="91"/>
                  </a:cxn>
                  <a:cxn ang="0">
                    <a:pos x="49" y="0"/>
                  </a:cxn>
                  <a:cxn ang="0">
                    <a:pos x="25" y="33"/>
                  </a:cxn>
                  <a:cxn ang="0">
                    <a:pos x="0" y="123"/>
                  </a:cxn>
                </a:cxnLst>
                <a:rect l="0" t="0" r="r" b="b"/>
                <a:pathLst>
                  <a:path w="49" h="123">
                    <a:moveTo>
                      <a:pt x="0" y="123"/>
                    </a:moveTo>
                    <a:lnTo>
                      <a:pt x="25" y="91"/>
                    </a:lnTo>
                    <a:lnTo>
                      <a:pt x="49" y="0"/>
                    </a:lnTo>
                    <a:lnTo>
                      <a:pt x="25" y="3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5" name="Freeform 421"/>
              <p:cNvSpPr>
                <a:spLocks/>
              </p:cNvSpPr>
              <p:nvPr/>
            </p:nvSpPr>
            <p:spPr bwMode="auto">
              <a:xfrm>
                <a:off x="3154" y="2200"/>
                <a:ext cx="24" cy="287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24" y="0"/>
                  </a:cxn>
                  <a:cxn ang="0">
                    <a:pos x="24" y="254"/>
                  </a:cxn>
                  <a:cxn ang="0">
                    <a:pos x="0" y="287"/>
                  </a:cxn>
                  <a:cxn ang="0">
                    <a:pos x="0" y="33"/>
                  </a:cxn>
                </a:cxnLst>
                <a:rect l="0" t="0" r="r" b="b"/>
                <a:pathLst>
                  <a:path w="24" h="287">
                    <a:moveTo>
                      <a:pt x="0" y="33"/>
                    </a:moveTo>
                    <a:lnTo>
                      <a:pt x="24" y="0"/>
                    </a:lnTo>
                    <a:lnTo>
                      <a:pt x="24" y="254"/>
                    </a:lnTo>
                    <a:lnTo>
                      <a:pt x="0" y="28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6" name="Freeform 422"/>
              <p:cNvSpPr>
                <a:spLocks/>
              </p:cNvSpPr>
              <p:nvPr/>
            </p:nvSpPr>
            <p:spPr bwMode="auto">
              <a:xfrm>
                <a:off x="3154" y="2258"/>
                <a:ext cx="49" cy="229"/>
              </a:xfrm>
              <a:custGeom>
                <a:avLst/>
                <a:gdLst/>
                <a:ahLst/>
                <a:cxnLst>
                  <a:cxn ang="0">
                    <a:pos x="0" y="229"/>
                  </a:cxn>
                  <a:cxn ang="0">
                    <a:pos x="24" y="196"/>
                  </a:cxn>
                  <a:cxn ang="0">
                    <a:pos x="49" y="0"/>
                  </a:cxn>
                  <a:cxn ang="0">
                    <a:pos x="24" y="33"/>
                  </a:cxn>
                  <a:cxn ang="0">
                    <a:pos x="0" y="229"/>
                  </a:cxn>
                </a:cxnLst>
                <a:rect l="0" t="0" r="r" b="b"/>
                <a:pathLst>
                  <a:path w="49" h="229">
                    <a:moveTo>
                      <a:pt x="0" y="229"/>
                    </a:moveTo>
                    <a:lnTo>
                      <a:pt x="24" y="196"/>
                    </a:lnTo>
                    <a:lnTo>
                      <a:pt x="49" y="0"/>
                    </a:lnTo>
                    <a:lnTo>
                      <a:pt x="24" y="33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7" name="Freeform 423"/>
              <p:cNvSpPr>
                <a:spLocks/>
              </p:cNvSpPr>
              <p:nvPr/>
            </p:nvSpPr>
            <p:spPr bwMode="auto">
              <a:xfrm>
                <a:off x="3178" y="2258"/>
                <a:ext cx="33" cy="180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25" y="0"/>
                  </a:cxn>
                  <a:cxn ang="0">
                    <a:pos x="33" y="139"/>
                  </a:cxn>
                  <a:cxn ang="0">
                    <a:pos x="8" y="180"/>
                  </a:cxn>
                  <a:cxn ang="0">
                    <a:pos x="0" y="33"/>
                  </a:cxn>
                </a:cxnLst>
                <a:rect l="0" t="0" r="r" b="b"/>
                <a:pathLst>
                  <a:path w="33" h="180">
                    <a:moveTo>
                      <a:pt x="0" y="33"/>
                    </a:moveTo>
                    <a:lnTo>
                      <a:pt x="25" y="0"/>
                    </a:lnTo>
                    <a:lnTo>
                      <a:pt x="33" y="139"/>
                    </a:lnTo>
                    <a:lnTo>
                      <a:pt x="8" y="18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8" name="Freeform 424"/>
              <p:cNvSpPr>
                <a:spLocks/>
              </p:cNvSpPr>
              <p:nvPr/>
            </p:nvSpPr>
            <p:spPr bwMode="auto">
              <a:xfrm>
                <a:off x="3186" y="2397"/>
                <a:ext cx="33" cy="147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5" y="0"/>
                  </a:cxn>
                  <a:cxn ang="0">
                    <a:pos x="33" y="115"/>
                  </a:cxn>
                  <a:cxn ang="0">
                    <a:pos x="9" y="147"/>
                  </a:cxn>
                  <a:cxn ang="0">
                    <a:pos x="0" y="41"/>
                  </a:cxn>
                </a:cxnLst>
                <a:rect l="0" t="0" r="r" b="b"/>
                <a:pathLst>
                  <a:path w="33" h="147">
                    <a:moveTo>
                      <a:pt x="0" y="41"/>
                    </a:moveTo>
                    <a:lnTo>
                      <a:pt x="25" y="0"/>
                    </a:lnTo>
                    <a:lnTo>
                      <a:pt x="33" y="115"/>
                    </a:lnTo>
                    <a:lnTo>
                      <a:pt x="9" y="14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9" name="Freeform 425"/>
              <p:cNvSpPr>
                <a:spLocks/>
              </p:cNvSpPr>
              <p:nvPr/>
            </p:nvSpPr>
            <p:spPr bwMode="auto">
              <a:xfrm>
                <a:off x="3195" y="2512"/>
                <a:ext cx="32" cy="155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24" y="0"/>
                  </a:cxn>
                  <a:cxn ang="0">
                    <a:pos x="32" y="114"/>
                  </a:cxn>
                  <a:cxn ang="0">
                    <a:pos x="8" y="155"/>
                  </a:cxn>
                  <a:cxn ang="0">
                    <a:pos x="0" y="32"/>
                  </a:cxn>
                </a:cxnLst>
                <a:rect l="0" t="0" r="r" b="b"/>
                <a:pathLst>
                  <a:path w="32" h="155">
                    <a:moveTo>
                      <a:pt x="0" y="32"/>
                    </a:moveTo>
                    <a:lnTo>
                      <a:pt x="24" y="0"/>
                    </a:lnTo>
                    <a:lnTo>
                      <a:pt x="32" y="114"/>
                    </a:lnTo>
                    <a:lnTo>
                      <a:pt x="8" y="15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0" name="Freeform 426"/>
              <p:cNvSpPr>
                <a:spLocks/>
              </p:cNvSpPr>
              <p:nvPr/>
            </p:nvSpPr>
            <p:spPr bwMode="auto">
              <a:xfrm>
                <a:off x="3203" y="2364"/>
                <a:ext cx="49" cy="303"/>
              </a:xfrm>
              <a:custGeom>
                <a:avLst/>
                <a:gdLst/>
                <a:ahLst/>
                <a:cxnLst>
                  <a:cxn ang="0">
                    <a:pos x="0" y="303"/>
                  </a:cxn>
                  <a:cxn ang="0">
                    <a:pos x="24" y="262"/>
                  </a:cxn>
                  <a:cxn ang="0">
                    <a:pos x="49" y="0"/>
                  </a:cxn>
                  <a:cxn ang="0">
                    <a:pos x="24" y="41"/>
                  </a:cxn>
                  <a:cxn ang="0">
                    <a:pos x="0" y="303"/>
                  </a:cxn>
                </a:cxnLst>
                <a:rect l="0" t="0" r="r" b="b"/>
                <a:pathLst>
                  <a:path w="49" h="303">
                    <a:moveTo>
                      <a:pt x="0" y="303"/>
                    </a:moveTo>
                    <a:lnTo>
                      <a:pt x="24" y="262"/>
                    </a:lnTo>
                    <a:lnTo>
                      <a:pt x="49" y="0"/>
                    </a:lnTo>
                    <a:lnTo>
                      <a:pt x="24" y="41"/>
                    </a:lnTo>
                    <a:lnTo>
                      <a:pt x="0" y="303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1" name="Freeform 427"/>
              <p:cNvSpPr>
                <a:spLocks/>
              </p:cNvSpPr>
              <p:nvPr/>
            </p:nvSpPr>
            <p:spPr bwMode="auto">
              <a:xfrm>
                <a:off x="3227" y="2364"/>
                <a:ext cx="25" cy="328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5" y="0"/>
                  </a:cxn>
                  <a:cxn ang="0">
                    <a:pos x="25" y="295"/>
                  </a:cxn>
                  <a:cxn ang="0">
                    <a:pos x="0" y="328"/>
                  </a:cxn>
                  <a:cxn ang="0">
                    <a:pos x="0" y="41"/>
                  </a:cxn>
                </a:cxnLst>
                <a:rect l="0" t="0" r="r" b="b"/>
                <a:pathLst>
                  <a:path w="25" h="328">
                    <a:moveTo>
                      <a:pt x="0" y="41"/>
                    </a:moveTo>
                    <a:lnTo>
                      <a:pt x="25" y="0"/>
                    </a:lnTo>
                    <a:lnTo>
                      <a:pt x="25" y="295"/>
                    </a:lnTo>
                    <a:lnTo>
                      <a:pt x="0" y="328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2" name="Freeform 428"/>
              <p:cNvSpPr>
                <a:spLocks/>
              </p:cNvSpPr>
              <p:nvPr/>
            </p:nvSpPr>
            <p:spPr bwMode="auto">
              <a:xfrm>
                <a:off x="3227" y="2544"/>
                <a:ext cx="49" cy="148"/>
              </a:xfrm>
              <a:custGeom>
                <a:avLst/>
                <a:gdLst/>
                <a:ahLst/>
                <a:cxnLst>
                  <a:cxn ang="0">
                    <a:pos x="0" y="148"/>
                  </a:cxn>
                  <a:cxn ang="0">
                    <a:pos x="25" y="115"/>
                  </a:cxn>
                  <a:cxn ang="0">
                    <a:pos x="49" y="0"/>
                  </a:cxn>
                  <a:cxn ang="0">
                    <a:pos x="25" y="33"/>
                  </a:cxn>
                  <a:cxn ang="0">
                    <a:pos x="0" y="148"/>
                  </a:cxn>
                </a:cxnLst>
                <a:rect l="0" t="0" r="r" b="b"/>
                <a:pathLst>
                  <a:path w="49" h="148">
                    <a:moveTo>
                      <a:pt x="0" y="148"/>
                    </a:moveTo>
                    <a:lnTo>
                      <a:pt x="25" y="115"/>
                    </a:lnTo>
                    <a:lnTo>
                      <a:pt x="49" y="0"/>
                    </a:lnTo>
                    <a:lnTo>
                      <a:pt x="25" y="33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3" name="Freeform 429"/>
              <p:cNvSpPr>
                <a:spLocks/>
              </p:cNvSpPr>
              <p:nvPr/>
            </p:nvSpPr>
            <p:spPr bwMode="auto">
              <a:xfrm>
                <a:off x="3252" y="2462"/>
                <a:ext cx="41" cy="115"/>
              </a:xfrm>
              <a:custGeom>
                <a:avLst/>
                <a:gdLst/>
                <a:ahLst/>
                <a:cxnLst>
                  <a:cxn ang="0">
                    <a:pos x="0" y="115"/>
                  </a:cxn>
                  <a:cxn ang="0">
                    <a:pos x="24" y="82"/>
                  </a:cxn>
                  <a:cxn ang="0">
                    <a:pos x="41" y="0"/>
                  </a:cxn>
                  <a:cxn ang="0">
                    <a:pos x="16" y="41"/>
                  </a:cxn>
                  <a:cxn ang="0">
                    <a:pos x="0" y="115"/>
                  </a:cxn>
                </a:cxnLst>
                <a:rect l="0" t="0" r="r" b="b"/>
                <a:pathLst>
                  <a:path w="41" h="115">
                    <a:moveTo>
                      <a:pt x="0" y="115"/>
                    </a:moveTo>
                    <a:lnTo>
                      <a:pt x="24" y="82"/>
                    </a:lnTo>
                    <a:lnTo>
                      <a:pt x="41" y="0"/>
                    </a:lnTo>
                    <a:lnTo>
                      <a:pt x="16" y="41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4" name="Freeform 430"/>
              <p:cNvSpPr>
                <a:spLocks/>
              </p:cNvSpPr>
              <p:nvPr/>
            </p:nvSpPr>
            <p:spPr bwMode="auto">
              <a:xfrm>
                <a:off x="3268" y="2462"/>
                <a:ext cx="33" cy="99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5" y="0"/>
                  </a:cxn>
                  <a:cxn ang="0">
                    <a:pos x="33" y="58"/>
                  </a:cxn>
                  <a:cxn ang="0">
                    <a:pos x="8" y="99"/>
                  </a:cxn>
                  <a:cxn ang="0">
                    <a:pos x="0" y="41"/>
                  </a:cxn>
                </a:cxnLst>
                <a:rect l="0" t="0" r="r" b="b"/>
                <a:pathLst>
                  <a:path w="33" h="99">
                    <a:moveTo>
                      <a:pt x="0" y="41"/>
                    </a:moveTo>
                    <a:lnTo>
                      <a:pt x="25" y="0"/>
                    </a:lnTo>
                    <a:lnTo>
                      <a:pt x="33" y="58"/>
                    </a:lnTo>
                    <a:lnTo>
                      <a:pt x="8" y="9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5" name="Freeform 431"/>
              <p:cNvSpPr>
                <a:spLocks/>
              </p:cNvSpPr>
              <p:nvPr/>
            </p:nvSpPr>
            <p:spPr bwMode="auto">
              <a:xfrm>
                <a:off x="3276" y="2520"/>
                <a:ext cx="33" cy="163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5" y="0"/>
                  </a:cxn>
                  <a:cxn ang="0">
                    <a:pos x="33" y="131"/>
                  </a:cxn>
                  <a:cxn ang="0">
                    <a:pos x="9" y="163"/>
                  </a:cxn>
                  <a:cxn ang="0">
                    <a:pos x="0" y="41"/>
                  </a:cxn>
                </a:cxnLst>
                <a:rect l="0" t="0" r="r" b="b"/>
                <a:pathLst>
                  <a:path w="33" h="163">
                    <a:moveTo>
                      <a:pt x="0" y="41"/>
                    </a:moveTo>
                    <a:lnTo>
                      <a:pt x="25" y="0"/>
                    </a:lnTo>
                    <a:lnTo>
                      <a:pt x="33" y="131"/>
                    </a:lnTo>
                    <a:lnTo>
                      <a:pt x="9" y="163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6" name="Freeform 432"/>
              <p:cNvSpPr>
                <a:spLocks/>
              </p:cNvSpPr>
              <p:nvPr/>
            </p:nvSpPr>
            <p:spPr bwMode="auto">
              <a:xfrm>
                <a:off x="3285" y="2651"/>
                <a:ext cx="40" cy="41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24" y="0"/>
                  </a:cxn>
                  <a:cxn ang="0">
                    <a:pos x="40" y="0"/>
                  </a:cxn>
                  <a:cxn ang="0">
                    <a:pos x="16" y="41"/>
                  </a:cxn>
                  <a:cxn ang="0">
                    <a:pos x="0" y="32"/>
                  </a:cxn>
                </a:cxnLst>
                <a:rect l="0" t="0" r="r" b="b"/>
                <a:pathLst>
                  <a:path w="40" h="41">
                    <a:moveTo>
                      <a:pt x="0" y="32"/>
                    </a:moveTo>
                    <a:lnTo>
                      <a:pt x="24" y="0"/>
                    </a:lnTo>
                    <a:lnTo>
                      <a:pt x="40" y="0"/>
                    </a:lnTo>
                    <a:lnTo>
                      <a:pt x="16" y="41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7" name="Freeform 433"/>
              <p:cNvSpPr>
                <a:spLocks/>
              </p:cNvSpPr>
              <p:nvPr/>
            </p:nvSpPr>
            <p:spPr bwMode="auto">
              <a:xfrm>
                <a:off x="3301" y="2651"/>
                <a:ext cx="33" cy="114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4" y="0"/>
                  </a:cxn>
                  <a:cxn ang="0">
                    <a:pos x="33" y="82"/>
                  </a:cxn>
                  <a:cxn ang="0">
                    <a:pos x="8" y="114"/>
                  </a:cxn>
                  <a:cxn ang="0">
                    <a:pos x="0" y="41"/>
                  </a:cxn>
                </a:cxnLst>
                <a:rect l="0" t="0" r="r" b="b"/>
                <a:pathLst>
                  <a:path w="33" h="114">
                    <a:moveTo>
                      <a:pt x="0" y="41"/>
                    </a:moveTo>
                    <a:lnTo>
                      <a:pt x="24" y="0"/>
                    </a:lnTo>
                    <a:lnTo>
                      <a:pt x="33" y="82"/>
                    </a:lnTo>
                    <a:lnTo>
                      <a:pt x="8" y="11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8" name="Freeform 434"/>
              <p:cNvSpPr>
                <a:spLocks/>
              </p:cNvSpPr>
              <p:nvPr/>
            </p:nvSpPr>
            <p:spPr bwMode="auto">
              <a:xfrm>
                <a:off x="3309" y="2642"/>
                <a:ext cx="41" cy="123"/>
              </a:xfrm>
              <a:custGeom>
                <a:avLst/>
                <a:gdLst/>
                <a:ahLst/>
                <a:cxnLst>
                  <a:cxn ang="0">
                    <a:pos x="0" y="123"/>
                  </a:cxn>
                  <a:cxn ang="0">
                    <a:pos x="25" y="91"/>
                  </a:cxn>
                  <a:cxn ang="0">
                    <a:pos x="41" y="0"/>
                  </a:cxn>
                  <a:cxn ang="0">
                    <a:pos x="25" y="33"/>
                  </a:cxn>
                  <a:cxn ang="0">
                    <a:pos x="0" y="123"/>
                  </a:cxn>
                </a:cxnLst>
                <a:rect l="0" t="0" r="r" b="b"/>
                <a:pathLst>
                  <a:path w="41" h="123">
                    <a:moveTo>
                      <a:pt x="0" y="123"/>
                    </a:moveTo>
                    <a:lnTo>
                      <a:pt x="25" y="91"/>
                    </a:lnTo>
                    <a:lnTo>
                      <a:pt x="41" y="0"/>
                    </a:lnTo>
                    <a:lnTo>
                      <a:pt x="25" y="3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9" name="Freeform 435"/>
              <p:cNvSpPr>
                <a:spLocks/>
              </p:cNvSpPr>
              <p:nvPr/>
            </p:nvSpPr>
            <p:spPr bwMode="auto">
              <a:xfrm>
                <a:off x="3334" y="2585"/>
                <a:ext cx="32" cy="90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16" y="57"/>
                  </a:cxn>
                  <a:cxn ang="0">
                    <a:pos x="32" y="0"/>
                  </a:cxn>
                  <a:cxn ang="0">
                    <a:pos x="16" y="33"/>
                  </a:cxn>
                  <a:cxn ang="0">
                    <a:pos x="0" y="90"/>
                  </a:cxn>
                </a:cxnLst>
                <a:rect l="0" t="0" r="r" b="b"/>
                <a:pathLst>
                  <a:path w="32" h="90">
                    <a:moveTo>
                      <a:pt x="0" y="90"/>
                    </a:moveTo>
                    <a:lnTo>
                      <a:pt x="16" y="57"/>
                    </a:lnTo>
                    <a:lnTo>
                      <a:pt x="32" y="0"/>
                    </a:lnTo>
                    <a:lnTo>
                      <a:pt x="16" y="33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0" name="Freeform 436"/>
              <p:cNvSpPr>
                <a:spLocks/>
              </p:cNvSpPr>
              <p:nvPr/>
            </p:nvSpPr>
            <p:spPr bwMode="auto">
              <a:xfrm>
                <a:off x="3350" y="2585"/>
                <a:ext cx="33" cy="82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16" y="0"/>
                  </a:cxn>
                  <a:cxn ang="0">
                    <a:pos x="33" y="49"/>
                  </a:cxn>
                  <a:cxn ang="0">
                    <a:pos x="8" y="82"/>
                  </a:cxn>
                  <a:cxn ang="0">
                    <a:pos x="0" y="33"/>
                  </a:cxn>
                </a:cxnLst>
                <a:rect l="0" t="0" r="r" b="b"/>
                <a:pathLst>
                  <a:path w="33" h="82">
                    <a:moveTo>
                      <a:pt x="0" y="33"/>
                    </a:moveTo>
                    <a:lnTo>
                      <a:pt x="16" y="0"/>
                    </a:lnTo>
                    <a:lnTo>
                      <a:pt x="33" y="49"/>
                    </a:lnTo>
                    <a:lnTo>
                      <a:pt x="8" y="82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1" name="Freeform 437"/>
              <p:cNvSpPr>
                <a:spLocks/>
              </p:cNvSpPr>
              <p:nvPr/>
            </p:nvSpPr>
            <p:spPr bwMode="auto">
              <a:xfrm>
                <a:off x="3358" y="2634"/>
                <a:ext cx="33" cy="139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25" y="0"/>
                  </a:cxn>
                  <a:cxn ang="0">
                    <a:pos x="33" y="99"/>
                  </a:cxn>
                  <a:cxn ang="0">
                    <a:pos x="8" y="139"/>
                  </a:cxn>
                  <a:cxn ang="0">
                    <a:pos x="0" y="33"/>
                  </a:cxn>
                </a:cxnLst>
                <a:rect l="0" t="0" r="r" b="b"/>
                <a:pathLst>
                  <a:path w="33" h="139">
                    <a:moveTo>
                      <a:pt x="0" y="33"/>
                    </a:moveTo>
                    <a:lnTo>
                      <a:pt x="25" y="0"/>
                    </a:lnTo>
                    <a:lnTo>
                      <a:pt x="33" y="99"/>
                    </a:lnTo>
                    <a:lnTo>
                      <a:pt x="8" y="139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2" name="Freeform 438"/>
              <p:cNvSpPr>
                <a:spLocks/>
              </p:cNvSpPr>
              <p:nvPr/>
            </p:nvSpPr>
            <p:spPr bwMode="auto">
              <a:xfrm>
                <a:off x="3366" y="2733"/>
                <a:ext cx="41" cy="4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25" y="0"/>
                  </a:cxn>
                  <a:cxn ang="0">
                    <a:pos x="41" y="0"/>
                  </a:cxn>
                  <a:cxn ang="0">
                    <a:pos x="17" y="32"/>
                  </a:cxn>
                  <a:cxn ang="0">
                    <a:pos x="0" y="40"/>
                  </a:cxn>
                </a:cxnLst>
                <a:rect l="0" t="0" r="r" b="b"/>
                <a:pathLst>
                  <a:path w="41" h="40">
                    <a:moveTo>
                      <a:pt x="0" y="40"/>
                    </a:moveTo>
                    <a:lnTo>
                      <a:pt x="25" y="0"/>
                    </a:lnTo>
                    <a:lnTo>
                      <a:pt x="41" y="0"/>
                    </a:lnTo>
                    <a:lnTo>
                      <a:pt x="17" y="3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3" name="Freeform 439"/>
              <p:cNvSpPr>
                <a:spLocks/>
              </p:cNvSpPr>
              <p:nvPr/>
            </p:nvSpPr>
            <p:spPr bwMode="auto">
              <a:xfrm>
                <a:off x="3383" y="2642"/>
                <a:ext cx="41" cy="123"/>
              </a:xfrm>
              <a:custGeom>
                <a:avLst/>
                <a:gdLst/>
                <a:ahLst/>
                <a:cxnLst>
                  <a:cxn ang="0">
                    <a:pos x="0" y="123"/>
                  </a:cxn>
                  <a:cxn ang="0">
                    <a:pos x="24" y="91"/>
                  </a:cxn>
                  <a:cxn ang="0">
                    <a:pos x="41" y="0"/>
                  </a:cxn>
                  <a:cxn ang="0">
                    <a:pos x="16" y="41"/>
                  </a:cxn>
                  <a:cxn ang="0">
                    <a:pos x="0" y="123"/>
                  </a:cxn>
                </a:cxnLst>
                <a:rect l="0" t="0" r="r" b="b"/>
                <a:pathLst>
                  <a:path w="41" h="123">
                    <a:moveTo>
                      <a:pt x="0" y="123"/>
                    </a:moveTo>
                    <a:lnTo>
                      <a:pt x="24" y="91"/>
                    </a:lnTo>
                    <a:lnTo>
                      <a:pt x="41" y="0"/>
                    </a:lnTo>
                    <a:lnTo>
                      <a:pt x="16" y="41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4" name="Freeform 440"/>
              <p:cNvSpPr>
                <a:spLocks/>
              </p:cNvSpPr>
              <p:nvPr/>
            </p:nvSpPr>
            <p:spPr bwMode="auto">
              <a:xfrm>
                <a:off x="3399" y="2642"/>
                <a:ext cx="41" cy="50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5" y="0"/>
                  </a:cxn>
                  <a:cxn ang="0">
                    <a:pos x="41" y="17"/>
                  </a:cxn>
                  <a:cxn ang="0">
                    <a:pos x="17" y="50"/>
                  </a:cxn>
                  <a:cxn ang="0">
                    <a:pos x="0" y="41"/>
                  </a:cxn>
                </a:cxnLst>
                <a:rect l="0" t="0" r="r" b="b"/>
                <a:pathLst>
                  <a:path w="41" h="50">
                    <a:moveTo>
                      <a:pt x="0" y="41"/>
                    </a:moveTo>
                    <a:lnTo>
                      <a:pt x="25" y="0"/>
                    </a:lnTo>
                    <a:lnTo>
                      <a:pt x="41" y="17"/>
                    </a:lnTo>
                    <a:lnTo>
                      <a:pt x="17" y="5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5" name="Freeform 441"/>
              <p:cNvSpPr>
                <a:spLocks/>
              </p:cNvSpPr>
              <p:nvPr/>
            </p:nvSpPr>
            <p:spPr bwMode="auto">
              <a:xfrm>
                <a:off x="3416" y="2626"/>
                <a:ext cx="32" cy="66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24" y="33"/>
                  </a:cxn>
                  <a:cxn ang="0">
                    <a:pos x="32" y="0"/>
                  </a:cxn>
                  <a:cxn ang="0">
                    <a:pos x="16" y="41"/>
                  </a:cxn>
                  <a:cxn ang="0">
                    <a:pos x="0" y="66"/>
                  </a:cxn>
                </a:cxnLst>
                <a:rect l="0" t="0" r="r" b="b"/>
                <a:pathLst>
                  <a:path w="32" h="66">
                    <a:moveTo>
                      <a:pt x="0" y="66"/>
                    </a:moveTo>
                    <a:lnTo>
                      <a:pt x="24" y="33"/>
                    </a:lnTo>
                    <a:lnTo>
                      <a:pt x="32" y="0"/>
                    </a:lnTo>
                    <a:lnTo>
                      <a:pt x="16" y="41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6" name="Freeform 442"/>
              <p:cNvSpPr>
                <a:spLocks/>
              </p:cNvSpPr>
              <p:nvPr/>
            </p:nvSpPr>
            <p:spPr bwMode="auto">
              <a:xfrm>
                <a:off x="3432" y="2405"/>
                <a:ext cx="49" cy="262"/>
              </a:xfrm>
              <a:custGeom>
                <a:avLst/>
                <a:gdLst/>
                <a:ahLst/>
                <a:cxnLst>
                  <a:cxn ang="0">
                    <a:pos x="0" y="262"/>
                  </a:cxn>
                  <a:cxn ang="0">
                    <a:pos x="16" y="221"/>
                  </a:cxn>
                  <a:cxn ang="0">
                    <a:pos x="49" y="0"/>
                  </a:cxn>
                  <a:cxn ang="0">
                    <a:pos x="24" y="33"/>
                  </a:cxn>
                  <a:cxn ang="0">
                    <a:pos x="0" y="262"/>
                  </a:cxn>
                </a:cxnLst>
                <a:rect l="0" t="0" r="r" b="b"/>
                <a:pathLst>
                  <a:path w="49" h="262">
                    <a:moveTo>
                      <a:pt x="0" y="262"/>
                    </a:moveTo>
                    <a:lnTo>
                      <a:pt x="16" y="221"/>
                    </a:lnTo>
                    <a:lnTo>
                      <a:pt x="49" y="0"/>
                    </a:lnTo>
                    <a:lnTo>
                      <a:pt x="24" y="33"/>
                    </a:lnTo>
                    <a:lnTo>
                      <a:pt x="0" y="262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7" name="Freeform 443"/>
              <p:cNvSpPr>
                <a:spLocks/>
              </p:cNvSpPr>
              <p:nvPr/>
            </p:nvSpPr>
            <p:spPr bwMode="auto">
              <a:xfrm>
                <a:off x="3456" y="2405"/>
                <a:ext cx="25" cy="254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25" y="0"/>
                  </a:cxn>
                  <a:cxn ang="0">
                    <a:pos x="25" y="213"/>
                  </a:cxn>
                  <a:cxn ang="0">
                    <a:pos x="0" y="254"/>
                  </a:cxn>
                  <a:cxn ang="0">
                    <a:pos x="0" y="33"/>
                  </a:cxn>
                </a:cxnLst>
                <a:rect l="0" t="0" r="r" b="b"/>
                <a:pathLst>
                  <a:path w="25" h="254">
                    <a:moveTo>
                      <a:pt x="0" y="33"/>
                    </a:moveTo>
                    <a:lnTo>
                      <a:pt x="25" y="0"/>
                    </a:lnTo>
                    <a:lnTo>
                      <a:pt x="25" y="213"/>
                    </a:lnTo>
                    <a:lnTo>
                      <a:pt x="0" y="254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8" name="Freeform 444"/>
              <p:cNvSpPr>
                <a:spLocks/>
              </p:cNvSpPr>
              <p:nvPr/>
            </p:nvSpPr>
            <p:spPr bwMode="auto">
              <a:xfrm>
                <a:off x="3456" y="2602"/>
                <a:ext cx="41" cy="57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25" y="16"/>
                  </a:cxn>
                  <a:cxn ang="0">
                    <a:pos x="41" y="0"/>
                  </a:cxn>
                  <a:cxn ang="0">
                    <a:pos x="17" y="32"/>
                  </a:cxn>
                  <a:cxn ang="0">
                    <a:pos x="0" y="57"/>
                  </a:cxn>
                </a:cxnLst>
                <a:rect l="0" t="0" r="r" b="b"/>
                <a:pathLst>
                  <a:path w="41" h="57">
                    <a:moveTo>
                      <a:pt x="0" y="57"/>
                    </a:moveTo>
                    <a:lnTo>
                      <a:pt x="25" y="16"/>
                    </a:lnTo>
                    <a:lnTo>
                      <a:pt x="41" y="0"/>
                    </a:lnTo>
                    <a:lnTo>
                      <a:pt x="17" y="3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9" name="Freeform 445"/>
              <p:cNvSpPr>
                <a:spLocks/>
              </p:cNvSpPr>
              <p:nvPr/>
            </p:nvSpPr>
            <p:spPr bwMode="auto">
              <a:xfrm>
                <a:off x="3473" y="2602"/>
                <a:ext cx="33" cy="155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24" y="0"/>
                  </a:cxn>
                  <a:cxn ang="0">
                    <a:pos x="33" y="122"/>
                  </a:cxn>
                  <a:cxn ang="0">
                    <a:pos x="8" y="155"/>
                  </a:cxn>
                  <a:cxn ang="0">
                    <a:pos x="0" y="32"/>
                  </a:cxn>
                </a:cxnLst>
                <a:rect l="0" t="0" r="r" b="b"/>
                <a:pathLst>
                  <a:path w="33" h="155">
                    <a:moveTo>
                      <a:pt x="0" y="32"/>
                    </a:moveTo>
                    <a:lnTo>
                      <a:pt x="24" y="0"/>
                    </a:lnTo>
                    <a:lnTo>
                      <a:pt x="33" y="122"/>
                    </a:lnTo>
                    <a:lnTo>
                      <a:pt x="8" y="15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0" name="Freeform 446"/>
              <p:cNvSpPr>
                <a:spLocks/>
              </p:cNvSpPr>
              <p:nvPr/>
            </p:nvSpPr>
            <p:spPr bwMode="auto">
              <a:xfrm>
                <a:off x="3481" y="2626"/>
                <a:ext cx="41" cy="131"/>
              </a:xfrm>
              <a:custGeom>
                <a:avLst/>
                <a:gdLst/>
                <a:ahLst/>
                <a:cxnLst>
                  <a:cxn ang="0">
                    <a:pos x="0" y="131"/>
                  </a:cxn>
                  <a:cxn ang="0">
                    <a:pos x="25" y="98"/>
                  </a:cxn>
                  <a:cxn ang="0">
                    <a:pos x="41" y="0"/>
                  </a:cxn>
                  <a:cxn ang="0">
                    <a:pos x="16" y="33"/>
                  </a:cxn>
                  <a:cxn ang="0">
                    <a:pos x="0" y="131"/>
                  </a:cxn>
                </a:cxnLst>
                <a:rect l="0" t="0" r="r" b="b"/>
                <a:pathLst>
                  <a:path w="41" h="131">
                    <a:moveTo>
                      <a:pt x="0" y="131"/>
                    </a:moveTo>
                    <a:lnTo>
                      <a:pt x="25" y="98"/>
                    </a:lnTo>
                    <a:lnTo>
                      <a:pt x="41" y="0"/>
                    </a:lnTo>
                    <a:lnTo>
                      <a:pt x="16" y="33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1" name="Freeform 447"/>
              <p:cNvSpPr>
                <a:spLocks/>
              </p:cNvSpPr>
              <p:nvPr/>
            </p:nvSpPr>
            <p:spPr bwMode="auto">
              <a:xfrm>
                <a:off x="3497" y="2569"/>
                <a:ext cx="41" cy="90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5" y="57"/>
                  </a:cxn>
                  <a:cxn ang="0">
                    <a:pos x="41" y="0"/>
                  </a:cxn>
                  <a:cxn ang="0">
                    <a:pos x="25" y="33"/>
                  </a:cxn>
                  <a:cxn ang="0">
                    <a:pos x="0" y="90"/>
                  </a:cxn>
                </a:cxnLst>
                <a:rect l="0" t="0" r="r" b="b"/>
                <a:pathLst>
                  <a:path w="41" h="90">
                    <a:moveTo>
                      <a:pt x="0" y="90"/>
                    </a:moveTo>
                    <a:lnTo>
                      <a:pt x="25" y="57"/>
                    </a:lnTo>
                    <a:lnTo>
                      <a:pt x="41" y="0"/>
                    </a:lnTo>
                    <a:lnTo>
                      <a:pt x="25" y="33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2" name="Freeform 448"/>
              <p:cNvSpPr>
                <a:spLocks/>
              </p:cNvSpPr>
              <p:nvPr/>
            </p:nvSpPr>
            <p:spPr bwMode="auto">
              <a:xfrm>
                <a:off x="3522" y="2569"/>
                <a:ext cx="24" cy="180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16" y="0"/>
                  </a:cxn>
                  <a:cxn ang="0">
                    <a:pos x="24" y="139"/>
                  </a:cxn>
                  <a:cxn ang="0">
                    <a:pos x="0" y="180"/>
                  </a:cxn>
                  <a:cxn ang="0">
                    <a:pos x="0" y="33"/>
                  </a:cxn>
                </a:cxnLst>
                <a:rect l="0" t="0" r="r" b="b"/>
                <a:pathLst>
                  <a:path w="24" h="180">
                    <a:moveTo>
                      <a:pt x="0" y="33"/>
                    </a:moveTo>
                    <a:lnTo>
                      <a:pt x="16" y="0"/>
                    </a:lnTo>
                    <a:lnTo>
                      <a:pt x="24" y="139"/>
                    </a:lnTo>
                    <a:lnTo>
                      <a:pt x="0" y="18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3" name="Freeform 449"/>
              <p:cNvSpPr>
                <a:spLocks/>
              </p:cNvSpPr>
              <p:nvPr/>
            </p:nvSpPr>
            <p:spPr bwMode="auto">
              <a:xfrm>
                <a:off x="3522" y="2315"/>
                <a:ext cx="57" cy="434"/>
              </a:xfrm>
              <a:custGeom>
                <a:avLst/>
                <a:gdLst/>
                <a:ahLst/>
                <a:cxnLst>
                  <a:cxn ang="0">
                    <a:pos x="0" y="434"/>
                  </a:cxn>
                  <a:cxn ang="0">
                    <a:pos x="24" y="393"/>
                  </a:cxn>
                  <a:cxn ang="0">
                    <a:pos x="57" y="0"/>
                  </a:cxn>
                  <a:cxn ang="0">
                    <a:pos x="41" y="41"/>
                  </a:cxn>
                  <a:cxn ang="0">
                    <a:pos x="0" y="434"/>
                  </a:cxn>
                </a:cxnLst>
                <a:rect l="0" t="0" r="r" b="b"/>
                <a:pathLst>
                  <a:path w="57" h="434">
                    <a:moveTo>
                      <a:pt x="0" y="434"/>
                    </a:moveTo>
                    <a:lnTo>
                      <a:pt x="24" y="393"/>
                    </a:lnTo>
                    <a:lnTo>
                      <a:pt x="57" y="0"/>
                    </a:lnTo>
                    <a:lnTo>
                      <a:pt x="41" y="41"/>
                    </a:lnTo>
                    <a:lnTo>
                      <a:pt x="0" y="434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4" name="Freeform 450"/>
              <p:cNvSpPr>
                <a:spLocks/>
              </p:cNvSpPr>
              <p:nvPr/>
            </p:nvSpPr>
            <p:spPr bwMode="auto">
              <a:xfrm>
                <a:off x="3563" y="2307"/>
                <a:ext cx="33" cy="4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16" y="8"/>
                  </a:cxn>
                  <a:cxn ang="0">
                    <a:pos x="33" y="0"/>
                  </a:cxn>
                  <a:cxn ang="0">
                    <a:pos x="16" y="33"/>
                  </a:cxn>
                  <a:cxn ang="0">
                    <a:pos x="0" y="49"/>
                  </a:cxn>
                </a:cxnLst>
                <a:rect l="0" t="0" r="r" b="b"/>
                <a:pathLst>
                  <a:path w="33" h="49">
                    <a:moveTo>
                      <a:pt x="0" y="49"/>
                    </a:moveTo>
                    <a:lnTo>
                      <a:pt x="16" y="8"/>
                    </a:lnTo>
                    <a:lnTo>
                      <a:pt x="33" y="0"/>
                    </a:lnTo>
                    <a:lnTo>
                      <a:pt x="16" y="33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5" name="Freeform 451"/>
              <p:cNvSpPr>
                <a:spLocks/>
              </p:cNvSpPr>
              <p:nvPr/>
            </p:nvSpPr>
            <p:spPr bwMode="auto">
              <a:xfrm>
                <a:off x="3571" y="2307"/>
                <a:ext cx="25" cy="360"/>
              </a:xfrm>
              <a:custGeom>
                <a:avLst/>
                <a:gdLst/>
                <a:ahLst/>
                <a:cxnLst>
                  <a:cxn ang="0">
                    <a:pos x="8" y="33"/>
                  </a:cxn>
                  <a:cxn ang="0">
                    <a:pos x="25" y="0"/>
                  </a:cxn>
                  <a:cxn ang="0">
                    <a:pos x="25" y="319"/>
                  </a:cxn>
                  <a:cxn ang="0">
                    <a:pos x="0" y="360"/>
                  </a:cxn>
                  <a:cxn ang="0">
                    <a:pos x="8" y="33"/>
                  </a:cxn>
                </a:cxnLst>
                <a:rect l="0" t="0" r="r" b="b"/>
                <a:pathLst>
                  <a:path w="25" h="360">
                    <a:moveTo>
                      <a:pt x="8" y="33"/>
                    </a:moveTo>
                    <a:lnTo>
                      <a:pt x="25" y="0"/>
                    </a:lnTo>
                    <a:lnTo>
                      <a:pt x="25" y="319"/>
                    </a:lnTo>
                    <a:lnTo>
                      <a:pt x="0" y="360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6" name="Freeform 452"/>
              <p:cNvSpPr>
                <a:spLocks/>
              </p:cNvSpPr>
              <p:nvPr/>
            </p:nvSpPr>
            <p:spPr bwMode="auto">
              <a:xfrm>
                <a:off x="3571" y="2315"/>
                <a:ext cx="57" cy="352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25" y="311"/>
                  </a:cxn>
                  <a:cxn ang="0">
                    <a:pos x="57" y="0"/>
                  </a:cxn>
                  <a:cxn ang="0">
                    <a:pos x="33" y="33"/>
                  </a:cxn>
                  <a:cxn ang="0">
                    <a:pos x="0" y="352"/>
                  </a:cxn>
                </a:cxnLst>
                <a:rect l="0" t="0" r="r" b="b"/>
                <a:pathLst>
                  <a:path w="57" h="352">
                    <a:moveTo>
                      <a:pt x="0" y="352"/>
                    </a:moveTo>
                    <a:lnTo>
                      <a:pt x="25" y="311"/>
                    </a:lnTo>
                    <a:lnTo>
                      <a:pt x="57" y="0"/>
                    </a:lnTo>
                    <a:lnTo>
                      <a:pt x="33" y="33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7" name="Freeform 453"/>
              <p:cNvSpPr>
                <a:spLocks/>
              </p:cNvSpPr>
              <p:nvPr/>
            </p:nvSpPr>
            <p:spPr bwMode="auto">
              <a:xfrm>
                <a:off x="3596" y="2315"/>
                <a:ext cx="32" cy="426"/>
              </a:xfrm>
              <a:custGeom>
                <a:avLst/>
                <a:gdLst/>
                <a:ahLst/>
                <a:cxnLst>
                  <a:cxn ang="0">
                    <a:pos x="8" y="33"/>
                  </a:cxn>
                  <a:cxn ang="0">
                    <a:pos x="32" y="0"/>
                  </a:cxn>
                  <a:cxn ang="0">
                    <a:pos x="24" y="385"/>
                  </a:cxn>
                  <a:cxn ang="0">
                    <a:pos x="0" y="426"/>
                  </a:cxn>
                  <a:cxn ang="0">
                    <a:pos x="8" y="33"/>
                  </a:cxn>
                </a:cxnLst>
                <a:rect l="0" t="0" r="r" b="b"/>
                <a:pathLst>
                  <a:path w="32" h="426">
                    <a:moveTo>
                      <a:pt x="8" y="33"/>
                    </a:moveTo>
                    <a:lnTo>
                      <a:pt x="32" y="0"/>
                    </a:lnTo>
                    <a:lnTo>
                      <a:pt x="24" y="385"/>
                    </a:lnTo>
                    <a:lnTo>
                      <a:pt x="0" y="426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8" name="Freeform 454"/>
              <p:cNvSpPr>
                <a:spLocks/>
              </p:cNvSpPr>
              <p:nvPr/>
            </p:nvSpPr>
            <p:spPr bwMode="auto">
              <a:xfrm>
                <a:off x="3596" y="2192"/>
                <a:ext cx="65" cy="549"/>
              </a:xfrm>
              <a:custGeom>
                <a:avLst/>
                <a:gdLst/>
                <a:ahLst/>
                <a:cxnLst>
                  <a:cxn ang="0">
                    <a:pos x="0" y="549"/>
                  </a:cxn>
                  <a:cxn ang="0">
                    <a:pos x="24" y="508"/>
                  </a:cxn>
                  <a:cxn ang="0">
                    <a:pos x="65" y="0"/>
                  </a:cxn>
                  <a:cxn ang="0">
                    <a:pos x="49" y="41"/>
                  </a:cxn>
                  <a:cxn ang="0">
                    <a:pos x="0" y="549"/>
                  </a:cxn>
                </a:cxnLst>
                <a:rect l="0" t="0" r="r" b="b"/>
                <a:pathLst>
                  <a:path w="65" h="549">
                    <a:moveTo>
                      <a:pt x="0" y="549"/>
                    </a:moveTo>
                    <a:lnTo>
                      <a:pt x="24" y="508"/>
                    </a:lnTo>
                    <a:lnTo>
                      <a:pt x="65" y="0"/>
                    </a:lnTo>
                    <a:lnTo>
                      <a:pt x="49" y="41"/>
                    </a:lnTo>
                    <a:lnTo>
                      <a:pt x="0" y="549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9" name="Freeform 455"/>
              <p:cNvSpPr>
                <a:spLocks/>
              </p:cNvSpPr>
              <p:nvPr/>
            </p:nvSpPr>
            <p:spPr bwMode="auto">
              <a:xfrm>
                <a:off x="3636" y="2192"/>
                <a:ext cx="25" cy="328"/>
              </a:xfrm>
              <a:custGeom>
                <a:avLst/>
                <a:gdLst/>
                <a:ahLst/>
                <a:cxnLst>
                  <a:cxn ang="0">
                    <a:pos x="9" y="41"/>
                  </a:cxn>
                  <a:cxn ang="0">
                    <a:pos x="25" y="0"/>
                  </a:cxn>
                  <a:cxn ang="0">
                    <a:pos x="25" y="295"/>
                  </a:cxn>
                  <a:cxn ang="0">
                    <a:pos x="0" y="328"/>
                  </a:cxn>
                  <a:cxn ang="0">
                    <a:pos x="9" y="41"/>
                  </a:cxn>
                </a:cxnLst>
                <a:rect l="0" t="0" r="r" b="b"/>
                <a:pathLst>
                  <a:path w="25" h="328">
                    <a:moveTo>
                      <a:pt x="9" y="41"/>
                    </a:moveTo>
                    <a:lnTo>
                      <a:pt x="25" y="0"/>
                    </a:lnTo>
                    <a:lnTo>
                      <a:pt x="25" y="295"/>
                    </a:lnTo>
                    <a:lnTo>
                      <a:pt x="0" y="328"/>
                    </a:lnTo>
                    <a:lnTo>
                      <a:pt x="9" y="41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0" name="Freeform 456"/>
              <p:cNvSpPr>
                <a:spLocks/>
              </p:cNvSpPr>
              <p:nvPr/>
            </p:nvSpPr>
            <p:spPr bwMode="auto">
              <a:xfrm>
                <a:off x="3636" y="2381"/>
                <a:ext cx="41" cy="139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25" y="106"/>
                  </a:cxn>
                  <a:cxn ang="0">
                    <a:pos x="41" y="0"/>
                  </a:cxn>
                  <a:cxn ang="0">
                    <a:pos x="25" y="32"/>
                  </a:cxn>
                  <a:cxn ang="0">
                    <a:pos x="0" y="139"/>
                  </a:cxn>
                </a:cxnLst>
                <a:rect l="0" t="0" r="r" b="b"/>
                <a:pathLst>
                  <a:path w="41" h="139">
                    <a:moveTo>
                      <a:pt x="0" y="139"/>
                    </a:moveTo>
                    <a:lnTo>
                      <a:pt x="25" y="106"/>
                    </a:lnTo>
                    <a:lnTo>
                      <a:pt x="41" y="0"/>
                    </a:lnTo>
                    <a:lnTo>
                      <a:pt x="25" y="32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1" name="Freeform 457"/>
              <p:cNvSpPr>
                <a:spLocks/>
              </p:cNvSpPr>
              <p:nvPr/>
            </p:nvSpPr>
            <p:spPr bwMode="auto">
              <a:xfrm>
                <a:off x="3661" y="2381"/>
                <a:ext cx="33" cy="114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16" y="0"/>
                  </a:cxn>
                  <a:cxn ang="0">
                    <a:pos x="33" y="81"/>
                  </a:cxn>
                  <a:cxn ang="0">
                    <a:pos x="8" y="114"/>
                  </a:cxn>
                  <a:cxn ang="0">
                    <a:pos x="0" y="32"/>
                  </a:cxn>
                </a:cxnLst>
                <a:rect l="0" t="0" r="r" b="b"/>
                <a:pathLst>
                  <a:path w="33" h="114">
                    <a:moveTo>
                      <a:pt x="0" y="32"/>
                    </a:moveTo>
                    <a:lnTo>
                      <a:pt x="16" y="0"/>
                    </a:lnTo>
                    <a:lnTo>
                      <a:pt x="33" y="81"/>
                    </a:lnTo>
                    <a:lnTo>
                      <a:pt x="8" y="114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2" name="Freeform 458"/>
              <p:cNvSpPr>
                <a:spLocks/>
              </p:cNvSpPr>
              <p:nvPr/>
            </p:nvSpPr>
            <p:spPr bwMode="auto">
              <a:xfrm>
                <a:off x="3669" y="2462"/>
                <a:ext cx="25" cy="238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25" y="0"/>
                  </a:cxn>
                  <a:cxn ang="0">
                    <a:pos x="25" y="197"/>
                  </a:cxn>
                  <a:cxn ang="0">
                    <a:pos x="0" y="238"/>
                  </a:cxn>
                  <a:cxn ang="0">
                    <a:pos x="0" y="33"/>
                  </a:cxn>
                </a:cxnLst>
                <a:rect l="0" t="0" r="r" b="b"/>
                <a:pathLst>
                  <a:path w="25" h="238">
                    <a:moveTo>
                      <a:pt x="0" y="33"/>
                    </a:moveTo>
                    <a:lnTo>
                      <a:pt x="25" y="0"/>
                    </a:lnTo>
                    <a:lnTo>
                      <a:pt x="25" y="197"/>
                    </a:lnTo>
                    <a:lnTo>
                      <a:pt x="0" y="238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3" name="Freeform 459"/>
              <p:cNvSpPr>
                <a:spLocks/>
              </p:cNvSpPr>
              <p:nvPr/>
            </p:nvSpPr>
            <p:spPr bwMode="auto">
              <a:xfrm>
                <a:off x="3669" y="2659"/>
                <a:ext cx="33" cy="172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5" y="0"/>
                  </a:cxn>
                  <a:cxn ang="0">
                    <a:pos x="33" y="139"/>
                  </a:cxn>
                  <a:cxn ang="0">
                    <a:pos x="8" y="172"/>
                  </a:cxn>
                  <a:cxn ang="0">
                    <a:pos x="0" y="41"/>
                  </a:cxn>
                </a:cxnLst>
                <a:rect l="0" t="0" r="r" b="b"/>
                <a:pathLst>
                  <a:path w="33" h="172">
                    <a:moveTo>
                      <a:pt x="0" y="41"/>
                    </a:moveTo>
                    <a:lnTo>
                      <a:pt x="25" y="0"/>
                    </a:lnTo>
                    <a:lnTo>
                      <a:pt x="33" y="139"/>
                    </a:lnTo>
                    <a:lnTo>
                      <a:pt x="8" y="172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4" name="Freeform 460"/>
              <p:cNvSpPr>
                <a:spLocks/>
              </p:cNvSpPr>
              <p:nvPr/>
            </p:nvSpPr>
            <p:spPr bwMode="auto">
              <a:xfrm>
                <a:off x="3677" y="2520"/>
                <a:ext cx="58" cy="311"/>
              </a:xfrm>
              <a:custGeom>
                <a:avLst/>
                <a:gdLst/>
                <a:ahLst/>
                <a:cxnLst>
                  <a:cxn ang="0">
                    <a:pos x="0" y="311"/>
                  </a:cxn>
                  <a:cxn ang="0">
                    <a:pos x="25" y="278"/>
                  </a:cxn>
                  <a:cxn ang="0">
                    <a:pos x="58" y="0"/>
                  </a:cxn>
                  <a:cxn ang="0">
                    <a:pos x="33" y="32"/>
                  </a:cxn>
                  <a:cxn ang="0">
                    <a:pos x="0" y="311"/>
                  </a:cxn>
                </a:cxnLst>
                <a:rect l="0" t="0" r="r" b="b"/>
                <a:pathLst>
                  <a:path w="58" h="311">
                    <a:moveTo>
                      <a:pt x="0" y="311"/>
                    </a:moveTo>
                    <a:lnTo>
                      <a:pt x="25" y="278"/>
                    </a:lnTo>
                    <a:lnTo>
                      <a:pt x="58" y="0"/>
                    </a:lnTo>
                    <a:lnTo>
                      <a:pt x="33" y="32"/>
                    </a:lnTo>
                    <a:lnTo>
                      <a:pt x="0" y="311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5" name="Freeform 461"/>
              <p:cNvSpPr>
                <a:spLocks/>
              </p:cNvSpPr>
              <p:nvPr/>
            </p:nvSpPr>
            <p:spPr bwMode="auto">
              <a:xfrm>
                <a:off x="3710" y="2413"/>
                <a:ext cx="41" cy="139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25" y="107"/>
                  </a:cxn>
                  <a:cxn ang="0">
                    <a:pos x="41" y="0"/>
                  </a:cxn>
                  <a:cxn ang="0">
                    <a:pos x="25" y="33"/>
                  </a:cxn>
                  <a:cxn ang="0">
                    <a:pos x="0" y="139"/>
                  </a:cxn>
                </a:cxnLst>
                <a:rect l="0" t="0" r="r" b="b"/>
                <a:pathLst>
                  <a:path w="41" h="139">
                    <a:moveTo>
                      <a:pt x="0" y="139"/>
                    </a:moveTo>
                    <a:lnTo>
                      <a:pt x="25" y="107"/>
                    </a:lnTo>
                    <a:lnTo>
                      <a:pt x="41" y="0"/>
                    </a:lnTo>
                    <a:lnTo>
                      <a:pt x="25" y="33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6" name="Freeform 462"/>
              <p:cNvSpPr>
                <a:spLocks/>
              </p:cNvSpPr>
              <p:nvPr/>
            </p:nvSpPr>
            <p:spPr bwMode="auto">
              <a:xfrm>
                <a:off x="3735" y="2348"/>
                <a:ext cx="32" cy="98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6" y="65"/>
                  </a:cxn>
                  <a:cxn ang="0">
                    <a:pos x="32" y="0"/>
                  </a:cxn>
                  <a:cxn ang="0">
                    <a:pos x="16" y="41"/>
                  </a:cxn>
                  <a:cxn ang="0">
                    <a:pos x="0" y="98"/>
                  </a:cxn>
                </a:cxnLst>
                <a:rect l="0" t="0" r="r" b="b"/>
                <a:pathLst>
                  <a:path w="32" h="98">
                    <a:moveTo>
                      <a:pt x="0" y="98"/>
                    </a:moveTo>
                    <a:lnTo>
                      <a:pt x="16" y="65"/>
                    </a:lnTo>
                    <a:lnTo>
                      <a:pt x="32" y="0"/>
                    </a:lnTo>
                    <a:lnTo>
                      <a:pt x="16" y="41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7" name="Freeform 463"/>
              <p:cNvSpPr>
                <a:spLocks/>
              </p:cNvSpPr>
              <p:nvPr/>
            </p:nvSpPr>
            <p:spPr bwMode="auto">
              <a:xfrm>
                <a:off x="3751" y="2119"/>
                <a:ext cx="49" cy="270"/>
              </a:xfrm>
              <a:custGeom>
                <a:avLst/>
                <a:gdLst/>
                <a:ahLst/>
                <a:cxnLst>
                  <a:cxn ang="0">
                    <a:pos x="0" y="270"/>
                  </a:cxn>
                  <a:cxn ang="0">
                    <a:pos x="16" y="229"/>
                  </a:cxn>
                  <a:cxn ang="0">
                    <a:pos x="49" y="0"/>
                  </a:cxn>
                  <a:cxn ang="0">
                    <a:pos x="33" y="32"/>
                  </a:cxn>
                  <a:cxn ang="0">
                    <a:pos x="0" y="270"/>
                  </a:cxn>
                </a:cxnLst>
                <a:rect l="0" t="0" r="r" b="b"/>
                <a:pathLst>
                  <a:path w="49" h="270">
                    <a:moveTo>
                      <a:pt x="0" y="270"/>
                    </a:moveTo>
                    <a:lnTo>
                      <a:pt x="16" y="229"/>
                    </a:lnTo>
                    <a:lnTo>
                      <a:pt x="49" y="0"/>
                    </a:lnTo>
                    <a:lnTo>
                      <a:pt x="33" y="32"/>
                    </a:lnTo>
                    <a:lnTo>
                      <a:pt x="0" y="270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8" name="Freeform 464"/>
              <p:cNvSpPr>
                <a:spLocks/>
              </p:cNvSpPr>
              <p:nvPr/>
            </p:nvSpPr>
            <p:spPr bwMode="auto">
              <a:xfrm>
                <a:off x="3767" y="2119"/>
                <a:ext cx="33" cy="450"/>
              </a:xfrm>
              <a:custGeom>
                <a:avLst/>
                <a:gdLst/>
                <a:ahLst/>
                <a:cxnLst>
                  <a:cxn ang="0">
                    <a:pos x="17" y="32"/>
                  </a:cxn>
                  <a:cxn ang="0">
                    <a:pos x="33" y="0"/>
                  </a:cxn>
                  <a:cxn ang="0">
                    <a:pos x="17" y="409"/>
                  </a:cxn>
                  <a:cxn ang="0">
                    <a:pos x="0" y="450"/>
                  </a:cxn>
                  <a:cxn ang="0">
                    <a:pos x="17" y="32"/>
                  </a:cxn>
                </a:cxnLst>
                <a:rect l="0" t="0" r="r" b="b"/>
                <a:pathLst>
                  <a:path w="33" h="450">
                    <a:moveTo>
                      <a:pt x="17" y="32"/>
                    </a:moveTo>
                    <a:lnTo>
                      <a:pt x="33" y="0"/>
                    </a:lnTo>
                    <a:lnTo>
                      <a:pt x="17" y="409"/>
                    </a:lnTo>
                    <a:lnTo>
                      <a:pt x="0" y="450"/>
                    </a:lnTo>
                    <a:lnTo>
                      <a:pt x="17" y="32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9" name="Freeform 465"/>
              <p:cNvSpPr>
                <a:spLocks/>
              </p:cNvSpPr>
              <p:nvPr/>
            </p:nvSpPr>
            <p:spPr bwMode="auto">
              <a:xfrm>
                <a:off x="3767" y="2528"/>
                <a:ext cx="17" cy="278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7" y="0"/>
                  </a:cxn>
                  <a:cxn ang="0">
                    <a:pos x="17" y="237"/>
                  </a:cxn>
                  <a:cxn ang="0">
                    <a:pos x="0" y="278"/>
                  </a:cxn>
                  <a:cxn ang="0">
                    <a:pos x="0" y="41"/>
                  </a:cxn>
                </a:cxnLst>
                <a:rect l="0" t="0" r="r" b="b"/>
                <a:pathLst>
                  <a:path w="17" h="278">
                    <a:moveTo>
                      <a:pt x="0" y="41"/>
                    </a:moveTo>
                    <a:lnTo>
                      <a:pt x="17" y="0"/>
                    </a:lnTo>
                    <a:lnTo>
                      <a:pt x="17" y="237"/>
                    </a:lnTo>
                    <a:lnTo>
                      <a:pt x="0" y="278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0" name="Freeform 466"/>
              <p:cNvSpPr>
                <a:spLocks/>
              </p:cNvSpPr>
              <p:nvPr/>
            </p:nvSpPr>
            <p:spPr bwMode="auto">
              <a:xfrm>
                <a:off x="3767" y="2765"/>
                <a:ext cx="33" cy="90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7" y="0"/>
                  </a:cxn>
                  <a:cxn ang="0">
                    <a:pos x="33" y="49"/>
                  </a:cxn>
                  <a:cxn ang="0">
                    <a:pos x="9" y="90"/>
                  </a:cxn>
                  <a:cxn ang="0">
                    <a:pos x="0" y="41"/>
                  </a:cxn>
                </a:cxnLst>
                <a:rect l="0" t="0" r="r" b="b"/>
                <a:pathLst>
                  <a:path w="33" h="90">
                    <a:moveTo>
                      <a:pt x="0" y="41"/>
                    </a:moveTo>
                    <a:lnTo>
                      <a:pt x="17" y="0"/>
                    </a:lnTo>
                    <a:lnTo>
                      <a:pt x="33" y="49"/>
                    </a:lnTo>
                    <a:lnTo>
                      <a:pt x="9" y="9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1" name="Freeform 467"/>
              <p:cNvSpPr>
                <a:spLocks/>
              </p:cNvSpPr>
              <p:nvPr/>
            </p:nvSpPr>
            <p:spPr bwMode="auto">
              <a:xfrm>
                <a:off x="3776" y="2642"/>
                <a:ext cx="49" cy="213"/>
              </a:xfrm>
              <a:custGeom>
                <a:avLst/>
                <a:gdLst/>
                <a:ahLst/>
                <a:cxnLst>
                  <a:cxn ang="0">
                    <a:pos x="0" y="213"/>
                  </a:cxn>
                  <a:cxn ang="0">
                    <a:pos x="24" y="172"/>
                  </a:cxn>
                  <a:cxn ang="0">
                    <a:pos x="49" y="0"/>
                  </a:cxn>
                  <a:cxn ang="0">
                    <a:pos x="24" y="41"/>
                  </a:cxn>
                  <a:cxn ang="0">
                    <a:pos x="0" y="213"/>
                  </a:cxn>
                </a:cxnLst>
                <a:rect l="0" t="0" r="r" b="b"/>
                <a:pathLst>
                  <a:path w="49" h="213">
                    <a:moveTo>
                      <a:pt x="0" y="213"/>
                    </a:moveTo>
                    <a:lnTo>
                      <a:pt x="24" y="172"/>
                    </a:lnTo>
                    <a:lnTo>
                      <a:pt x="49" y="0"/>
                    </a:lnTo>
                    <a:lnTo>
                      <a:pt x="24" y="41"/>
                    </a:lnTo>
                    <a:lnTo>
                      <a:pt x="0" y="213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2" name="Freeform 468"/>
              <p:cNvSpPr>
                <a:spLocks/>
              </p:cNvSpPr>
              <p:nvPr/>
            </p:nvSpPr>
            <p:spPr bwMode="auto">
              <a:xfrm>
                <a:off x="3800" y="2528"/>
                <a:ext cx="49" cy="155"/>
              </a:xfrm>
              <a:custGeom>
                <a:avLst/>
                <a:gdLst/>
                <a:ahLst/>
                <a:cxnLst>
                  <a:cxn ang="0">
                    <a:pos x="0" y="155"/>
                  </a:cxn>
                  <a:cxn ang="0">
                    <a:pos x="25" y="114"/>
                  </a:cxn>
                  <a:cxn ang="0">
                    <a:pos x="49" y="0"/>
                  </a:cxn>
                  <a:cxn ang="0">
                    <a:pos x="25" y="33"/>
                  </a:cxn>
                  <a:cxn ang="0">
                    <a:pos x="0" y="155"/>
                  </a:cxn>
                </a:cxnLst>
                <a:rect l="0" t="0" r="r" b="b"/>
                <a:pathLst>
                  <a:path w="49" h="155">
                    <a:moveTo>
                      <a:pt x="0" y="155"/>
                    </a:moveTo>
                    <a:lnTo>
                      <a:pt x="25" y="114"/>
                    </a:lnTo>
                    <a:lnTo>
                      <a:pt x="49" y="0"/>
                    </a:lnTo>
                    <a:lnTo>
                      <a:pt x="25" y="33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3" name="Freeform 469"/>
              <p:cNvSpPr>
                <a:spLocks/>
              </p:cNvSpPr>
              <p:nvPr/>
            </p:nvSpPr>
            <p:spPr bwMode="auto">
              <a:xfrm>
                <a:off x="3825" y="2200"/>
                <a:ext cx="57" cy="361"/>
              </a:xfrm>
              <a:custGeom>
                <a:avLst/>
                <a:gdLst/>
                <a:ahLst/>
                <a:cxnLst>
                  <a:cxn ang="0">
                    <a:pos x="0" y="361"/>
                  </a:cxn>
                  <a:cxn ang="0">
                    <a:pos x="24" y="328"/>
                  </a:cxn>
                  <a:cxn ang="0">
                    <a:pos x="57" y="0"/>
                  </a:cxn>
                  <a:cxn ang="0">
                    <a:pos x="41" y="41"/>
                  </a:cxn>
                  <a:cxn ang="0">
                    <a:pos x="0" y="361"/>
                  </a:cxn>
                </a:cxnLst>
                <a:rect l="0" t="0" r="r" b="b"/>
                <a:pathLst>
                  <a:path w="57" h="361">
                    <a:moveTo>
                      <a:pt x="0" y="361"/>
                    </a:moveTo>
                    <a:lnTo>
                      <a:pt x="24" y="328"/>
                    </a:lnTo>
                    <a:lnTo>
                      <a:pt x="57" y="0"/>
                    </a:lnTo>
                    <a:lnTo>
                      <a:pt x="41" y="41"/>
                    </a:lnTo>
                    <a:lnTo>
                      <a:pt x="0" y="361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4" name="Freeform 470"/>
              <p:cNvSpPr>
                <a:spLocks/>
              </p:cNvSpPr>
              <p:nvPr/>
            </p:nvSpPr>
            <p:spPr bwMode="auto">
              <a:xfrm>
                <a:off x="3857" y="2200"/>
                <a:ext cx="25" cy="385"/>
              </a:xfrm>
              <a:custGeom>
                <a:avLst/>
                <a:gdLst/>
                <a:ahLst/>
                <a:cxnLst>
                  <a:cxn ang="0">
                    <a:pos x="9" y="41"/>
                  </a:cxn>
                  <a:cxn ang="0">
                    <a:pos x="25" y="0"/>
                  </a:cxn>
                  <a:cxn ang="0">
                    <a:pos x="17" y="344"/>
                  </a:cxn>
                  <a:cxn ang="0">
                    <a:pos x="0" y="385"/>
                  </a:cxn>
                  <a:cxn ang="0">
                    <a:pos x="9" y="41"/>
                  </a:cxn>
                </a:cxnLst>
                <a:rect l="0" t="0" r="r" b="b"/>
                <a:pathLst>
                  <a:path w="25" h="385">
                    <a:moveTo>
                      <a:pt x="9" y="41"/>
                    </a:moveTo>
                    <a:lnTo>
                      <a:pt x="25" y="0"/>
                    </a:lnTo>
                    <a:lnTo>
                      <a:pt x="17" y="344"/>
                    </a:lnTo>
                    <a:lnTo>
                      <a:pt x="0" y="385"/>
                    </a:lnTo>
                    <a:lnTo>
                      <a:pt x="9" y="41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5" name="Freeform 471"/>
              <p:cNvSpPr>
                <a:spLocks/>
              </p:cNvSpPr>
              <p:nvPr/>
            </p:nvSpPr>
            <p:spPr bwMode="auto">
              <a:xfrm>
                <a:off x="3849" y="2544"/>
                <a:ext cx="25" cy="287"/>
              </a:xfrm>
              <a:custGeom>
                <a:avLst/>
                <a:gdLst/>
                <a:ahLst/>
                <a:cxnLst>
                  <a:cxn ang="0">
                    <a:pos x="8" y="41"/>
                  </a:cxn>
                  <a:cxn ang="0">
                    <a:pos x="25" y="0"/>
                  </a:cxn>
                  <a:cxn ang="0">
                    <a:pos x="25" y="254"/>
                  </a:cxn>
                  <a:cxn ang="0">
                    <a:pos x="0" y="287"/>
                  </a:cxn>
                  <a:cxn ang="0">
                    <a:pos x="8" y="41"/>
                  </a:cxn>
                </a:cxnLst>
                <a:rect l="0" t="0" r="r" b="b"/>
                <a:pathLst>
                  <a:path w="25" h="287">
                    <a:moveTo>
                      <a:pt x="8" y="41"/>
                    </a:moveTo>
                    <a:lnTo>
                      <a:pt x="25" y="0"/>
                    </a:lnTo>
                    <a:lnTo>
                      <a:pt x="25" y="254"/>
                    </a:lnTo>
                    <a:lnTo>
                      <a:pt x="0" y="287"/>
                    </a:lnTo>
                    <a:lnTo>
                      <a:pt x="8" y="41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6" name="Freeform 472"/>
              <p:cNvSpPr>
                <a:spLocks/>
              </p:cNvSpPr>
              <p:nvPr/>
            </p:nvSpPr>
            <p:spPr bwMode="auto">
              <a:xfrm>
                <a:off x="3849" y="2798"/>
                <a:ext cx="33" cy="4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25" y="0"/>
                  </a:cxn>
                  <a:cxn ang="0">
                    <a:pos x="33" y="0"/>
                  </a:cxn>
                  <a:cxn ang="0">
                    <a:pos x="17" y="41"/>
                  </a:cxn>
                  <a:cxn ang="0">
                    <a:pos x="0" y="33"/>
                  </a:cxn>
                </a:cxnLst>
                <a:rect l="0" t="0" r="r" b="b"/>
                <a:pathLst>
                  <a:path w="33" h="41">
                    <a:moveTo>
                      <a:pt x="0" y="33"/>
                    </a:moveTo>
                    <a:lnTo>
                      <a:pt x="25" y="0"/>
                    </a:lnTo>
                    <a:lnTo>
                      <a:pt x="33" y="0"/>
                    </a:lnTo>
                    <a:lnTo>
                      <a:pt x="17" y="4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7" name="Freeform 473"/>
              <p:cNvSpPr>
                <a:spLocks/>
              </p:cNvSpPr>
              <p:nvPr/>
            </p:nvSpPr>
            <p:spPr bwMode="auto">
              <a:xfrm>
                <a:off x="3866" y="2757"/>
                <a:ext cx="41" cy="82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16" y="41"/>
                  </a:cxn>
                  <a:cxn ang="0">
                    <a:pos x="41" y="0"/>
                  </a:cxn>
                  <a:cxn ang="0">
                    <a:pos x="16" y="41"/>
                  </a:cxn>
                  <a:cxn ang="0">
                    <a:pos x="0" y="82"/>
                  </a:cxn>
                </a:cxnLst>
                <a:rect l="0" t="0" r="r" b="b"/>
                <a:pathLst>
                  <a:path w="41" h="82">
                    <a:moveTo>
                      <a:pt x="0" y="82"/>
                    </a:moveTo>
                    <a:lnTo>
                      <a:pt x="16" y="41"/>
                    </a:lnTo>
                    <a:lnTo>
                      <a:pt x="41" y="0"/>
                    </a:lnTo>
                    <a:lnTo>
                      <a:pt x="16" y="41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4D4D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8" name="Freeform 474"/>
              <p:cNvSpPr>
                <a:spLocks/>
              </p:cNvSpPr>
              <p:nvPr/>
            </p:nvSpPr>
            <p:spPr bwMode="auto">
              <a:xfrm>
                <a:off x="3882" y="2757"/>
                <a:ext cx="33" cy="98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5" y="0"/>
                  </a:cxn>
                  <a:cxn ang="0">
                    <a:pos x="33" y="66"/>
                  </a:cxn>
                  <a:cxn ang="0">
                    <a:pos x="8" y="98"/>
                  </a:cxn>
                  <a:cxn ang="0">
                    <a:pos x="0" y="41"/>
                  </a:cxn>
                </a:cxnLst>
                <a:rect l="0" t="0" r="r" b="b"/>
                <a:pathLst>
                  <a:path w="33" h="98">
                    <a:moveTo>
                      <a:pt x="0" y="41"/>
                    </a:moveTo>
                    <a:lnTo>
                      <a:pt x="25" y="0"/>
                    </a:lnTo>
                    <a:lnTo>
                      <a:pt x="33" y="66"/>
                    </a:lnTo>
                    <a:lnTo>
                      <a:pt x="8" y="98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9" name="Freeform 475"/>
              <p:cNvSpPr>
                <a:spLocks/>
              </p:cNvSpPr>
              <p:nvPr/>
            </p:nvSpPr>
            <p:spPr bwMode="auto">
              <a:xfrm>
                <a:off x="985" y="2430"/>
                <a:ext cx="49" cy="65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41" y="32"/>
                  </a:cxn>
                  <a:cxn ang="0">
                    <a:pos x="49" y="0"/>
                  </a:cxn>
                  <a:cxn ang="0">
                    <a:pos x="8" y="32"/>
                  </a:cxn>
                  <a:cxn ang="0">
                    <a:pos x="0" y="65"/>
                  </a:cxn>
                </a:cxnLst>
                <a:rect l="0" t="0" r="r" b="b"/>
                <a:pathLst>
                  <a:path w="49" h="65">
                    <a:moveTo>
                      <a:pt x="0" y="65"/>
                    </a:moveTo>
                    <a:lnTo>
                      <a:pt x="41" y="32"/>
                    </a:lnTo>
                    <a:lnTo>
                      <a:pt x="49" y="0"/>
                    </a:lnTo>
                    <a:lnTo>
                      <a:pt x="8" y="32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8080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0" name="Freeform 476"/>
              <p:cNvSpPr>
                <a:spLocks/>
              </p:cNvSpPr>
              <p:nvPr/>
            </p:nvSpPr>
            <p:spPr bwMode="auto">
              <a:xfrm>
                <a:off x="993" y="2430"/>
                <a:ext cx="57" cy="73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41" y="0"/>
                  </a:cxn>
                  <a:cxn ang="0">
                    <a:pos x="57" y="41"/>
                  </a:cxn>
                  <a:cxn ang="0">
                    <a:pos x="16" y="73"/>
                  </a:cxn>
                  <a:cxn ang="0">
                    <a:pos x="0" y="32"/>
                  </a:cxn>
                </a:cxnLst>
                <a:rect l="0" t="0" r="r" b="b"/>
                <a:pathLst>
                  <a:path w="57" h="73">
                    <a:moveTo>
                      <a:pt x="0" y="32"/>
                    </a:moveTo>
                    <a:lnTo>
                      <a:pt x="41" y="0"/>
                    </a:lnTo>
                    <a:lnTo>
                      <a:pt x="57" y="41"/>
                    </a:lnTo>
                    <a:lnTo>
                      <a:pt x="16" y="7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1" name="Freeform 477"/>
              <p:cNvSpPr>
                <a:spLocks/>
              </p:cNvSpPr>
              <p:nvPr/>
            </p:nvSpPr>
            <p:spPr bwMode="auto">
              <a:xfrm>
                <a:off x="1009" y="2471"/>
                <a:ext cx="49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41" y="0"/>
                  </a:cxn>
                  <a:cxn ang="0">
                    <a:pos x="49" y="0"/>
                  </a:cxn>
                  <a:cxn ang="0">
                    <a:pos x="17" y="32"/>
                  </a:cxn>
                  <a:cxn ang="0">
                    <a:pos x="0" y="32"/>
                  </a:cxn>
                </a:cxnLst>
                <a:rect l="0" t="0" r="r" b="b"/>
                <a:pathLst>
                  <a:path w="49" h="32">
                    <a:moveTo>
                      <a:pt x="0" y="32"/>
                    </a:moveTo>
                    <a:lnTo>
                      <a:pt x="41" y="0"/>
                    </a:lnTo>
                    <a:lnTo>
                      <a:pt x="49" y="0"/>
                    </a:lnTo>
                    <a:lnTo>
                      <a:pt x="17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2" name="Freeform 478"/>
              <p:cNvSpPr>
                <a:spLocks/>
              </p:cNvSpPr>
              <p:nvPr/>
            </p:nvSpPr>
            <p:spPr bwMode="auto">
              <a:xfrm>
                <a:off x="1026" y="2454"/>
                <a:ext cx="49" cy="4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32" y="17"/>
                  </a:cxn>
                  <a:cxn ang="0">
                    <a:pos x="49" y="0"/>
                  </a:cxn>
                  <a:cxn ang="0">
                    <a:pos x="8" y="33"/>
                  </a:cxn>
                  <a:cxn ang="0">
                    <a:pos x="0" y="49"/>
                  </a:cxn>
                </a:cxnLst>
                <a:rect l="0" t="0" r="r" b="b"/>
                <a:pathLst>
                  <a:path w="49" h="49">
                    <a:moveTo>
                      <a:pt x="0" y="49"/>
                    </a:moveTo>
                    <a:lnTo>
                      <a:pt x="32" y="17"/>
                    </a:lnTo>
                    <a:lnTo>
                      <a:pt x="49" y="0"/>
                    </a:lnTo>
                    <a:lnTo>
                      <a:pt x="8" y="33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8080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3" name="Freeform 479"/>
              <p:cNvSpPr>
                <a:spLocks/>
              </p:cNvSpPr>
              <p:nvPr/>
            </p:nvSpPr>
            <p:spPr bwMode="auto">
              <a:xfrm>
                <a:off x="1034" y="2446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1" y="8"/>
                  </a:cxn>
                  <a:cxn ang="0">
                    <a:pos x="49" y="0"/>
                  </a:cxn>
                  <a:cxn ang="0">
                    <a:pos x="16" y="33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41" y="8"/>
                    </a:lnTo>
                    <a:lnTo>
                      <a:pt x="49" y="0"/>
                    </a:lnTo>
                    <a:lnTo>
                      <a:pt x="16" y="33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4" name="Freeform 480"/>
              <p:cNvSpPr>
                <a:spLocks/>
              </p:cNvSpPr>
              <p:nvPr/>
            </p:nvSpPr>
            <p:spPr bwMode="auto">
              <a:xfrm>
                <a:off x="1050" y="2446"/>
                <a:ext cx="49" cy="57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9" y="25"/>
                  </a:cxn>
                  <a:cxn ang="0">
                    <a:pos x="8" y="57"/>
                  </a:cxn>
                  <a:cxn ang="0">
                    <a:pos x="0" y="33"/>
                  </a:cxn>
                </a:cxnLst>
                <a:rect l="0" t="0" r="r" b="b"/>
                <a:pathLst>
                  <a:path w="49" h="57">
                    <a:moveTo>
                      <a:pt x="0" y="33"/>
                    </a:moveTo>
                    <a:lnTo>
                      <a:pt x="33" y="0"/>
                    </a:lnTo>
                    <a:lnTo>
                      <a:pt x="49" y="25"/>
                    </a:lnTo>
                    <a:lnTo>
                      <a:pt x="8" y="5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5" name="Freeform 481"/>
              <p:cNvSpPr>
                <a:spLocks/>
              </p:cNvSpPr>
              <p:nvPr/>
            </p:nvSpPr>
            <p:spPr bwMode="auto">
              <a:xfrm>
                <a:off x="1058" y="2471"/>
                <a:ext cx="50" cy="41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41" y="0"/>
                  </a:cxn>
                  <a:cxn ang="0">
                    <a:pos x="50" y="8"/>
                  </a:cxn>
                  <a:cxn ang="0">
                    <a:pos x="17" y="41"/>
                  </a:cxn>
                  <a:cxn ang="0">
                    <a:pos x="0" y="32"/>
                  </a:cxn>
                </a:cxnLst>
                <a:rect l="0" t="0" r="r" b="b"/>
                <a:pathLst>
                  <a:path w="50" h="41">
                    <a:moveTo>
                      <a:pt x="0" y="32"/>
                    </a:moveTo>
                    <a:lnTo>
                      <a:pt x="41" y="0"/>
                    </a:lnTo>
                    <a:lnTo>
                      <a:pt x="50" y="8"/>
                    </a:lnTo>
                    <a:lnTo>
                      <a:pt x="17" y="41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6" name="Freeform 482"/>
              <p:cNvSpPr>
                <a:spLocks/>
              </p:cNvSpPr>
              <p:nvPr/>
            </p:nvSpPr>
            <p:spPr bwMode="auto">
              <a:xfrm>
                <a:off x="1075" y="2471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8"/>
                  </a:cxn>
                  <a:cxn ang="0">
                    <a:pos x="49" y="0"/>
                  </a:cxn>
                  <a:cxn ang="0">
                    <a:pos x="8" y="32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33" y="8"/>
                    </a:lnTo>
                    <a:lnTo>
                      <a:pt x="49" y="0"/>
                    </a:lnTo>
                    <a:lnTo>
                      <a:pt x="8" y="32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7" name="Freeform 483"/>
              <p:cNvSpPr>
                <a:spLocks/>
              </p:cNvSpPr>
              <p:nvPr/>
            </p:nvSpPr>
            <p:spPr bwMode="auto">
              <a:xfrm>
                <a:off x="1083" y="2471"/>
                <a:ext cx="49" cy="49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41" y="0"/>
                  </a:cxn>
                  <a:cxn ang="0">
                    <a:pos x="49" y="16"/>
                  </a:cxn>
                  <a:cxn ang="0">
                    <a:pos x="16" y="49"/>
                  </a:cxn>
                  <a:cxn ang="0">
                    <a:pos x="0" y="32"/>
                  </a:cxn>
                </a:cxnLst>
                <a:rect l="0" t="0" r="r" b="b"/>
                <a:pathLst>
                  <a:path w="49" h="49">
                    <a:moveTo>
                      <a:pt x="0" y="32"/>
                    </a:moveTo>
                    <a:lnTo>
                      <a:pt x="41" y="0"/>
                    </a:lnTo>
                    <a:lnTo>
                      <a:pt x="49" y="16"/>
                    </a:lnTo>
                    <a:lnTo>
                      <a:pt x="16" y="49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8" name="Freeform 484"/>
              <p:cNvSpPr>
                <a:spLocks/>
              </p:cNvSpPr>
              <p:nvPr/>
            </p:nvSpPr>
            <p:spPr bwMode="auto">
              <a:xfrm>
                <a:off x="1099" y="2479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8"/>
                  </a:cxn>
                  <a:cxn ang="0">
                    <a:pos x="49" y="0"/>
                  </a:cxn>
                  <a:cxn ang="0">
                    <a:pos x="9" y="33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33" y="8"/>
                    </a:lnTo>
                    <a:lnTo>
                      <a:pt x="49" y="0"/>
                    </a:lnTo>
                    <a:lnTo>
                      <a:pt x="9" y="33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9" name="Freeform 485"/>
              <p:cNvSpPr>
                <a:spLocks/>
              </p:cNvSpPr>
              <p:nvPr/>
            </p:nvSpPr>
            <p:spPr bwMode="auto">
              <a:xfrm>
                <a:off x="1108" y="2479"/>
                <a:ext cx="49" cy="4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40" y="0"/>
                  </a:cxn>
                  <a:cxn ang="0">
                    <a:pos x="49" y="8"/>
                  </a:cxn>
                  <a:cxn ang="0">
                    <a:pos x="16" y="41"/>
                  </a:cxn>
                  <a:cxn ang="0">
                    <a:pos x="0" y="33"/>
                  </a:cxn>
                </a:cxnLst>
                <a:rect l="0" t="0" r="r" b="b"/>
                <a:pathLst>
                  <a:path w="49" h="41">
                    <a:moveTo>
                      <a:pt x="0" y="33"/>
                    </a:moveTo>
                    <a:lnTo>
                      <a:pt x="40" y="0"/>
                    </a:lnTo>
                    <a:lnTo>
                      <a:pt x="49" y="8"/>
                    </a:lnTo>
                    <a:lnTo>
                      <a:pt x="16" y="4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0" name="Freeform 486"/>
              <p:cNvSpPr>
                <a:spLocks/>
              </p:cNvSpPr>
              <p:nvPr/>
            </p:nvSpPr>
            <p:spPr bwMode="auto">
              <a:xfrm>
                <a:off x="1124" y="2479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8"/>
                  </a:cxn>
                  <a:cxn ang="0">
                    <a:pos x="49" y="0"/>
                  </a:cxn>
                  <a:cxn ang="0">
                    <a:pos x="8" y="33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33" y="8"/>
                    </a:lnTo>
                    <a:lnTo>
                      <a:pt x="49" y="0"/>
                    </a:lnTo>
                    <a:lnTo>
                      <a:pt x="8" y="33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1" name="Freeform 487"/>
              <p:cNvSpPr>
                <a:spLocks/>
              </p:cNvSpPr>
              <p:nvPr/>
            </p:nvSpPr>
            <p:spPr bwMode="auto">
              <a:xfrm>
                <a:off x="1132" y="2479"/>
                <a:ext cx="49" cy="4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41" y="0"/>
                  </a:cxn>
                  <a:cxn ang="0">
                    <a:pos x="49" y="8"/>
                  </a:cxn>
                  <a:cxn ang="0">
                    <a:pos x="16" y="41"/>
                  </a:cxn>
                  <a:cxn ang="0">
                    <a:pos x="0" y="33"/>
                  </a:cxn>
                </a:cxnLst>
                <a:rect l="0" t="0" r="r" b="b"/>
                <a:pathLst>
                  <a:path w="49" h="41">
                    <a:moveTo>
                      <a:pt x="0" y="33"/>
                    </a:moveTo>
                    <a:lnTo>
                      <a:pt x="41" y="0"/>
                    </a:lnTo>
                    <a:lnTo>
                      <a:pt x="49" y="8"/>
                    </a:lnTo>
                    <a:lnTo>
                      <a:pt x="16" y="4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2" name="Freeform 488"/>
              <p:cNvSpPr>
                <a:spLocks/>
              </p:cNvSpPr>
              <p:nvPr/>
            </p:nvSpPr>
            <p:spPr bwMode="auto">
              <a:xfrm>
                <a:off x="1148" y="2487"/>
                <a:ext cx="50" cy="4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50" y="8"/>
                  </a:cxn>
                  <a:cxn ang="0">
                    <a:pos x="9" y="41"/>
                  </a:cxn>
                  <a:cxn ang="0">
                    <a:pos x="0" y="33"/>
                  </a:cxn>
                </a:cxnLst>
                <a:rect l="0" t="0" r="r" b="b"/>
                <a:pathLst>
                  <a:path w="50" h="41">
                    <a:moveTo>
                      <a:pt x="0" y="33"/>
                    </a:moveTo>
                    <a:lnTo>
                      <a:pt x="33" y="0"/>
                    </a:lnTo>
                    <a:lnTo>
                      <a:pt x="50" y="8"/>
                    </a:lnTo>
                    <a:lnTo>
                      <a:pt x="9" y="4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3" name="Freeform 489"/>
              <p:cNvSpPr>
                <a:spLocks/>
              </p:cNvSpPr>
              <p:nvPr/>
            </p:nvSpPr>
            <p:spPr bwMode="auto">
              <a:xfrm>
                <a:off x="1157" y="2479"/>
                <a:ext cx="49" cy="4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41" y="16"/>
                  </a:cxn>
                  <a:cxn ang="0">
                    <a:pos x="49" y="0"/>
                  </a:cxn>
                  <a:cxn ang="0">
                    <a:pos x="16" y="33"/>
                  </a:cxn>
                  <a:cxn ang="0">
                    <a:pos x="0" y="49"/>
                  </a:cxn>
                </a:cxnLst>
                <a:rect l="0" t="0" r="r" b="b"/>
                <a:pathLst>
                  <a:path w="49" h="49">
                    <a:moveTo>
                      <a:pt x="0" y="49"/>
                    </a:moveTo>
                    <a:lnTo>
                      <a:pt x="41" y="16"/>
                    </a:lnTo>
                    <a:lnTo>
                      <a:pt x="49" y="0"/>
                    </a:lnTo>
                    <a:lnTo>
                      <a:pt x="16" y="33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8080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4" name="Freeform 490"/>
              <p:cNvSpPr>
                <a:spLocks/>
              </p:cNvSpPr>
              <p:nvPr/>
            </p:nvSpPr>
            <p:spPr bwMode="auto">
              <a:xfrm>
                <a:off x="1173" y="2479"/>
                <a:ext cx="49" cy="4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9" y="8"/>
                  </a:cxn>
                  <a:cxn ang="0">
                    <a:pos x="8" y="41"/>
                  </a:cxn>
                  <a:cxn ang="0">
                    <a:pos x="0" y="33"/>
                  </a:cxn>
                </a:cxnLst>
                <a:rect l="0" t="0" r="r" b="b"/>
                <a:pathLst>
                  <a:path w="49" h="41">
                    <a:moveTo>
                      <a:pt x="0" y="33"/>
                    </a:moveTo>
                    <a:lnTo>
                      <a:pt x="33" y="0"/>
                    </a:lnTo>
                    <a:lnTo>
                      <a:pt x="49" y="8"/>
                    </a:lnTo>
                    <a:lnTo>
                      <a:pt x="8" y="4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5" name="Freeform 491"/>
              <p:cNvSpPr>
                <a:spLocks/>
              </p:cNvSpPr>
              <p:nvPr/>
            </p:nvSpPr>
            <p:spPr bwMode="auto">
              <a:xfrm>
                <a:off x="1181" y="2487"/>
                <a:ext cx="49" cy="49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41" y="0"/>
                  </a:cxn>
                  <a:cxn ang="0">
                    <a:pos x="49" y="16"/>
                  </a:cxn>
                  <a:cxn ang="0">
                    <a:pos x="17" y="49"/>
                  </a:cxn>
                  <a:cxn ang="0">
                    <a:pos x="0" y="33"/>
                  </a:cxn>
                </a:cxnLst>
                <a:rect l="0" t="0" r="r" b="b"/>
                <a:pathLst>
                  <a:path w="49" h="49">
                    <a:moveTo>
                      <a:pt x="0" y="33"/>
                    </a:moveTo>
                    <a:lnTo>
                      <a:pt x="41" y="0"/>
                    </a:lnTo>
                    <a:lnTo>
                      <a:pt x="49" y="16"/>
                    </a:lnTo>
                    <a:lnTo>
                      <a:pt x="17" y="49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6" name="Freeform 492"/>
              <p:cNvSpPr>
                <a:spLocks/>
              </p:cNvSpPr>
              <p:nvPr/>
            </p:nvSpPr>
            <p:spPr bwMode="auto">
              <a:xfrm>
                <a:off x="1198" y="2495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2" y="8"/>
                  </a:cxn>
                  <a:cxn ang="0">
                    <a:pos x="49" y="0"/>
                  </a:cxn>
                  <a:cxn ang="0">
                    <a:pos x="8" y="33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32" y="8"/>
                    </a:lnTo>
                    <a:lnTo>
                      <a:pt x="49" y="0"/>
                    </a:lnTo>
                    <a:lnTo>
                      <a:pt x="8" y="33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7" name="Freeform 493"/>
              <p:cNvSpPr>
                <a:spLocks/>
              </p:cNvSpPr>
              <p:nvPr/>
            </p:nvSpPr>
            <p:spPr bwMode="auto">
              <a:xfrm>
                <a:off x="1206" y="2454"/>
                <a:ext cx="49" cy="74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41" y="41"/>
                  </a:cxn>
                  <a:cxn ang="0">
                    <a:pos x="49" y="0"/>
                  </a:cxn>
                  <a:cxn ang="0">
                    <a:pos x="16" y="33"/>
                  </a:cxn>
                  <a:cxn ang="0">
                    <a:pos x="0" y="74"/>
                  </a:cxn>
                </a:cxnLst>
                <a:rect l="0" t="0" r="r" b="b"/>
                <a:pathLst>
                  <a:path w="49" h="74">
                    <a:moveTo>
                      <a:pt x="0" y="74"/>
                    </a:moveTo>
                    <a:lnTo>
                      <a:pt x="41" y="41"/>
                    </a:lnTo>
                    <a:lnTo>
                      <a:pt x="49" y="0"/>
                    </a:lnTo>
                    <a:lnTo>
                      <a:pt x="16" y="33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8080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8" name="Freeform 494"/>
              <p:cNvSpPr>
                <a:spLocks/>
              </p:cNvSpPr>
              <p:nvPr/>
            </p:nvSpPr>
            <p:spPr bwMode="auto">
              <a:xfrm>
                <a:off x="1222" y="2454"/>
                <a:ext cx="49" cy="82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9" y="41"/>
                  </a:cxn>
                  <a:cxn ang="0">
                    <a:pos x="8" y="82"/>
                  </a:cxn>
                  <a:cxn ang="0">
                    <a:pos x="0" y="33"/>
                  </a:cxn>
                </a:cxnLst>
                <a:rect l="0" t="0" r="r" b="b"/>
                <a:pathLst>
                  <a:path w="49" h="82">
                    <a:moveTo>
                      <a:pt x="0" y="33"/>
                    </a:moveTo>
                    <a:lnTo>
                      <a:pt x="33" y="0"/>
                    </a:lnTo>
                    <a:lnTo>
                      <a:pt x="49" y="41"/>
                    </a:lnTo>
                    <a:lnTo>
                      <a:pt x="8" y="82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9" name="Freeform 495"/>
              <p:cNvSpPr>
                <a:spLocks/>
              </p:cNvSpPr>
              <p:nvPr/>
            </p:nvSpPr>
            <p:spPr bwMode="auto">
              <a:xfrm>
                <a:off x="1230" y="2454"/>
                <a:ext cx="49" cy="82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41" y="41"/>
                  </a:cxn>
                  <a:cxn ang="0">
                    <a:pos x="49" y="0"/>
                  </a:cxn>
                  <a:cxn ang="0">
                    <a:pos x="17" y="33"/>
                  </a:cxn>
                  <a:cxn ang="0">
                    <a:pos x="0" y="82"/>
                  </a:cxn>
                </a:cxnLst>
                <a:rect l="0" t="0" r="r" b="b"/>
                <a:pathLst>
                  <a:path w="49" h="82">
                    <a:moveTo>
                      <a:pt x="0" y="82"/>
                    </a:moveTo>
                    <a:lnTo>
                      <a:pt x="41" y="41"/>
                    </a:lnTo>
                    <a:lnTo>
                      <a:pt x="49" y="0"/>
                    </a:lnTo>
                    <a:lnTo>
                      <a:pt x="17" y="33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80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0" name="Freeform 496"/>
              <p:cNvSpPr>
                <a:spLocks/>
              </p:cNvSpPr>
              <p:nvPr/>
            </p:nvSpPr>
            <p:spPr bwMode="auto">
              <a:xfrm>
                <a:off x="1247" y="2454"/>
                <a:ext cx="49" cy="98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2" y="0"/>
                  </a:cxn>
                  <a:cxn ang="0">
                    <a:pos x="49" y="58"/>
                  </a:cxn>
                  <a:cxn ang="0">
                    <a:pos x="16" y="98"/>
                  </a:cxn>
                  <a:cxn ang="0">
                    <a:pos x="0" y="33"/>
                  </a:cxn>
                </a:cxnLst>
                <a:rect l="0" t="0" r="r" b="b"/>
                <a:pathLst>
                  <a:path w="49" h="98">
                    <a:moveTo>
                      <a:pt x="0" y="33"/>
                    </a:moveTo>
                    <a:lnTo>
                      <a:pt x="32" y="0"/>
                    </a:lnTo>
                    <a:lnTo>
                      <a:pt x="49" y="58"/>
                    </a:lnTo>
                    <a:lnTo>
                      <a:pt x="16" y="98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1" name="Freeform 497"/>
              <p:cNvSpPr>
                <a:spLocks/>
              </p:cNvSpPr>
              <p:nvPr/>
            </p:nvSpPr>
            <p:spPr bwMode="auto">
              <a:xfrm>
                <a:off x="1263" y="2503"/>
                <a:ext cx="41" cy="4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33" y="9"/>
                  </a:cxn>
                  <a:cxn ang="0">
                    <a:pos x="41" y="0"/>
                  </a:cxn>
                  <a:cxn ang="0">
                    <a:pos x="8" y="33"/>
                  </a:cxn>
                  <a:cxn ang="0">
                    <a:pos x="0" y="49"/>
                  </a:cxn>
                </a:cxnLst>
                <a:rect l="0" t="0" r="r" b="b"/>
                <a:pathLst>
                  <a:path w="41" h="49">
                    <a:moveTo>
                      <a:pt x="0" y="49"/>
                    </a:moveTo>
                    <a:lnTo>
                      <a:pt x="33" y="9"/>
                    </a:lnTo>
                    <a:lnTo>
                      <a:pt x="41" y="0"/>
                    </a:lnTo>
                    <a:lnTo>
                      <a:pt x="8" y="33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2" name="Freeform 498"/>
              <p:cNvSpPr>
                <a:spLocks/>
              </p:cNvSpPr>
              <p:nvPr/>
            </p:nvSpPr>
            <p:spPr bwMode="auto">
              <a:xfrm>
                <a:off x="1271" y="2503"/>
                <a:ext cx="49" cy="4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9" y="9"/>
                  </a:cxn>
                  <a:cxn ang="0">
                    <a:pos x="17" y="41"/>
                  </a:cxn>
                  <a:cxn ang="0">
                    <a:pos x="0" y="33"/>
                  </a:cxn>
                </a:cxnLst>
                <a:rect l="0" t="0" r="r" b="b"/>
                <a:pathLst>
                  <a:path w="49" h="41">
                    <a:moveTo>
                      <a:pt x="0" y="33"/>
                    </a:moveTo>
                    <a:lnTo>
                      <a:pt x="33" y="0"/>
                    </a:lnTo>
                    <a:lnTo>
                      <a:pt x="49" y="9"/>
                    </a:lnTo>
                    <a:lnTo>
                      <a:pt x="17" y="4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3" name="Freeform 499"/>
              <p:cNvSpPr>
                <a:spLocks/>
              </p:cNvSpPr>
              <p:nvPr/>
            </p:nvSpPr>
            <p:spPr bwMode="auto">
              <a:xfrm>
                <a:off x="1288" y="2512"/>
                <a:ext cx="41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8" y="32"/>
                  </a:cxn>
                  <a:cxn ang="0">
                    <a:pos x="0" y="32"/>
                  </a:cxn>
                </a:cxnLst>
                <a:rect l="0" t="0" r="r" b="b"/>
                <a:pathLst>
                  <a:path w="41" h="32">
                    <a:moveTo>
                      <a:pt x="0" y="32"/>
                    </a:moveTo>
                    <a:lnTo>
                      <a:pt x="32" y="0"/>
                    </a:lnTo>
                    <a:lnTo>
                      <a:pt x="41" y="0"/>
                    </a:lnTo>
                    <a:lnTo>
                      <a:pt x="8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4" name="Freeform 500"/>
              <p:cNvSpPr>
                <a:spLocks/>
              </p:cNvSpPr>
              <p:nvPr/>
            </p:nvSpPr>
            <p:spPr bwMode="auto">
              <a:xfrm>
                <a:off x="1296" y="2503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9"/>
                  </a:cxn>
                  <a:cxn ang="0">
                    <a:pos x="49" y="0"/>
                  </a:cxn>
                  <a:cxn ang="0">
                    <a:pos x="16" y="41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33" y="9"/>
                    </a:lnTo>
                    <a:lnTo>
                      <a:pt x="49" y="0"/>
                    </a:lnTo>
                    <a:lnTo>
                      <a:pt x="16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5" name="Freeform 501"/>
              <p:cNvSpPr>
                <a:spLocks/>
              </p:cNvSpPr>
              <p:nvPr/>
            </p:nvSpPr>
            <p:spPr bwMode="auto">
              <a:xfrm>
                <a:off x="1312" y="2462"/>
                <a:ext cx="41" cy="82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33" y="41"/>
                  </a:cxn>
                  <a:cxn ang="0">
                    <a:pos x="41" y="0"/>
                  </a:cxn>
                  <a:cxn ang="0">
                    <a:pos x="8" y="33"/>
                  </a:cxn>
                  <a:cxn ang="0">
                    <a:pos x="0" y="82"/>
                  </a:cxn>
                </a:cxnLst>
                <a:rect l="0" t="0" r="r" b="b"/>
                <a:pathLst>
                  <a:path w="41" h="82">
                    <a:moveTo>
                      <a:pt x="0" y="82"/>
                    </a:moveTo>
                    <a:lnTo>
                      <a:pt x="33" y="41"/>
                    </a:lnTo>
                    <a:lnTo>
                      <a:pt x="41" y="0"/>
                    </a:lnTo>
                    <a:lnTo>
                      <a:pt x="8" y="33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80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6" name="Freeform 502"/>
              <p:cNvSpPr>
                <a:spLocks/>
              </p:cNvSpPr>
              <p:nvPr/>
            </p:nvSpPr>
            <p:spPr bwMode="auto">
              <a:xfrm>
                <a:off x="1320" y="2462"/>
                <a:ext cx="49" cy="99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9" y="66"/>
                  </a:cxn>
                  <a:cxn ang="0">
                    <a:pos x="17" y="99"/>
                  </a:cxn>
                  <a:cxn ang="0">
                    <a:pos x="0" y="33"/>
                  </a:cxn>
                </a:cxnLst>
                <a:rect l="0" t="0" r="r" b="b"/>
                <a:pathLst>
                  <a:path w="49" h="99">
                    <a:moveTo>
                      <a:pt x="0" y="33"/>
                    </a:moveTo>
                    <a:lnTo>
                      <a:pt x="33" y="0"/>
                    </a:lnTo>
                    <a:lnTo>
                      <a:pt x="49" y="66"/>
                    </a:lnTo>
                    <a:lnTo>
                      <a:pt x="17" y="99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7" name="Freeform 503"/>
              <p:cNvSpPr>
                <a:spLocks/>
              </p:cNvSpPr>
              <p:nvPr/>
            </p:nvSpPr>
            <p:spPr bwMode="auto">
              <a:xfrm>
                <a:off x="1337" y="2528"/>
                <a:ext cx="41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8" y="33"/>
                  </a:cxn>
                  <a:cxn ang="0">
                    <a:pos x="0" y="33"/>
                  </a:cxn>
                </a:cxnLst>
                <a:rect l="0" t="0" r="r" b="b"/>
                <a:pathLst>
                  <a:path w="41" h="33">
                    <a:moveTo>
                      <a:pt x="0" y="33"/>
                    </a:moveTo>
                    <a:lnTo>
                      <a:pt x="32" y="0"/>
                    </a:lnTo>
                    <a:lnTo>
                      <a:pt x="41" y="0"/>
                    </a:lnTo>
                    <a:lnTo>
                      <a:pt x="8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8" name="Freeform 504"/>
              <p:cNvSpPr>
                <a:spLocks/>
              </p:cNvSpPr>
              <p:nvPr/>
            </p:nvSpPr>
            <p:spPr bwMode="auto">
              <a:xfrm>
                <a:off x="1345" y="2528"/>
                <a:ext cx="49" cy="4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9" y="0"/>
                  </a:cxn>
                  <a:cxn ang="0">
                    <a:pos x="16" y="41"/>
                  </a:cxn>
                  <a:cxn ang="0">
                    <a:pos x="0" y="33"/>
                  </a:cxn>
                </a:cxnLst>
                <a:rect l="0" t="0" r="r" b="b"/>
                <a:pathLst>
                  <a:path w="49" h="41">
                    <a:moveTo>
                      <a:pt x="0" y="33"/>
                    </a:moveTo>
                    <a:lnTo>
                      <a:pt x="33" y="0"/>
                    </a:lnTo>
                    <a:lnTo>
                      <a:pt x="49" y="0"/>
                    </a:lnTo>
                    <a:lnTo>
                      <a:pt x="16" y="4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9" name="Freeform 505"/>
              <p:cNvSpPr>
                <a:spLocks/>
              </p:cNvSpPr>
              <p:nvPr/>
            </p:nvSpPr>
            <p:spPr bwMode="auto">
              <a:xfrm>
                <a:off x="1361" y="2438"/>
                <a:ext cx="41" cy="131"/>
              </a:xfrm>
              <a:custGeom>
                <a:avLst/>
                <a:gdLst/>
                <a:ahLst/>
                <a:cxnLst>
                  <a:cxn ang="0">
                    <a:pos x="0" y="131"/>
                  </a:cxn>
                  <a:cxn ang="0">
                    <a:pos x="33" y="90"/>
                  </a:cxn>
                  <a:cxn ang="0">
                    <a:pos x="41" y="0"/>
                  </a:cxn>
                  <a:cxn ang="0">
                    <a:pos x="8" y="33"/>
                  </a:cxn>
                  <a:cxn ang="0">
                    <a:pos x="0" y="131"/>
                  </a:cxn>
                </a:cxnLst>
                <a:rect l="0" t="0" r="r" b="b"/>
                <a:pathLst>
                  <a:path w="41" h="131">
                    <a:moveTo>
                      <a:pt x="0" y="131"/>
                    </a:moveTo>
                    <a:lnTo>
                      <a:pt x="33" y="90"/>
                    </a:lnTo>
                    <a:lnTo>
                      <a:pt x="41" y="0"/>
                    </a:lnTo>
                    <a:lnTo>
                      <a:pt x="8" y="33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8080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0" name="Freeform 506"/>
              <p:cNvSpPr>
                <a:spLocks/>
              </p:cNvSpPr>
              <p:nvPr/>
            </p:nvSpPr>
            <p:spPr bwMode="auto">
              <a:xfrm>
                <a:off x="1361" y="2004"/>
                <a:ext cx="41" cy="467"/>
              </a:xfrm>
              <a:custGeom>
                <a:avLst/>
                <a:gdLst/>
                <a:ahLst/>
                <a:cxnLst>
                  <a:cxn ang="0">
                    <a:pos x="8" y="467"/>
                  </a:cxn>
                  <a:cxn ang="0">
                    <a:pos x="41" y="434"/>
                  </a:cxn>
                  <a:cxn ang="0">
                    <a:pos x="33" y="0"/>
                  </a:cxn>
                  <a:cxn ang="0">
                    <a:pos x="0" y="33"/>
                  </a:cxn>
                  <a:cxn ang="0">
                    <a:pos x="8" y="467"/>
                  </a:cxn>
                </a:cxnLst>
                <a:rect l="0" t="0" r="r" b="b"/>
                <a:pathLst>
                  <a:path w="41" h="467">
                    <a:moveTo>
                      <a:pt x="8" y="467"/>
                    </a:moveTo>
                    <a:lnTo>
                      <a:pt x="41" y="434"/>
                    </a:lnTo>
                    <a:lnTo>
                      <a:pt x="33" y="0"/>
                    </a:lnTo>
                    <a:lnTo>
                      <a:pt x="0" y="33"/>
                    </a:lnTo>
                    <a:lnTo>
                      <a:pt x="8" y="467"/>
                    </a:lnTo>
                    <a:close/>
                  </a:path>
                </a:pathLst>
              </a:custGeom>
              <a:solidFill>
                <a:srgbClr val="8080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1" name="Freeform 507"/>
              <p:cNvSpPr>
                <a:spLocks/>
              </p:cNvSpPr>
              <p:nvPr/>
            </p:nvSpPr>
            <p:spPr bwMode="auto">
              <a:xfrm>
                <a:off x="1361" y="2004"/>
                <a:ext cx="66" cy="532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66" y="499"/>
                  </a:cxn>
                  <a:cxn ang="0">
                    <a:pos x="33" y="532"/>
                  </a:cxn>
                  <a:cxn ang="0">
                    <a:pos x="0" y="33"/>
                  </a:cxn>
                </a:cxnLst>
                <a:rect l="0" t="0" r="r" b="b"/>
                <a:pathLst>
                  <a:path w="66" h="532">
                    <a:moveTo>
                      <a:pt x="0" y="33"/>
                    </a:moveTo>
                    <a:lnTo>
                      <a:pt x="33" y="0"/>
                    </a:lnTo>
                    <a:lnTo>
                      <a:pt x="66" y="499"/>
                    </a:lnTo>
                    <a:lnTo>
                      <a:pt x="33" y="532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2" name="Freeform 508"/>
              <p:cNvSpPr>
                <a:spLocks/>
              </p:cNvSpPr>
              <p:nvPr/>
            </p:nvSpPr>
            <p:spPr bwMode="auto">
              <a:xfrm>
                <a:off x="1394" y="2503"/>
                <a:ext cx="49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9" y="0"/>
                  </a:cxn>
                  <a:cxn ang="0">
                    <a:pos x="16" y="33"/>
                  </a:cxn>
                  <a:cxn ang="0">
                    <a:pos x="0" y="33"/>
                  </a:cxn>
                </a:cxnLst>
                <a:rect l="0" t="0" r="r" b="b"/>
                <a:pathLst>
                  <a:path w="49" h="33">
                    <a:moveTo>
                      <a:pt x="0" y="33"/>
                    </a:moveTo>
                    <a:lnTo>
                      <a:pt x="33" y="0"/>
                    </a:lnTo>
                    <a:lnTo>
                      <a:pt x="49" y="0"/>
                    </a:lnTo>
                    <a:lnTo>
                      <a:pt x="16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3" name="Freeform 509"/>
              <p:cNvSpPr>
                <a:spLocks/>
              </p:cNvSpPr>
              <p:nvPr/>
            </p:nvSpPr>
            <p:spPr bwMode="auto">
              <a:xfrm>
                <a:off x="1410" y="2503"/>
                <a:ext cx="49" cy="74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9" y="41"/>
                  </a:cxn>
                  <a:cxn ang="0">
                    <a:pos x="9" y="74"/>
                  </a:cxn>
                  <a:cxn ang="0">
                    <a:pos x="0" y="33"/>
                  </a:cxn>
                </a:cxnLst>
                <a:rect l="0" t="0" r="r" b="b"/>
                <a:pathLst>
                  <a:path w="49" h="74">
                    <a:moveTo>
                      <a:pt x="0" y="33"/>
                    </a:moveTo>
                    <a:lnTo>
                      <a:pt x="33" y="0"/>
                    </a:lnTo>
                    <a:lnTo>
                      <a:pt x="49" y="41"/>
                    </a:lnTo>
                    <a:lnTo>
                      <a:pt x="9" y="74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4" name="Freeform 510"/>
              <p:cNvSpPr>
                <a:spLocks/>
              </p:cNvSpPr>
              <p:nvPr/>
            </p:nvSpPr>
            <p:spPr bwMode="auto">
              <a:xfrm>
                <a:off x="1419" y="2544"/>
                <a:ext cx="49" cy="4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40" y="0"/>
                  </a:cxn>
                  <a:cxn ang="0">
                    <a:pos x="49" y="0"/>
                  </a:cxn>
                  <a:cxn ang="0">
                    <a:pos x="16" y="41"/>
                  </a:cxn>
                  <a:cxn ang="0">
                    <a:pos x="0" y="33"/>
                  </a:cxn>
                </a:cxnLst>
                <a:rect l="0" t="0" r="r" b="b"/>
                <a:pathLst>
                  <a:path w="49" h="41">
                    <a:moveTo>
                      <a:pt x="0" y="33"/>
                    </a:moveTo>
                    <a:lnTo>
                      <a:pt x="40" y="0"/>
                    </a:lnTo>
                    <a:lnTo>
                      <a:pt x="49" y="0"/>
                    </a:lnTo>
                    <a:lnTo>
                      <a:pt x="16" y="4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5" name="Freeform 511"/>
              <p:cNvSpPr>
                <a:spLocks/>
              </p:cNvSpPr>
              <p:nvPr/>
            </p:nvSpPr>
            <p:spPr bwMode="auto">
              <a:xfrm>
                <a:off x="1435" y="2544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9" y="8"/>
                  </a:cxn>
                  <a:cxn ang="0">
                    <a:pos x="16" y="41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33" y="0"/>
                    </a:lnTo>
                    <a:lnTo>
                      <a:pt x="49" y="8"/>
                    </a:lnTo>
                    <a:lnTo>
                      <a:pt x="16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6" name="Freeform 512"/>
              <p:cNvSpPr>
                <a:spLocks/>
              </p:cNvSpPr>
              <p:nvPr/>
            </p:nvSpPr>
            <p:spPr bwMode="auto">
              <a:xfrm>
                <a:off x="1451" y="2512"/>
                <a:ext cx="41" cy="73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33" y="40"/>
                  </a:cxn>
                  <a:cxn ang="0">
                    <a:pos x="41" y="0"/>
                  </a:cxn>
                  <a:cxn ang="0">
                    <a:pos x="8" y="32"/>
                  </a:cxn>
                  <a:cxn ang="0">
                    <a:pos x="0" y="73"/>
                  </a:cxn>
                </a:cxnLst>
                <a:rect l="0" t="0" r="r" b="b"/>
                <a:pathLst>
                  <a:path w="41" h="73">
                    <a:moveTo>
                      <a:pt x="0" y="73"/>
                    </a:moveTo>
                    <a:lnTo>
                      <a:pt x="33" y="40"/>
                    </a:lnTo>
                    <a:lnTo>
                      <a:pt x="41" y="0"/>
                    </a:lnTo>
                    <a:lnTo>
                      <a:pt x="8" y="32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8080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7" name="Freeform 513"/>
              <p:cNvSpPr>
                <a:spLocks/>
              </p:cNvSpPr>
              <p:nvPr/>
            </p:nvSpPr>
            <p:spPr bwMode="auto">
              <a:xfrm>
                <a:off x="1459" y="2512"/>
                <a:ext cx="50" cy="73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3" y="0"/>
                  </a:cxn>
                  <a:cxn ang="0">
                    <a:pos x="50" y="40"/>
                  </a:cxn>
                  <a:cxn ang="0">
                    <a:pos x="17" y="73"/>
                  </a:cxn>
                  <a:cxn ang="0">
                    <a:pos x="0" y="32"/>
                  </a:cxn>
                </a:cxnLst>
                <a:rect l="0" t="0" r="r" b="b"/>
                <a:pathLst>
                  <a:path w="50" h="73">
                    <a:moveTo>
                      <a:pt x="0" y="32"/>
                    </a:moveTo>
                    <a:lnTo>
                      <a:pt x="33" y="0"/>
                    </a:lnTo>
                    <a:lnTo>
                      <a:pt x="50" y="40"/>
                    </a:lnTo>
                    <a:lnTo>
                      <a:pt x="17" y="7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8" name="Freeform 514"/>
              <p:cNvSpPr>
                <a:spLocks/>
              </p:cNvSpPr>
              <p:nvPr/>
            </p:nvSpPr>
            <p:spPr bwMode="auto">
              <a:xfrm>
                <a:off x="1476" y="2552"/>
                <a:ext cx="41" cy="4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1" y="0"/>
                  </a:cxn>
                  <a:cxn ang="0">
                    <a:pos x="8" y="41"/>
                  </a:cxn>
                  <a:cxn ang="0">
                    <a:pos x="0" y="33"/>
                  </a:cxn>
                </a:cxnLst>
                <a:rect l="0" t="0" r="r" b="b"/>
                <a:pathLst>
                  <a:path w="41" h="41">
                    <a:moveTo>
                      <a:pt x="0" y="33"/>
                    </a:moveTo>
                    <a:lnTo>
                      <a:pt x="33" y="0"/>
                    </a:lnTo>
                    <a:lnTo>
                      <a:pt x="41" y="0"/>
                    </a:lnTo>
                    <a:lnTo>
                      <a:pt x="8" y="4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9" name="Freeform 515"/>
              <p:cNvSpPr>
                <a:spLocks/>
              </p:cNvSpPr>
              <p:nvPr/>
            </p:nvSpPr>
            <p:spPr bwMode="auto">
              <a:xfrm>
                <a:off x="1484" y="2544"/>
                <a:ext cx="49" cy="4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33" y="8"/>
                  </a:cxn>
                  <a:cxn ang="0">
                    <a:pos x="49" y="0"/>
                  </a:cxn>
                  <a:cxn ang="0">
                    <a:pos x="16" y="33"/>
                  </a:cxn>
                  <a:cxn ang="0">
                    <a:pos x="0" y="49"/>
                  </a:cxn>
                </a:cxnLst>
                <a:rect l="0" t="0" r="r" b="b"/>
                <a:pathLst>
                  <a:path w="49" h="49">
                    <a:moveTo>
                      <a:pt x="0" y="49"/>
                    </a:moveTo>
                    <a:lnTo>
                      <a:pt x="33" y="8"/>
                    </a:lnTo>
                    <a:lnTo>
                      <a:pt x="49" y="0"/>
                    </a:lnTo>
                    <a:lnTo>
                      <a:pt x="16" y="33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0" name="Freeform 516"/>
              <p:cNvSpPr>
                <a:spLocks/>
              </p:cNvSpPr>
              <p:nvPr/>
            </p:nvSpPr>
            <p:spPr bwMode="auto">
              <a:xfrm>
                <a:off x="1500" y="2544"/>
                <a:ext cx="41" cy="4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1" y="8"/>
                  </a:cxn>
                  <a:cxn ang="0">
                    <a:pos x="9" y="41"/>
                  </a:cxn>
                  <a:cxn ang="0">
                    <a:pos x="0" y="33"/>
                  </a:cxn>
                </a:cxnLst>
                <a:rect l="0" t="0" r="r" b="b"/>
                <a:pathLst>
                  <a:path w="41" h="41">
                    <a:moveTo>
                      <a:pt x="0" y="33"/>
                    </a:moveTo>
                    <a:lnTo>
                      <a:pt x="33" y="0"/>
                    </a:lnTo>
                    <a:lnTo>
                      <a:pt x="41" y="8"/>
                    </a:lnTo>
                    <a:lnTo>
                      <a:pt x="9" y="4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1" name="Freeform 517"/>
              <p:cNvSpPr>
                <a:spLocks/>
              </p:cNvSpPr>
              <p:nvPr/>
            </p:nvSpPr>
            <p:spPr bwMode="auto">
              <a:xfrm>
                <a:off x="1509" y="2528"/>
                <a:ext cx="49" cy="57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32" y="24"/>
                  </a:cxn>
                  <a:cxn ang="0">
                    <a:pos x="49" y="0"/>
                  </a:cxn>
                  <a:cxn ang="0">
                    <a:pos x="16" y="33"/>
                  </a:cxn>
                  <a:cxn ang="0">
                    <a:pos x="0" y="57"/>
                  </a:cxn>
                </a:cxnLst>
                <a:rect l="0" t="0" r="r" b="b"/>
                <a:pathLst>
                  <a:path w="49" h="57">
                    <a:moveTo>
                      <a:pt x="0" y="57"/>
                    </a:moveTo>
                    <a:lnTo>
                      <a:pt x="32" y="24"/>
                    </a:lnTo>
                    <a:lnTo>
                      <a:pt x="49" y="0"/>
                    </a:lnTo>
                    <a:lnTo>
                      <a:pt x="16" y="33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8080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2" name="Freeform 518"/>
              <p:cNvSpPr>
                <a:spLocks/>
              </p:cNvSpPr>
              <p:nvPr/>
            </p:nvSpPr>
            <p:spPr bwMode="auto">
              <a:xfrm>
                <a:off x="1525" y="2528"/>
                <a:ext cx="41" cy="74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1" y="33"/>
                  </a:cxn>
                  <a:cxn ang="0">
                    <a:pos x="8" y="74"/>
                  </a:cxn>
                  <a:cxn ang="0">
                    <a:pos x="0" y="33"/>
                  </a:cxn>
                </a:cxnLst>
                <a:rect l="0" t="0" r="r" b="b"/>
                <a:pathLst>
                  <a:path w="41" h="74">
                    <a:moveTo>
                      <a:pt x="0" y="33"/>
                    </a:moveTo>
                    <a:lnTo>
                      <a:pt x="33" y="0"/>
                    </a:lnTo>
                    <a:lnTo>
                      <a:pt x="41" y="33"/>
                    </a:lnTo>
                    <a:lnTo>
                      <a:pt x="8" y="74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3" name="Freeform 519"/>
              <p:cNvSpPr>
                <a:spLocks/>
              </p:cNvSpPr>
              <p:nvPr/>
            </p:nvSpPr>
            <p:spPr bwMode="auto">
              <a:xfrm>
                <a:off x="1533" y="2552"/>
                <a:ext cx="49" cy="5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33" y="9"/>
                  </a:cxn>
                  <a:cxn ang="0">
                    <a:pos x="49" y="0"/>
                  </a:cxn>
                  <a:cxn ang="0">
                    <a:pos x="17" y="33"/>
                  </a:cxn>
                  <a:cxn ang="0">
                    <a:pos x="0" y="50"/>
                  </a:cxn>
                </a:cxnLst>
                <a:rect l="0" t="0" r="r" b="b"/>
                <a:pathLst>
                  <a:path w="49" h="50">
                    <a:moveTo>
                      <a:pt x="0" y="50"/>
                    </a:moveTo>
                    <a:lnTo>
                      <a:pt x="33" y="9"/>
                    </a:lnTo>
                    <a:lnTo>
                      <a:pt x="49" y="0"/>
                    </a:lnTo>
                    <a:lnTo>
                      <a:pt x="17" y="33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4" name="Freeform 520"/>
              <p:cNvSpPr>
                <a:spLocks/>
              </p:cNvSpPr>
              <p:nvPr/>
            </p:nvSpPr>
            <p:spPr bwMode="auto">
              <a:xfrm>
                <a:off x="1550" y="2487"/>
                <a:ext cx="40" cy="98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32" y="65"/>
                  </a:cxn>
                  <a:cxn ang="0">
                    <a:pos x="40" y="0"/>
                  </a:cxn>
                  <a:cxn ang="0">
                    <a:pos x="8" y="41"/>
                  </a:cxn>
                  <a:cxn ang="0">
                    <a:pos x="0" y="98"/>
                  </a:cxn>
                </a:cxnLst>
                <a:rect l="0" t="0" r="r" b="b"/>
                <a:pathLst>
                  <a:path w="40" h="98">
                    <a:moveTo>
                      <a:pt x="0" y="98"/>
                    </a:moveTo>
                    <a:lnTo>
                      <a:pt x="32" y="65"/>
                    </a:lnTo>
                    <a:lnTo>
                      <a:pt x="40" y="0"/>
                    </a:lnTo>
                    <a:lnTo>
                      <a:pt x="8" y="41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8080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5" name="Freeform 521"/>
              <p:cNvSpPr>
                <a:spLocks/>
              </p:cNvSpPr>
              <p:nvPr/>
            </p:nvSpPr>
            <p:spPr bwMode="auto">
              <a:xfrm>
                <a:off x="1558" y="2487"/>
                <a:ext cx="49" cy="82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2" y="0"/>
                  </a:cxn>
                  <a:cxn ang="0">
                    <a:pos x="49" y="49"/>
                  </a:cxn>
                  <a:cxn ang="0">
                    <a:pos x="16" y="82"/>
                  </a:cxn>
                  <a:cxn ang="0">
                    <a:pos x="0" y="41"/>
                  </a:cxn>
                </a:cxnLst>
                <a:rect l="0" t="0" r="r" b="b"/>
                <a:pathLst>
                  <a:path w="49" h="82">
                    <a:moveTo>
                      <a:pt x="0" y="41"/>
                    </a:moveTo>
                    <a:lnTo>
                      <a:pt x="32" y="0"/>
                    </a:lnTo>
                    <a:lnTo>
                      <a:pt x="49" y="49"/>
                    </a:lnTo>
                    <a:lnTo>
                      <a:pt x="16" y="82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6" name="Freeform 522"/>
              <p:cNvSpPr>
                <a:spLocks/>
              </p:cNvSpPr>
              <p:nvPr/>
            </p:nvSpPr>
            <p:spPr bwMode="auto">
              <a:xfrm>
                <a:off x="1574" y="2495"/>
                <a:ext cx="41" cy="74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33" y="41"/>
                  </a:cxn>
                  <a:cxn ang="0">
                    <a:pos x="41" y="0"/>
                  </a:cxn>
                  <a:cxn ang="0">
                    <a:pos x="8" y="41"/>
                  </a:cxn>
                  <a:cxn ang="0">
                    <a:pos x="0" y="74"/>
                  </a:cxn>
                </a:cxnLst>
                <a:rect l="0" t="0" r="r" b="b"/>
                <a:pathLst>
                  <a:path w="41" h="74">
                    <a:moveTo>
                      <a:pt x="0" y="74"/>
                    </a:moveTo>
                    <a:lnTo>
                      <a:pt x="33" y="41"/>
                    </a:lnTo>
                    <a:lnTo>
                      <a:pt x="41" y="0"/>
                    </a:lnTo>
                    <a:lnTo>
                      <a:pt x="8" y="41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8080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7" name="Freeform 523"/>
              <p:cNvSpPr>
                <a:spLocks/>
              </p:cNvSpPr>
              <p:nvPr/>
            </p:nvSpPr>
            <p:spPr bwMode="auto">
              <a:xfrm>
                <a:off x="1582" y="2495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9" y="0"/>
                  </a:cxn>
                  <a:cxn ang="0">
                    <a:pos x="17" y="33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33" y="0"/>
                    </a:lnTo>
                    <a:lnTo>
                      <a:pt x="49" y="0"/>
                    </a:lnTo>
                    <a:lnTo>
                      <a:pt x="17" y="33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8" name="Freeform 524"/>
              <p:cNvSpPr>
                <a:spLocks/>
              </p:cNvSpPr>
              <p:nvPr/>
            </p:nvSpPr>
            <p:spPr bwMode="auto">
              <a:xfrm>
                <a:off x="1599" y="2495"/>
                <a:ext cx="49" cy="12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2" y="0"/>
                  </a:cxn>
                  <a:cxn ang="0">
                    <a:pos x="49" y="82"/>
                  </a:cxn>
                  <a:cxn ang="0">
                    <a:pos x="16" y="123"/>
                  </a:cxn>
                  <a:cxn ang="0">
                    <a:pos x="0" y="33"/>
                  </a:cxn>
                </a:cxnLst>
                <a:rect l="0" t="0" r="r" b="b"/>
                <a:pathLst>
                  <a:path w="49" h="123">
                    <a:moveTo>
                      <a:pt x="0" y="33"/>
                    </a:moveTo>
                    <a:lnTo>
                      <a:pt x="32" y="0"/>
                    </a:lnTo>
                    <a:lnTo>
                      <a:pt x="49" y="82"/>
                    </a:lnTo>
                    <a:lnTo>
                      <a:pt x="16" y="12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9" name="Freeform 525"/>
              <p:cNvSpPr>
                <a:spLocks/>
              </p:cNvSpPr>
              <p:nvPr/>
            </p:nvSpPr>
            <p:spPr bwMode="auto">
              <a:xfrm>
                <a:off x="1615" y="2569"/>
                <a:ext cx="41" cy="4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33" y="8"/>
                  </a:cxn>
                  <a:cxn ang="0">
                    <a:pos x="41" y="0"/>
                  </a:cxn>
                  <a:cxn ang="0">
                    <a:pos x="8" y="33"/>
                  </a:cxn>
                  <a:cxn ang="0">
                    <a:pos x="0" y="49"/>
                  </a:cxn>
                </a:cxnLst>
                <a:rect l="0" t="0" r="r" b="b"/>
                <a:pathLst>
                  <a:path w="41" h="49">
                    <a:moveTo>
                      <a:pt x="0" y="49"/>
                    </a:moveTo>
                    <a:lnTo>
                      <a:pt x="33" y="8"/>
                    </a:lnTo>
                    <a:lnTo>
                      <a:pt x="41" y="0"/>
                    </a:lnTo>
                    <a:lnTo>
                      <a:pt x="8" y="33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0" name="Freeform 526"/>
              <p:cNvSpPr>
                <a:spLocks/>
              </p:cNvSpPr>
              <p:nvPr/>
            </p:nvSpPr>
            <p:spPr bwMode="auto">
              <a:xfrm>
                <a:off x="1623" y="2512"/>
                <a:ext cx="49" cy="90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33" y="57"/>
                  </a:cxn>
                  <a:cxn ang="0">
                    <a:pos x="49" y="0"/>
                  </a:cxn>
                  <a:cxn ang="0">
                    <a:pos x="17" y="40"/>
                  </a:cxn>
                  <a:cxn ang="0">
                    <a:pos x="0" y="90"/>
                  </a:cxn>
                </a:cxnLst>
                <a:rect l="0" t="0" r="r" b="b"/>
                <a:pathLst>
                  <a:path w="49" h="90">
                    <a:moveTo>
                      <a:pt x="0" y="90"/>
                    </a:moveTo>
                    <a:lnTo>
                      <a:pt x="33" y="57"/>
                    </a:lnTo>
                    <a:lnTo>
                      <a:pt x="49" y="0"/>
                    </a:lnTo>
                    <a:lnTo>
                      <a:pt x="17" y="4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8080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1" name="Freeform 527"/>
              <p:cNvSpPr>
                <a:spLocks/>
              </p:cNvSpPr>
              <p:nvPr/>
            </p:nvSpPr>
            <p:spPr bwMode="auto">
              <a:xfrm>
                <a:off x="1640" y="2512"/>
                <a:ext cx="40" cy="81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32" y="0"/>
                  </a:cxn>
                  <a:cxn ang="0">
                    <a:pos x="40" y="49"/>
                  </a:cxn>
                  <a:cxn ang="0">
                    <a:pos x="8" y="81"/>
                  </a:cxn>
                  <a:cxn ang="0">
                    <a:pos x="0" y="40"/>
                  </a:cxn>
                </a:cxnLst>
                <a:rect l="0" t="0" r="r" b="b"/>
                <a:pathLst>
                  <a:path w="40" h="81">
                    <a:moveTo>
                      <a:pt x="0" y="40"/>
                    </a:moveTo>
                    <a:lnTo>
                      <a:pt x="32" y="0"/>
                    </a:lnTo>
                    <a:lnTo>
                      <a:pt x="40" y="49"/>
                    </a:lnTo>
                    <a:lnTo>
                      <a:pt x="8" y="81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2" name="Freeform 528"/>
              <p:cNvSpPr>
                <a:spLocks/>
              </p:cNvSpPr>
              <p:nvPr/>
            </p:nvSpPr>
            <p:spPr bwMode="auto">
              <a:xfrm>
                <a:off x="1648" y="2561"/>
                <a:ext cx="49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2" y="0"/>
                  </a:cxn>
                  <a:cxn ang="0">
                    <a:pos x="49" y="0"/>
                  </a:cxn>
                  <a:cxn ang="0">
                    <a:pos x="16" y="32"/>
                  </a:cxn>
                  <a:cxn ang="0">
                    <a:pos x="0" y="32"/>
                  </a:cxn>
                </a:cxnLst>
                <a:rect l="0" t="0" r="r" b="b"/>
                <a:pathLst>
                  <a:path w="49" h="32">
                    <a:moveTo>
                      <a:pt x="0" y="32"/>
                    </a:moveTo>
                    <a:lnTo>
                      <a:pt x="32" y="0"/>
                    </a:lnTo>
                    <a:lnTo>
                      <a:pt x="49" y="0"/>
                    </a:lnTo>
                    <a:lnTo>
                      <a:pt x="16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3" name="Freeform 529"/>
              <p:cNvSpPr>
                <a:spLocks/>
              </p:cNvSpPr>
              <p:nvPr/>
            </p:nvSpPr>
            <p:spPr bwMode="auto">
              <a:xfrm>
                <a:off x="1664" y="2520"/>
                <a:ext cx="41" cy="73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33" y="41"/>
                  </a:cxn>
                  <a:cxn ang="0">
                    <a:pos x="41" y="0"/>
                  </a:cxn>
                  <a:cxn ang="0">
                    <a:pos x="8" y="32"/>
                  </a:cxn>
                  <a:cxn ang="0">
                    <a:pos x="0" y="73"/>
                  </a:cxn>
                </a:cxnLst>
                <a:rect l="0" t="0" r="r" b="b"/>
                <a:pathLst>
                  <a:path w="41" h="73">
                    <a:moveTo>
                      <a:pt x="0" y="73"/>
                    </a:moveTo>
                    <a:lnTo>
                      <a:pt x="33" y="41"/>
                    </a:lnTo>
                    <a:lnTo>
                      <a:pt x="41" y="0"/>
                    </a:lnTo>
                    <a:lnTo>
                      <a:pt x="8" y="32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8080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4" name="Freeform 530"/>
              <p:cNvSpPr>
                <a:spLocks/>
              </p:cNvSpPr>
              <p:nvPr/>
            </p:nvSpPr>
            <p:spPr bwMode="auto">
              <a:xfrm>
                <a:off x="1672" y="2520"/>
                <a:ext cx="49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3" y="0"/>
                  </a:cxn>
                  <a:cxn ang="0">
                    <a:pos x="49" y="73"/>
                  </a:cxn>
                  <a:cxn ang="0">
                    <a:pos x="17" y="106"/>
                  </a:cxn>
                  <a:cxn ang="0">
                    <a:pos x="0" y="32"/>
                  </a:cxn>
                </a:cxnLst>
                <a:rect l="0" t="0" r="r" b="b"/>
                <a:pathLst>
                  <a:path w="49" h="106">
                    <a:moveTo>
                      <a:pt x="0" y="32"/>
                    </a:moveTo>
                    <a:lnTo>
                      <a:pt x="33" y="0"/>
                    </a:lnTo>
                    <a:lnTo>
                      <a:pt x="49" y="73"/>
                    </a:lnTo>
                    <a:lnTo>
                      <a:pt x="17" y="106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5" name="Freeform 531"/>
              <p:cNvSpPr>
                <a:spLocks/>
              </p:cNvSpPr>
              <p:nvPr/>
            </p:nvSpPr>
            <p:spPr bwMode="auto">
              <a:xfrm>
                <a:off x="1689" y="2593"/>
                <a:ext cx="49" cy="4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2" y="0"/>
                  </a:cxn>
                  <a:cxn ang="0">
                    <a:pos x="49" y="0"/>
                  </a:cxn>
                  <a:cxn ang="0">
                    <a:pos x="16" y="41"/>
                  </a:cxn>
                  <a:cxn ang="0">
                    <a:pos x="0" y="33"/>
                  </a:cxn>
                </a:cxnLst>
                <a:rect l="0" t="0" r="r" b="b"/>
                <a:pathLst>
                  <a:path w="49" h="41">
                    <a:moveTo>
                      <a:pt x="0" y="33"/>
                    </a:moveTo>
                    <a:lnTo>
                      <a:pt x="32" y="0"/>
                    </a:lnTo>
                    <a:lnTo>
                      <a:pt x="49" y="0"/>
                    </a:lnTo>
                    <a:lnTo>
                      <a:pt x="16" y="4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6" name="Freeform 532"/>
              <p:cNvSpPr>
                <a:spLocks/>
              </p:cNvSpPr>
              <p:nvPr/>
            </p:nvSpPr>
            <p:spPr bwMode="auto">
              <a:xfrm>
                <a:off x="1705" y="2593"/>
                <a:ext cx="41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1" y="0"/>
                  </a:cxn>
                  <a:cxn ang="0">
                    <a:pos x="8" y="33"/>
                  </a:cxn>
                  <a:cxn ang="0">
                    <a:pos x="0" y="41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lnTo>
                      <a:pt x="33" y="0"/>
                    </a:lnTo>
                    <a:lnTo>
                      <a:pt x="41" y="0"/>
                    </a:lnTo>
                    <a:lnTo>
                      <a:pt x="8" y="33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7" name="Freeform 533"/>
              <p:cNvSpPr>
                <a:spLocks/>
              </p:cNvSpPr>
              <p:nvPr/>
            </p:nvSpPr>
            <p:spPr bwMode="auto">
              <a:xfrm>
                <a:off x="1713" y="2593"/>
                <a:ext cx="49" cy="4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9" y="0"/>
                  </a:cxn>
                  <a:cxn ang="0">
                    <a:pos x="17" y="41"/>
                  </a:cxn>
                  <a:cxn ang="0">
                    <a:pos x="0" y="33"/>
                  </a:cxn>
                </a:cxnLst>
                <a:rect l="0" t="0" r="r" b="b"/>
                <a:pathLst>
                  <a:path w="49" h="41">
                    <a:moveTo>
                      <a:pt x="0" y="33"/>
                    </a:moveTo>
                    <a:lnTo>
                      <a:pt x="33" y="0"/>
                    </a:lnTo>
                    <a:lnTo>
                      <a:pt x="49" y="0"/>
                    </a:lnTo>
                    <a:lnTo>
                      <a:pt x="17" y="4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8" name="Freeform 534"/>
              <p:cNvSpPr>
                <a:spLocks/>
              </p:cNvSpPr>
              <p:nvPr/>
            </p:nvSpPr>
            <p:spPr bwMode="auto">
              <a:xfrm>
                <a:off x="1730" y="2577"/>
                <a:ext cx="40" cy="57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32" y="16"/>
                  </a:cxn>
                  <a:cxn ang="0">
                    <a:pos x="40" y="0"/>
                  </a:cxn>
                  <a:cxn ang="0">
                    <a:pos x="8" y="33"/>
                  </a:cxn>
                  <a:cxn ang="0">
                    <a:pos x="0" y="57"/>
                  </a:cxn>
                </a:cxnLst>
                <a:rect l="0" t="0" r="r" b="b"/>
                <a:pathLst>
                  <a:path w="40" h="57">
                    <a:moveTo>
                      <a:pt x="0" y="57"/>
                    </a:moveTo>
                    <a:lnTo>
                      <a:pt x="32" y="16"/>
                    </a:lnTo>
                    <a:lnTo>
                      <a:pt x="40" y="0"/>
                    </a:lnTo>
                    <a:lnTo>
                      <a:pt x="8" y="33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8080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9" name="Freeform 535"/>
              <p:cNvSpPr>
                <a:spLocks/>
              </p:cNvSpPr>
              <p:nvPr/>
            </p:nvSpPr>
            <p:spPr bwMode="auto">
              <a:xfrm>
                <a:off x="1738" y="2552"/>
                <a:ext cx="49" cy="58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32" y="25"/>
                  </a:cxn>
                  <a:cxn ang="0">
                    <a:pos x="49" y="0"/>
                  </a:cxn>
                  <a:cxn ang="0">
                    <a:pos x="16" y="33"/>
                  </a:cxn>
                  <a:cxn ang="0">
                    <a:pos x="0" y="58"/>
                  </a:cxn>
                </a:cxnLst>
                <a:rect l="0" t="0" r="r" b="b"/>
                <a:pathLst>
                  <a:path w="49" h="58">
                    <a:moveTo>
                      <a:pt x="0" y="58"/>
                    </a:moveTo>
                    <a:lnTo>
                      <a:pt x="32" y="25"/>
                    </a:lnTo>
                    <a:lnTo>
                      <a:pt x="49" y="0"/>
                    </a:lnTo>
                    <a:lnTo>
                      <a:pt x="16" y="33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8080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0" name="Freeform 536"/>
              <p:cNvSpPr>
                <a:spLocks/>
              </p:cNvSpPr>
              <p:nvPr/>
            </p:nvSpPr>
            <p:spPr bwMode="auto">
              <a:xfrm>
                <a:off x="1754" y="2552"/>
                <a:ext cx="41" cy="90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1" y="58"/>
                  </a:cxn>
                  <a:cxn ang="0">
                    <a:pos x="16" y="90"/>
                  </a:cxn>
                  <a:cxn ang="0">
                    <a:pos x="0" y="33"/>
                  </a:cxn>
                </a:cxnLst>
                <a:rect l="0" t="0" r="r" b="b"/>
                <a:pathLst>
                  <a:path w="41" h="90">
                    <a:moveTo>
                      <a:pt x="0" y="33"/>
                    </a:moveTo>
                    <a:lnTo>
                      <a:pt x="33" y="0"/>
                    </a:lnTo>
                    <a:lnTo>
                      <a:pt x="41" y="58"/>
                    </a:lnTo>
                    <a:lnTo>
                      <a:pt x="16" y="9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1" name="Freeform 537"/>
              <p:cNvSpPr>
                <a:spLocks/>
              </p:cNvSpPr>
              <p:nvPr/>
            </p:nvSpPr>
            <p:spPr bwMode="auto">
              <a:xfrm>
                <a:off x="1770" y="2610"/>
                <a:ext cx="41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25" y="0"/>
                  </a:cxn>
                  <a:cxn ang="0">
                    <a:pos x="41" y="0"/>
                  </a:cxn>
                  <a:cxn ang="0">
                    <a:pos x="9" y="32"/>
                  </a:cxn>
                  <a:cxn ang="0">
                    <a:pos x="0" y="32"/>
                  </a:cxn>
                </a:cxnLst>
                <a:rect l="0" t="0" r="r" b="b"/>
                <a:pathLst>
                  <a:path w="41" h="32">
                    <a:moveTo>
                      <a:pt x="0" y="32"/>
                    </a:moveTo>
                    <a:lnTo>
                      <a:pt x="25" y="0"/>
                    </a:lnTo>
                    <a:lnTo>
                      <a:pt x="41" y="0"/>
                    </a:lnTo>
                    <a:lnTo>
                      <a:pt x="9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2" name="Freeform 538"/>
              <p:cNvSpPr>
                <a:spLocks/>
              </p:cNvSpPr>
              <p:nvPr/>
            </p:nvSpPr>
            <p:spPr bwMode="auto">
              <a:xfrm>
                <a:off x="1779" y="2610"/>
                <a:ext cx="49" cy="41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2" y="0"/>
                  </a:cxn>
                  <a:cxn ang="0">
                    <a:pos x="49" y="0"/>
                  </a:cxn>
                  <a:cxn ang="0">
                    <a:pos x="16" y="41"/>
                  </a:cxn>
                  <a:cxn ang="0">
                    <a:pos x="0" y="32"/>
                  </a:cxn>
                </a:cxnLst>
                <a:rect l="0" t="0" r="r" b="b"/>
                <a:pathLst>
                  <a:path w="49" h="41">
                    <a:moveTo>
                      <a:pt x="0" y="32"/>
                    </a:moveTo>
                    <a:lnTo>
                      <a:pt x="32" y="0"/>
                    </a:lnTo>
                    <a:lnTo>
                      <a:pt x="49" y="0"/>
                    </a:lnTo>
                    <a:lnTo>
                      <a:pt x="16" y="41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3" name="Freeform 539"/>
              <p:cNvSpPr>
                <a:spLocks/>
              </p:cNvSpPr>
              <p:nvPr/>
            </p:nvSpPr>
            <p:spPr bwMode="auto">
              <a:xfrm>
                <a:off x="1795" y="2610"/>
                <a:ext cx="41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1" y="0"/>
                  </a:cxn>
                  <a:cxn ang="0">
                    <a:pos x="8" y="41"/>
                  </a:cxn>
                  <a:cxn ang="0">
                    <a:pos x="0" y="41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lnTo>
                      <a:pt x="33" y="0"/>
                    </a:lnTo>
                    <a:lnTo>
                      <a:pt x="41" y="0"/>
                    </a:lnTo>
                    <a:lnTo>
                      <a:pt x="8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4" name="Freeform 540"/>
              <p:cNvSpPr>
                <a:spLocks/>
              </p:cNvSpPr>
              <p:nvPr/>
            </p:nvSpPr>
            <p:spPr bwMode="auto">
              <a:xfrm>
                <a:off x="1803" y="2602"/>
                <a:ext cx="49" cy="4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33" y="8"/>
                  </a:cxn>
                  <a:cxn ang="0">
                    <a:pos x="49" y="0"/>
                  </a:cxn>
                  <a:cxn ang="0">
                    <a:pos x="17" y="32"/>
                  </a:cxn>
                  <a:cxn ang="0">
                    <a:pos x="0" y="49"/>
                  </a:cxn>
                </a:cxnLst>
                <a:rect l="0" t="0" r="r" b="b"/>
                <a:pathLst>
                  <a:path w="49" h="49">
                    <a:moveTo>
                      <a:pt x="0" y="49"/>
                    </a:moveTo>
                    <a:lnTo>
                      <a:pt x="33" y="8"/>
                    </a:lnTo>
                    <a:lnTo>
                      <a:pt x="49" y="0"/>
                    </a:lnTo>
                    <a:lnTo>
                      <a:pt x="17" y="32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5" name="Freeform 541"/>
              <p:cNvSpPr>
                <a:spLocks/>
              </p:cNvSpPr>
              <p:nvPr/>
            </p:nvSpPr>
            <p:spPr bwMode="auto">
              <a:xfrm>
                <a:off x="1820" y="2602"/>
                <a:ext cx="41" cy="40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2" y="0"/>
                  </a:cxn>
                  <a:cxn ang="0">
                    <a:pos x="41" y="8"/>
                  </a:cxn>
                  <a:cxn ang="0">
                    <a:pos x="8" y="40"/>
                  </a:cxn>
                  <a:cxn ang="0">
                    <a:pos x="0" y="32"/>
                  </a:cxn>
                </a:cxnLst>
                <a:rect l="0" t="0" r="r" b="b"/>
                <a:pathLst>
                  <a:path w="41" h="40">
                    <a:moveTo>
                      <a:pt x="0" y="32"/>
                    </a:moveTo>
                    <a:lnTo>
                      <a:pt x="32" y="0"/>
                    </a:lnTo>
                    <a:lnTo>
                      <a:pt x="41" y="8"/>
                    </a:lnTo>
                    <a:lnTo>
                      <a:pt x="8" y="4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6" name="Freeform 542"/>
              <p:cNvSpPr>
                <a:spLocks/>
              </p:cNvSpPr>
              <p:nvPr/>
            </p:nvSpPr>
            <p:spPr bwMode="auto">
              <a:xfrm>
                <a:off x="1828" y="2593"/>
                <a:ext cx="49" cy="4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33" y="17"/>
                  </a:cxn>
                  <a:cxn ang="0">
                    <a:pos x="49" y="0"/>
                  </a:cxn>
                  <a:cxn ang="0">
                    <a:pos x="16" y="41"/>
                  </a:cxn>
                  <a:cxn ang="0">
                    <a:pos x="0" y="49"/>
                  </a:cxn>
                </a:cxnLst>
                <a:rect l="0" t="0" r="r" b="b"/>
                <a:pathLst>
                  <a:path w="49" h="49">
                    <a:moveTo>
                      <a:pt x="0" y="49"/>
                    </a:moveTo>
                    <a:lnTo>
                      <a:pt x="33" y="17"/>
                    </a:lnTo>
                    <a:lnTo>
                      <a:pt x="49" y="0"/>
                    </a:lnTo>
                    <a:lnTo>
                      <a:pt x="16" y="41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7" name="Freeform 543"/>
              <p:cNvSpPr>
                <a:spLocks/>
              </p:cNvSpPr>
              <p:nvPr/>
            </p:nvSpPr>
            <p:spPr bwMode="auto">
              <a:xfrm>
                <a:off x="1844" y="2561"/>
                <a:ext cx="41" cy="73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33" y="32"/>
                  </a:cxn>
                  <a:cxn ang="0">
                    <a:pos x="41" y="0"/>
                  </a:cxn>
                  <a:cxn ang="0">
                    <a:pos x="8" y="32"/>
                  </a:cxn>
                  <a:cxn ang="0">
                    <a:pos x="0" y="73"/>
                  </a:cxn>
                </a:cxnLst>
                <a:rect l="0" t="0" r="r" b="b"/>
                <a:pathLst>
                  <a:path w="41" h="73">
                    <a:moveTo>
                      <a:pt x="0" y="73"/>
                    </a:moveTo>
                    <a:lnTo>
                      <a:pt x="33" y="32"/>
                    </a:lnTo>
                    <a:lnTo>
                      <a:pt x="41" y="0"/>
                    </a:lnTo>
                    <a:lnTo>
                      <a:pt x="8" y="32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8080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8" name="Freeform 544"/>
              <p:cNvSpPr>
                <a:spLocks/>
              </p:cNvSpPr>
              <p:nvPr/>
            </p:nvSpPr>
            <p:spPr bwMode="auto">
              <a:xfrm>
                <a:off x="1852" y="2561"/>
                <a:ext cx="49" cy="90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3" y="0"/>
                  </a:cxn>
                  <a:cxn ang="0">
                    <a:pos x="49" y="57"/>
                  </a:cxn>
                  <a:cxn ang="0">
                    <a:pos x="17" y="90"/>
                  </a:cxn>
                  <a:cxn ang="0">
                    <a:pos x="0" y="32"/>
                  </a:cxn>
                </a:cxnLst>
                <a:rect l="0" t="0" r="r" b="b"/>
                <a:pathLst>
                  <a:path w="49" h="90">
                    <a:moveTo>
                      <a:pt x="0" y="32"/>
                    </a:moveTo>
                    <a:lnTo>
                      <a:pt x="33" y="0"/>
                    </a:lnTo>
                    <a:lnTo>
                      <a:pt x="49" y="57"/>
                    </a:lnTo>
                    <a:lnTo>
                      <a:pt x="17" y="9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9" name="Freeform 545"/>
              <p:cNvSpPr>
                <a:spLocks/>
              </p:cNvSpPr>
              <p:nvPr/>
            </p:nvSpPr>
            <p:spPr bwMode="auto">
              <a:xfrm>
                <a:off x="1869" y="2618"/>
                <a:ext cx="49" cy="49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2" y="0"/>
                  </a:cxn>
                  <a:cxn ang="0">
                    <a:pos x="49" y="8"/>
                  </a:cxn>
                  <a:cxn ang="0">
                    <a:pos x="16" y="49"/>
                  </a:cxn>
                  <a:cxn ang="0">
                    <a:pos x="0" y="33"/>
                  </a:cxn>
                </a:cxnLst>
                <a:rect l="0" t="0" r="r" b="b"/>
                <a:pathLst>
                  <a:path w="49" h="49">
                    <a:moveTo>
                      <a:pt x="0" y="33"/>
                    </a:moveTo>
                    <a:lnTo>
                      <a:pt x="32" y="0"/>
                    </a:lnTo>
                    <a:lnTo>
                      <a:pt x="49" y="8"/>
                    </a:lnTo>
                    <a:lnTo>
                      <a:pt x="16" y="49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0" name="Freeform 546"/>
              <p:cNvSpPr>
                <a:spLocks/>
              </p:cNvSpPr>
              <p:nvPr/>
            </p:nvSpPr>
            <p:spPr bwMode="auto">
              <a:xfrm>
                <a:off x="1885" y="2626"/>
                <a:ext cx="41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1" y="0"/>
                  </a:cxn>
                  <a:cxn ang="0">
                    <a:pos x="8" y="41"/>
                  </a:cxn>
                  <a:cxn ang="0">
                    <a:pos x="0" y="41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lnTo>
                      <a:pt x="33" y="0"/>
                    </a:lnTo>
                    <a:lnTo>
                      <a:pt x="41" y="0"/>
                    </a:lnTo>
                    <a:lnTo>
                      <a:pt x="8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1" name="Freeform 547"/>
              <p:cNvSpPr>
                <a:spLocks/>
              </p:cNvSpPr>
              <p:nvPr/>
            </p:nvSpPr>
            <p:spPr bwMode="auto">
              <a:xfrm>
                <a:off x="1893" y="2602"/>
                <a:ext cx="49" cy="65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33" y="24"/>
                  </a:cxn>
                  <a:cxn ang="0">
                    <a:pos x="49" y="0"/>
                  </a:cxn>
                  <a:cxn ang="0">
                    <a:pos x="17" y="32"/>
                  </a:cxn>
                  <a:cxn ang="0">
                    <a:pos x="0" y="65"/>
                  </a:cxn>
                </a:cxnLst>
                <a:rect l="0" t="0" r="r" b="b"/>
                <a:pathLst>
                  <a:path w="49" h="65">
                    <a:moveTo>
                      <a:pt x="0" y="65"/>
                    </a:moveTo>
                    <a:lnTo>
                      <a:pt x="33" y="24"/>
                    </a:lnTo>
                    <a:lnTo>
                      <a:pt x="49" y="0"/>
                    </a:lnTo>
                    <a:lnTo>
                      <a:pt x="17" y="32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8080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2" name="Freeform 548"/>
              <p:cNvSpPr>
                <a:spLocks/>
              </p:cNvSpPr>
              <p:nvPr/>
            </p:nvSpPr>
            <p:spPr bwMode="auto">
              <a:xfrm>
                <a:off x="1910" y="2602"/>
                <a:ext cx="41" cy="65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2" y="0"/>
                  </a:cxn>
                  <a:cxn ang="0">
                    <a:pos x="41" y="24"/>
                  </a:cxn>
                  <a:cxn ang="0">
                    <a:pos x="16" y="65"/>
                  </a:cxn>
                  <a:cxn ang="0">
                    <a:pos x="0" y="32"/>
                  </a:cxn>
                </a:cxnLst>
                <a:rect l="0" t="0" r="r" b="b"/>
                <a:pathLst>
                  <a:path w="41" h="65">
                    <a:moveTo>
                      <a:pt x="0" y="32"/>
                    </a:moveTo>
                    <a:lnTo>
                      <a:pt x="32" y="0"/>
                    </a:lnTo>
                    <a:lnTo>
                      <a:pt x="41" y="24"/>
                    </a:lnTo>
                    <a:lnTo>
                      <a:pt x="16" y="6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3" name="Freeform 549"/>
              <p:cNvSpPr>
                <a:spLocks/>
              </p:cNvSpPr>
              <p:nvPr/>
            </p:nvSpPr>
            <p:spPr bwMode="auto">
              <a:xfrm>
                <a:off x="1926" y="2577"/>
                <a:ext cx="41" cy="90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5" y="49"/>
                  </a:cxn>
                  <a:cxn ang="0">
                    <a:pos x="41" y="0"/>
                  </a:cxn>
                  <a:cxn ang="0">
                    <a:pos x="8" y="33"/>
                  </a:cxn>
                  <a:cxn ang="0">
                    <a:pos x="0" y="90"/>
                  </a:cxn>
                </a:cxnLst>
                <a:rect l="0" t="0" r="r" b="b"/>
                <a:pathLst>
                  <a:path w="41" h="90">
                    <a:moveTo>
                      <a:pt x="0" y="90"/>
                    </a:moveTo>
                    <a:lnTo>
                      <a:pt x="25" y="49"/>
                    </a:lnTo>
                    <a:lnTo>
                      <a:pt x="41" y="0"/>
                    </a:lnTo>
                    <a:lnTo>
                      <a:pt x="8" y="33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8080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4" name="Freeform 550"/>
              <p:cNvSpPr>
                <a:spLocks/>
              </p:cNvSpPr>
              <p:nvPr/>
            </p:nvSpPr>
            <p:spPr bwMode="auto">
              <a:xfrm>
                <a:off x="1934" y="2577"/>
                <a:ext cx="41" cy="49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1" y="16"/>
                  </a:cxn>
                  <a:cxn ang="0">
                    <a:pos x="17" y="49"/>
                  </a:cxn>
                  <a:cxn ang="0">
                    <a:pos x="0" y="33"/>
                  </a:cxn>
                </a:cxnLst>
                <a:rect l="0" t="0" r="r" b="b"/>
                <a:pathLst>
                  <a:path w="41" h="49">
                    <a:moveTo>
                      <a:pt x="0" y="33"/>
                    </a:moveTo>
                    <a:lnTo>
                      <a:pt x="33" y="0"/>
                    </a:lnTo>
                    <a:lnTo>
                      <a:pt x="41" y="16"/>
                    </a:lnTo>
                    <a:lnTo>
                      <a:pt x="17" y="49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5" name="Freeform 551"/>
              <p:cNvSpPr>
                <a:spLocks/>
              </p:cNvSpPr>
              <p:nvPr/>
            </p:nvSpPr>
            <p:spPr bwMode="auto">
              <a:xfrm>
                <a:off x="1951" y="2593"/>
                <a:ext cx="40" cy="74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24" y="0"/>
                  </a:cxn>
                  <a:cxn ang="0">
                    <a:pos x="40" y="41"/>
                  </a:cxn>
                  <a:cxn ang="0">
                    <a:pos x="8" y="74"/>
                  </a:cxn>
                  <a:cxn ang="0">
                    <a:pos x="0" y="33"/>
                  </a:cxn>
                </a:cxnLst>
                <a:rect l="0" t="0" r="r" b="b"/>
                <a:pathLst>
                  <a:path w="40" h="74">
                    <a:moveTo>
                      <a:pt x="0" y="33"/>
                    </a:moveTo>
                    <a:lnTo>
                      <a:pt x="24" y="0"/>
                    </a:lnTo>
                    <a:lnTo>
                      <a:pt x="40" y="41"/>
                    </a:lnTo>
                    <a:lnTo>
                      <a:pt x="8" y="74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6" name="Freeform 552"/>
              <p:cNvSpPr>
                <a:spLocks/>
              </p:cNvSpPr>
              <p:nvPr/>
            </p:nvSpPr>
            <p:spPr bwMode="auto">
              <a:xfrm>
                <a:off x="1959" y="2634"/>
                <a:ext cx="49" cy="4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2" y="0"/>
                  </a:cxn>
                  <a:cxn ang="0">
                    <a:pos x="49" y="8"/>
                  </a:cxn>
                  <a:cxn ang="0">
                    <a:pos x="16" y="41"/>
                  </a:cxn>
                  <a:cxn ang="0">
                    <a:pos x="0" y="33"/>
                  </a:cxn>
                </a:cxnLst>
                <a:rect l="0" t="0" r="r" b="b"/>
                <a:pathLst>
                  <a:path w="49" h="41">
                    <a:moveTo>
                      <a:pt x="0" y="33"/>
                    </a:moveTo>
                    <a:lnTo>
                      <a:pt x="32" y="0"/>
                    </a:lnTo>
                    <a:lnTo>
                      <a:pt x="49" y="8"/>
                    </a:lnTo>
                    <a:lnTo>
                      <a:pt x="16" y="4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7" name="Freeform 553"/>
              <p:cNvSpPr>
                <a:spLocks/>
              </p:cNvSpPr>
              <p:nvPr/>
            </p:nvSpPr>
            <p:spPr bwMode="auto">
              <a:xfrm>
                <a:off x="1975" y="2642"/>
                <a:ext cx="41" cy="4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1" y="9"/>
                  </a:cxn>
                  <a:cxn ang="0">
                    <a:pos x="16" y="41"/>
                  </a:cxn>
                  <a:cxn ang="0">
                    <a:pos x="0" y="33"/>
                  </a:cxn>
                </a:cxnLst>
                <a:rect l="0" t="0" r="r" b="b"/>
                <a:pathLst>
                  <a:path w="41" h="41">
                    <a:moveTo>
                      <a:pt x="0" y="33"/>
                    </a:moveTo>
                    <a:lnTo>
                      <a:pt x="33" y="0"/>
                    </a:lnTo>
                    <a:lnTo>
                      <a:pt x="41" y="9"/>
                    </a:lnTo>
                    <a:lnTo>
                      <a:pt x="16" y="4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8" name="Freeform 554"/>
              <p:cNvSpPr>
                <a:spLocks/>
              </p:cNvSpPr>
              <p:nvPr/>
            </p:nvSpPr>
            <p:spPr bwMode="auto">
              <a:xfrm>
                <a:off x="1991" y="2610"/>
                <a:ext cx="41" cy="73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25" y="41"/>
                  </a:cxn>
                  <a:cxn ang="0">
                    <a:pos x="41" y="0"/>
                  </a:cxn>
                  <a:cxn ang="0">
                    <a:pos x="9" y="32"/>
                  </a:cxn>
                  <a:cxn ang="0">
                    <a:pos x="0" y="73"/>
                  </a:cxn>
                </a:cxnLst>
                <a:rect l="0" t="0" r="r" b="b"/>
                <a:pathLst>
                  <a:path w="41" h="73">
                    <a:moveTo>
                      <a:pt x="0" y="73"/>
                    </a:moveTo>
                    <a:lnTo>
                      <a:pt x="25" y="41"/>
                    </a:lnTo>
                    <a:lnTo>
                      <a:pt x="41" y="0"/>
                    </a:lnTo>
                    <a:lnTo>
                      <a:pt x="9" y="32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8080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9" name="Freeform 555"/>
              <p:cNvSpPr>
                <a:spLocks/>
              </p:cNvSpPr>
              <p:nvPr/>
            </p:nvSpPr>
            <p:spPr bwMode="auto">
              <a:xfrm>
                <a:off x="2000" y="2610"/>
                <a:ext cx="41" cy="57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2" y="0"/>
                  </a:cxn>
                  <a:cxn ang="0">
                    <a:pos x="41" y="24"/>
                  </a:cxn>
                  <a:cxn ang="0">
                    <a:pos x="16" y="57"/>
                  </a:cxn>
                  <a:cxn ang="0">
                    <a:pos x="0" y="32"/>
                  </a:cxn>
                </a:cxnLst>
                <a:rect l="0" t="0" r="r" b="b"/>
                <a:pathLst>
                  <a:path w="41" h="57">
                    <a:moveTo>
                      <a:pt x="0" y="32"/>
                    </a:moveTo>
                    <a:lnTo>
                      <a:pt x="32" y="0"/>
                    </a:lnTo>
                    <a:lnTo>
                      <a:pt x="41" y="24"/>
                    </a:lnTo>
                    <a:lnTo>
                      <a:pt x="16" y="57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0" name="Freeform 556"/>
              <p:cNvSpPr>
                <a:spLocks/>
              </p:cNvSpPr>
              <p:nvPr/>
            </p:nvSpPr>
            <p:spPr bwMode="auto">
              <a:xfrm>
                <a:off x="2016" y="2634"/>
                <a:ext cx="41" cy="4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25" y="0"/>
                  </a:cxn>
                  <a:cxn ang="0">
                    <a:pos x="41" y="8"/>
                  </a:cxn>
                  <a:cxn ang="0">
                    <a:pos x="8" y="41"/>
                  </a:cxn>
                  <a:cxn ang="0">
                    <a:pos x="0" y="33"/>
                  </a:cxn>
                </a:cxnLst>
                <a:rect l="0" t="0" r="r" b="b"/>
                <a:pathLst>
                  <a:path w="41" h="41">
                    <a:moveTo>
                      <a:pt x="0" y="33"/>
                    </a:moveTo>
                    <a:lnTo>
                      <a:pt x="25" y="0"/>
                    </a:lnTo>
                    <a:lnTo>
                      <a:pt x="41" y="8"/>
                    </a:lnTo>
                    <a:lnTo>
                      <a:pt x="8" y="4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1" name="Freeform 557"/>
              <p:cNvSpPr>
                <a:spLocks/>
              </p:cNvSpPr>
              <p:nvPr/>
            </p:nvSpPr>
            <p:spPr bwMode="auto">
              <a:xfrm>
                <a:off x="2024" y="2626"/>
                <a:ext cx="49" cy="4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33" y="16"/>
                  </a:cxn>
                  <a:cxn ang="0">
                    <a:pos x="49" y="0"/>
                  </a:cxn>
                  <a:cxn ang="0">
                    <a:pos x="17" y="33"/>
                  </a:cxn>
                  <a:cxn ang="0">
                    <a:pos x="0" y="49"/>
                  </a:cxn>
                </a:cxnLst>
                <a:rect l="0" t="0" r="r" b="b"/>
                <a:pathLst>
                  <a:path w="49" h="49">
                    <a:moveTo>
                      <a:pt x="0" y="49"/>
                    </a:moveTo>
                    <a:lnTo>
                      <a:pt x="33" y="16"/>
                    </a:lnTo>
                    <a:lnTo>
                      <a:pt x="49" y="0"/>
                    </a:lnTo>
                    <a:lnTo>
                      <a:pt x="17" y="33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8080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2" name="Freeform 558"/>
              <p:cNvSpPr>
                <a:spLocks/>
              </p:cNvSpPr>
              <p:nvPr/>
            </p:nvSpPr>
            <p:spPr bwMode="auto">
              <a:xfrm>
                <a:off x="2041" y="2602"/>
                <a:ext cx="40" cy="57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32" y="24"/>
                  </a:cxn>
                  <a:cxn ang="0">
                    <a:pos x="40" y="0"/>
                  </a:cxn>
                  <a:cxn ang="0">
                    <a:pos x="16" y="32"/>
                  </a:cxn>
                  <a:cxn ang="0">
                    <a:pos x="0" y="57"/>
                  </a:cxn>
                </a:cxnLst>
                <a:rect l="0" t="0" r="r" b="b"/>
                <a:pathLst>
                  <a:path w="40" h="57">
                    <a:moveTo>
                      <a:pt x="0" y="57"/>
                    </a:moveTo>
                    <a:lnTo>
                      <a:pt x="32" y="24"/>
                    </a:lnTo>
                    <a:lnTo>
                      <a:pt x="40" y="0"/>
                    </a:lnTo>
                    <a:lnTo>
                      <a:pt x="16" y="3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8080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3" name="Freeform 559"/>
              <p:cNvSpPr>
                <a:spLocks/>
              </p:cNvSpPr>
              <p:nvPr/>
            </p:nvSpPr>
            <p:spPr bwMode="auto">
              <a:xfrm>
                <a:off x="2057" y="2602"/>
                <a:ext cx="41" cy="98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24" y="0"/>
                  </a:cxn>
                  <a:cxn ang="0">
                    <a:pos x="41" y="57"/>
                  </a:cxn>
                  <a:cxn ang="0">
                    <a:pos x="8" y="98"/>
                  </a:cxn>
                  <a:cxn ang="0">
                    <a:pos x="0" y="32"/>
                  </a:cxn>
                </a:cxnLst>
                <a:rect l="0" t="0" r="r" b="b"/>
                <a:pathLst>
                  <a:path w="41" h="98">
                    <a:moveTo>
                      <a:pt x="0" y="32"/>
                    </a:moveTo>
                    <a:lnTo>
                      <a:pt x="24" y="0"/>
                    </a:lnTo>
                    <a:lnTo>
                      <a:pt x="41" y="57"/>
                    </a:lnTo>
                    <a:lnTo>
                      <a:pt x="8" y="98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4" name="Freeform 560"/>
              <p:cNvSpPr>
                <a:spLocks/>
              </p:cNvSpPr>
              <p:nvPr/>
            </p:nvSpPr>
            <p:spPr bwMode="auto">
              <a:xfrm>
                <a:off x="2065" y="2659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9" y="8"/>
                  </a:cxn>
                  <a:cxn ang="0">
                    <a:pos x="16" y="41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33" y="0"/>
                    </a:lnTo>
                    <a:lnTo>
                      <a:pt x="49" y="8"/>
                    </a:lnTo>
                    <a:lnTo>
                      <a:pt x="16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5" name="Freeform 561"/>
              <p:cNvSpPr>
                <a:spLocks/>
              </p:cNvSpPr>
              <p:nvPr/>
            </p:nvSpPr>
            <p:spPr bwMode="auto">
              <a:xfrm>
                <a:off x="2081" y="2667"/>
                <a:ext cx="41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1" y="0"/>
                  </a:cxn>
                  <a:cxn ang="0">
                    <a:pos x="9" y="33"/>
                  </a:cxn>
                  <a:cxn ang="0">
                    <a:pos x="0" y="33"/>
                  </a:cxn>
                </a:cxnLst>
                <a:rect l="0" t="0" r="r" b="b"/>
                <a:pathLst>
                  <a:path w="41" h="33">
                    <a:moveTo>
                      <a:pt x="0" y="33"/>
                    </a:moveTo>
                    <a:lnTo>
                      <a:pt x="33" y="0"/>
                    </a:lnTo>
                    <a:lnTo>
                      <a:pt x="41" y="0"/>
                    </a:lnTo>
                    <a:lnTo>
                      <a:pt x="9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6" name="Freeform 562"/>
              <p:cNvSpPr>
                <a:spLocks/>
              </p:cNvSpPr>
              <p:nvPr/>
            </p:nvSpPr>
            <p:spPr bwMode="auto">
              <a:xfrm>
                <a:off x="2090" y="2618"/>
                <a:ext cx="49" cy="82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32" y="49"/>
                  </a:cxn>
                  <a:cxn ang="0">
                    <a:pos x="49" y="0"/>
                  </a:cxn>
                  <a:cxn ang="0">
                    <a:pos x="16" y="33"/>
                  </a:cxn>
                  <a:cxn ang="0">
                    <a:pos x="0" y="82"/>
                  </a:cxn>
                </a:cxnLst>
                <a:rect l="0" t="0" r="r" b="b"/>
                <a:pathLst>
                  <a:path w="49" h="82">
                    <a:moveTo>
                      <a:pt x="0" y="82"/>
                    </a:moveTo>
                    <a:lnTo>
                      <a:pt x="32" y="49"/>
                    </a:lnTo>
                    <a:lnTo>
                      <a:pt x="49" y="0"/>
                    </a:lnTo>
                    <a:lnTo>
                      <a:pt x="16" y="33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80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7" name="Freeform 563"/>
              <p:cNvSpPr>
                <a:spLocks/>
              </p:cNvSpPr>
              <p:nvPr/>
            </p:nvSpPr>
            <p:spPr bwMode="auto">
              <a:xfrm>
                <a:off x="2106" y="2618"/>
                <a:ext cx="41" cy="90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1" y="57"/>
                  </a:cxn>
                  <a:cxn ang="0">
                    <a:pos x="16" y="90"/>
                  </a:cxn>
                  <a:cxn ang="0">
                    <a:pos x="0" y="33"/>
                  </a:cxn>
                </a:cxnLst>
                <a:rect l="0" t="0" r="r" b="b"/>
                <a:pathLst>
                  <a:path w="41" h="90">
                    <a:moveTo>
                      <a:pt x="0" y="33"/>
                    </a:moveTo>
                    <a:lnTo>
                      <a:pt x="33" y="0"/>
                    </a:lnTo>
                    <a:lnTo>
                      <a:pt x="41" y="57"/>
                    </a:lnTo>
                    <a:lnTo>
                      <a:pt x="16" y="9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8" name="Freeform 564"/>
              <p:cNvSpPr>
                <a:spLocks/>
              </p:cNvSpPr>
              <p:nvPr/>
            </p:nvSpPr>
            <p:spPr bwMode="auto">
              <a:xfrm>
                <a:off x="2122" y="2675"/>
                <a:ext cx="41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25" y="0"/>
                  </a:cxn>
                  <a:cxn ang="0">
                    <a:pos x="41" y="0"/>
                  </a:cxn>
                  <a:cxn ang="0">
                    <a:pos x="9" y="33"/>
                  </a:cxn>
                  <a:cxn ang="0">
                    <a:pos x="0" y="33"/>
                  </a:cxn>
                </a:cxnLst>
                <a:rect l="0" t="0" r="r" b="b"/>
                <a:pathLst>
                  <a:path w="41" h="33">
                    <a:moveTo>
                      <a:pt x="0" y="33"/>
                    </a:moveTo>
                    <a:lnTo>
                      <a:pt x="25" y="0"/>
                    </a:lnTo>
                    <a:lnTo>
                      <a:pt x="41" y="0"/>
                    </a:lnTo>
                    <a:lnTo>
                      <a:pt x="9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9" name="Freeform 565"/>
              <p:cNvSpPr>
                <a:spLocks/>
              </p:cNvSpPr>
              <p:nvPr/>
            </p:nvSpPr>
            <p:spPr bwMode="auto">
              <a:xfrm>
                <a:off x="2131" y="2675"/>
                <a:ext cx="49" cy="4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2" y="0"/>
                  </a:cxn>
                  <a:cxn ang="0">
                    <a:pos x="49" y="0"/>
                  </a:cxn>
                  <a:cxn ang="0">
                    <a:pos x="16" y="41"/>
                  </a:cxn>
                  <a:cxn ang="0">
                    <a:pos x="0" y="33"/>
                  </a:cxn>
                </a:cxnLst>
                <a:rect l="0" t="0" r="r" b="b"/>
                <a:pathLst>
                  <a:path w="49" h="41">
                    <a:moveTo>
                      <a:pt x="0" y="33"/>
                    </a:moveTo>
                    <a:lnTo>
                      <a:pt x="32" y="0"/>
                    </a:lnTo>
                    <a:lnTo>
                      <a:pt x="49" y="0"/>
                    </a:lnTo>
                    <a:lnTo>
                      <a:pt x="16" y="4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0" name="Freeform 566"/>
              <p:cNvSpPr>
                <a:spLocks/>
              </p:cNvSpPr>
              <p:nvPr/>
            </p:nvSpPr>
            <p:spPr bwMode="auto">
              <a:xfrm>
                <a:off x="2147" y="2675"/>
                <a:ext cx="41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1" y="0"/>
                  </a:cxn>
                  <a:cxn ang="0">
                    <a:pos x="8" y="41"/>
                  </a:cxn>
                  <a:cxn ang="0">
                    <a:pos x="0" y="41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lnTo>
                      <a:pt x="33" y="0"/>
                    </a:lnTo>
                    <a:lnTo>
                      <a:pt x="41" y="0"/>
                    </a:lnTo>
                    <a:lnTo>
                      <a:pt x="8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1" name="Freeform 567"/>
              <p:cNvSpPr>
                <a:spLocks/>
              </p:cNvSpPr>
              <p:nvPr/>
            </p:nvSpPr>
            <p:spPr bwMode="auto">
              <a:xfrm>
                <a:off x="2155" y="2675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9" y="8"/>
                  </a:cxn>
                  <a:cxn ang="0">
                    <a:pos x="17" y="41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33" y="0"/>
                    </a:lnTo>
                    <a:lnTo>
                      <a:pt x="49" y="8"/>
                    </a:lnTo>
                    <a:lnTo>
                      <a:pt x="17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2" name="Freeform 568"/>
              <p:cNvSpPr>
                <a:spLocks/>
              </p:cNvSpPr>
              <p:nvPr/>
            </p:nvSpPr>
            <p:spPr bwMode="auto">
              <a:xfrm>
                <a:off x="2172" y="2683"/>
                <a:ext cx="40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2" y="0"/>
                  </a:cxn>
                  <a:cxn ang="0">
                    <a:pos x="40" y="0"/>
                  </a:cxn>
                  <a:cxn ang="0">
                    <a:pos x="16" y="33"/>
                  </a:cxn>
                  <a:cxn ang="0">
                    <a:pos x="0" y="33"/>
                  </a:cxn>
                </a:cxnLst>
                <a:rect l="0" t="0" r="r" b="b"/>
                <a:pathLst>
                  <a:path w="40" h="33">
                    <a:moveTo>
                      <a:pt x="0" y="33"/>
                    </a:moveTo>
                    <a:lnTo>
                      <a:pt x="32" y="0"/>
                    </a:lnTo>
                    <a:lnTo>
                      <a:pt x="40" y="0"/>
                    </a:lnTo>
                    <a:lnTo>
                      <a:pt x="16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3" name="Freeform 569"/>
              <p:cNvSpPr>
                <a:spLocks/>
              </p:cNvSpPr>
              <p:nvPr/>
            </p:nvSpPr>
            <p:spPr bwMode="auto">
              <a:xfrm>
                <a:off x="2188" y="2683"/>
                <a:ext cx="41" cy="4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24" y="0"/>
                  </a:cxn>
                  <a:cxn ang="0">
                    <a:pos x="41" y="0"/>
                  </a:cxn>
                  <a:cxn ang="0">
                    <a:pos x="8" y="41"/>
                  </a:cxn>
                  <a:cxn ang="0">
                    <a:pos x="0" y="33"/>
                  </a:cxn>
                </a:cxnLst>
                <a:rect l="0" t="0" r="r" b="b"/>
                <a:pathLst>
                  <a:path w="41" h="41">
                    <a:moveTo>
                      <a:pt x="0" y="33"/>
                    </a:moveTo>
                    <a:lnTo>
                      <a:pt x="24" y="0"/>
                    </a:lnTo>
                    <a:lnTo>
                      <a:pt x="41" y="0"/>
                    </a:lnTo>
                    <a:lnTo>
                      <a:pt x="8" y="4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4" name="Freeform 570"/>
              <p:cNvSpPr>
                <a:spLocks/>
              </p:cNvSpPr>
              <p:nvPr/>
            </p:nvSpPr>
            <p:spPr bwMode="auto">
              <a:xfrm>
                <a:off x="2196" y="2683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9" y="9"/>
                  </a:cxn>
                  <a:cxn ang="0">
                    <a:pos x="16" y="41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33" y="0"/>
                    </a:lnTo>
                    <a:lnTo>
                      <a:pt x="49" y="9"/>
                    </a:lnTo>
                    <a:lnTo>
                      <a:pt x="16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5" name="Freeform 571"/>
              <p:cNvSpPr>
                <a:spLocks/>
              </p:cNvSpPr>
              <p:nvPr/>
            </p:nvSpPr>
            <p:spPr bwMode="auto">
              <a:xfrm>
                <a:off x="2212" y="2692"/>
                <a:ext cx="41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3" y="0"/>
                  </a:cxn>
                  <a:cxn ang="0">
                    <a:pos x="41" y="0"/>
                  </a:cxn>
                  <a:cxn ang="0">
                    <a:pos x="17" y="32"/>
                  </a:cxn>
                  <a:cxn ang="0">
                    <a:pos x="0" y="32"/>
                  </a:cxn>
                </a:cxnLst>
                <a:rect l="0" t="0" r="r" b="b"/>
                <a:pathLst>
                  <a:path w="41" h="32">
                    <a:moveTo>
                      <a:pt x="0" y="32"/>
                    </a:moveTo>
                    <a:lnTo>
                      <a:pt x="33" y="0"/>
                    </a:lnTo>
                    <a:lnTo>
                      <a:pt x="41" y="0"/>
                    </a:lnTo>
                    <a:lnTo>
                      <a:pt x="17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6" name="Freeform 572"/>
              <p:cNvSpPr>
                <a:spLocks/>
              </p:cNvSpPr>
              <p:nvPr/>
            </p:nvSpPr>
            <p:spPr bwMode="auto">
              <a:xfrm>
                <a:off x="2229" y="2692"/>
                <a:ext cx="41" cy="41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24" y="0"/>
                  </a:cxn>
                  <a:cxn ang="0">
                    <a:pos x="41" y="0"/>
                  </a:cxn>
                  <a:cxn ang="0">
                    <a:pos x="8" y="41"/>
                  </a:cxn>
                  <a:cxn ang="0">
                    <a:pos x="0" y="32"/>
                  </a:cxn>
                </a:cxnLst>
                <a:rect l="0" t="0" r="r" b="b"/>
                <a:pathLst>
                  <a:path w="41" h="41">
                    <a:moveTo>
                      <a:pt x="0" y="32"/>
                    </a:moveTo>
                    <a:lnTo>
                      <a:pt x="24" y="0"/>
                    </a:lnTo>
                    <a:lnTo>
                      <a:pt x="41" y="0"/>
                    </a:lnTo>
                    <a:lnTo>
                      <a:pt x="8" y="41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7" name="Freeform 573"/>
              <p:cNvSpPr>
                <a:spLocks/>
              </p:cNvSpPr>
              <p:nvPr/>
            </p:nvSpPr>
            <p:spPr bwMode="auto">
              <a:xfrm>
                <a:off x="2237" y="2692"/>
                <a:ext cx="41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1" y="0"/>
                  </a:cxn>
                  <a:cxn ang="0">
                    <a:pos x="16" y="41"/>
                  </a:cxn>
                  <a:cxn ang="0">
                    <a:pos x="0" y="41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lnTo>
                      <a:pt x="33" y="0"/>
                    </a:lnTo>
                    <a:lnTo>
                      <a:pt x="41" y="0"/>
                    </a:lnTo>
                    <a:lnTo>
                      <a:pt x="16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8" name="Freeform 574"/>
              <p:cNvSpPr>
                <a:spLocks/>
              </p:cNvSpPr>
              <p:nvPr/>
            </p:nvSpPr>
            <p:spPr bwMode="auto">
              <a:xfrm>
                <a:off x="2253" y="2692"/>
                <a:ext cx="41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5" y="0"/>
                  </a:cxn>
                  <a:cxn ang="0">
                    <a:pos x="41" y="8"/>
                  </a:cxn>
                  <a:cxn ang="0">
                    <a:pos x="9" y="41"/>
                  </a:cxn>
                  <a:cxn ang="0">
                    <a:pos x="0" y="41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lnTo>
                      <a:pt x="25" y="0"/>
                    </a:lnTo>
                    <a:lnTo>
                      <a:pt x="41" y="8"/>
                    </a:lnTo>
                    <a:lnTo>
                      <a:pt x="9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9" name="Freeform 575"/>
              <p:cNvSpPr>
                <a:spLocks/>
              </p:cNvSpPr>
              <p:nvPr/>
            </p:nvSpPr>
            <p:spPr bwMode="auto">
              <a:xfrm>
                <a:off x="2262" y="2700"/>
                <a:ext cx="49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2" y="0"/>
                  </a:cxn>
                  <a:cxn ang="0">
                    <a:pos x="49" y="0"/>
                  </a:cxn>
                  <a:cxn ang="0">
                    <a:pos x="16" y="33"/>
                  </a:cxn>
                  <a:cxn ang="0">
                    <a:pos x="0" y="33"/>
                  </a:cxn>
                </a:cxnLst>
                <a:rect l="0" t="0" r="r" b="b"/>
                <a:pathLst>
                  <a:path w="49" h="33">
                    <a:moveTo>
                      <a:pt x="0" y="33"/>
                    </a:moveTo>
                    <a:lnTo>
                      <a:pt x="32" y="0"/>
                    </a:lnTo>
                    <a:lnTo>
                      <a:pt x="49" y="0"/>
                    </a:lnTo>
                    <a:lnTo>
                      <a:pt x="16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0" name="Freeform 576"/>
              <p:cNvSpPr>
                <a:spLocks/>
              </p:cNvSpPr>
              <p:nvPr/>
            </p:nvSpPr>
            <p:spPr bwMode="auto">
              <a:xfrm>
                <a:off x="2278" y="2700"/>
                <a:ext cx="41" cy="4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1" y="0"/>
                  </a:cxn>
                  <a:cxn ang="0">
                    <a:pos x="16" y="41"/>
                  </a:cxn>
                  <a:cxn ang="0">
                    <a:pos x="0" y="33"/>
                  </a:cxn>
                </a:cxnLst>
                <a:rect l="0" t="0" r="r" b="b"/>
                <a:pathLst>
                  <a:path w="41" h="41">
                    <a:moveTo>
                      <a:pt x="0" y="33"/>
                    </a:moveTo>
                    <a:lnTo>
                      <a:pt x="33" y="0"/>
                    </a:lnTo>
                    <a:lnTo>
                      <a:pt x="41" y="0"/>
                    </a:lnTo>
                    <a:lnTo>
                      <a:pt x="16" y="4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1" name="Freeform 577"/>
              <p:cNvSpPr>
                <a:spLocks/>
              </p:cNvSpPr>
              <p:nvPr/>
            </p:nvSpPr>
            <p:spPr bwMode="auto">
              <a:xfrm>
                <a:off x="2294" y="2700"/>
                <a:ext cx="41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5" y="0"/>
                  </a:cxn>
                  <a:cxn ang="0">
                    <a:pos x="41" y="0"/>
                  </a:cxn>
                  <a:cxn ang="0">
                    <a:pos x="8" y="33"/>
                  </a:cxn>
                  <a:cxn ang="0">
                    <a:pos x="0" y="41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lnTo>
                      <a:pt x="25" y="0"/>
                    </a:lnTo>
                    <a:lnTo>
                      <a:pt x="41" y="0"/>
                    </a:lnTo>
                    <a:lnTo>
                      <a:pt x="8" y="33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2" name="Freeform 578"/>
              <p:cNvSpPr>
                <a:spLocks/>
              </p:cNvSpPr>
              <p:nvPr/>
            </p:nvSpPr>
            <p:spPr bwMode="auto">
              <a:xfrm>
                <a:off x="2302" y="2683"/>
                <a:ext cx="50" cy="5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33" y="17"/>
                  </a:cxn>
                  <a:cxn ang="0">
                    <a:pos x="50" y="0"/>
                  </a:cxn>
                  <a:cxn ang="0">
                    <a:pos x="17" y="41"/>
                  </a:cxn>
                  <a:cxn ang="0">
                    <a:pos x="0" y="50"/>
                  </a:cxn>
                </a:cxnLst>
                <a:rect l="0" t="0" r="r" b="b"/>
                <a:pathLst>
                  <a:path w="50" h="50">
                    <a:moveTo>
                      <a:pt x="0" y="50"/>
                    </a:moveTo>
                    <a:lnTo>
                      <a:pt x="33" y="17"/>
                    </a:lnTo>
                    <a:lnTo>
                      <a:pt x="50" y="0"/>
                    </a:lnTo>
                    <a:lnTo>
                      <a:pt x="17" y="41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3" name="Freeform 579"/>
              <p:cNvSpPr>
                <a:spLocks/>
              </p:cNvSpPr>
              <p:nvPr/>
            </p:nvSpPr>
            <p:spPr bwMode="auto">
              <a:xfrm>
                <a:off x="2319" y="2683"/>
                <a:ext cx="41" cy="58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1" y="25"/>
                  </a:cxn>
                  <a:cxn ang="0">
                    <a:pos x="16" y="58"/>
                  </a:cxn>
                  <a:cxn ang="0">
                    <a:pos x="0" y="41"/>
                  </a:cxn>
                </a:cxnLst>
                <a:rect l="0" t="0" r="r" b="b"/>
                <a:pathLst>
                  <a:path w="41" h="58">
                    <a:moveTo>
                      <a:pt x="0" y="41"/>
                    </a:moveTo>
                    <a:lnTo>
                      <a:pt x="33" y="0"/>
                    </a:lnTo>
                    <a:lnTo>
                      <a:pt x="41" y="25"/>
                    </a:lnTo>
                    <a:lnTo>
                      <a:pt x="16" y="58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4" name="Freeform 580"/>
              <p:cNvSpPr>
                <a:spLocks/>
              </p:cNvSpPr>
              <p:nvPr/>
            </p:nvSpPr>
            <p:spPr bwMode="auto">
              <a:xfrm>
                <a:off x="2335" y="2708"/>
                <a:ext cx="41" cy="4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25" y="0"/>
                  </a:cxn>
                  <a:cxn ang="0">
                    <a:pos x="41" y="8"/>
                  </a:cxn>
                  <a:cxn ang="0">
                    <a:pos x="8" y="41"/>
                  </a:cxn>
                  <a:cxn ang="0">
                    <a:pos x="0" y="33"/>
                  </a:cxn>
                </a:cxnLst>
                <a:rect l="0" t="0" r="r" b="b"/>
                <a:pathLst>
                  <a:path w="41" h="41">
                    <a:moveTo>
                      <a:pt x="0" y="33"/>
                    </a:moveTo>
                    <a:lnTo>
                      <a:pt x="25" y="0"/>
                    </a:lnTo>
                    <a:lnTo>
                      <a:pt x="41" y="8"/>
                    </a:lnTo>
                    <a:lnTo>
                      <a:pt x="8" y="4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5" name="Freeform 581"/>
              <p:cNvSpPr>
                <a:spLocks/>
              </p:cNvSpPr>
              <p:nvPr/>
            </p:nvSpPr>
            <p:spPr bwMode="auto">
              <a:xfrm>
                <a:off x="2343" y="2716"/>
                <a:ext cx="41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1" y="0"/>
                  </a:cxn>
                  <a:cxn ang="0">
                    <a:pos x="17" y="33"/>
                  </a:cxn>
                  <a:cxn ang="0">
                    <a:pos x="0" y="33"/>
                  </a:cxn>
                </a:cxnLst>
                <a:rect l="0" t="0" r="r" b="b"/>
                <a:pathLst>
                  <a:path w="41" h="33">
                    <a:moveTo>
                      <a:pt x="0" y="33"/>
                    </a:moveTo>
                    <a:lnTo>
                      <a:pt x="33" y="0"/>
                    </a:lnTo>
                    <a:lnTo>
                      <a:pt x="41" y="0"/>
                    </a:lnTo>
                    <a:lnTo>
                      <a:pt x="1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6" name="Freeform 582"/>
              <p:cNvSpPr>
                <a:spLocks/>
              </p:cNvSpPr>
              <p:nvPr/>
            </p:nvSpPr>
            <p:spPr bwMode="auto">
              <a:xfrm>
                <a:off x="2360" y="2716"/>
                <a:ext cx="41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24" y="0"/>
                  </a:cxn>
                  <a:cxn ang="0">
                    <a:pos x="41" y="0"/>
                  </a:cxn>
                  <a:cxn ang="0">
                    <a:pos x="16" y="33"/>
                  </a:cxn>
                  <a:cxn ang="0">
                    <a:pos x="0" y="33"/>
                  </a:cxn>
                </a:cxnLst>
                <a:rect l="0" t="0" r="r" b="b"/>
                <a:pathLst>
                  <a:path w="41" h="33">
                    <a:moveTo>
                      <a:pt x="0" y="33"/>
                    </a:moveTo>
                    <a:lnTo>
                      <a:pt x="24" y="0"/>
                    </a:lnTo>
                    <a:lnTo>
                      <a:pt x="41" y="0"/>
                    </a:lnTo>
                    <a:lnTo>
                      <a:pt x="16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7" name="Freeform 583"/>
              <p:cNvSpPr>
                <a:spLocks/>
              </p:cNvSpPr>
              <p:nvPr/>
            </p:nvSpPr>
            <p:spPr bwMode="auto">
              <a:xfrm>
                <a:off x="2376" y="2716"/>
                <a:ext cx="41" cy="4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25" y="0"/>
                  </a:cxn>
                  <a:cxn ang="0">
                    <a:pos x="41" y="0"/>
                  </a:cxn>
                  <a:cxn ang="0">
                    <a:pos x="8" y="41"/>
                  </a:cxn>
                  <a:cxn ang="0">
                    <a:pos x="0" y="33"/>
                  </a:cxn>
                </a:cxnLst>
                <a:rect l="0" t="0" r="r" b="b"/>
                <a:pathLst>
                  <a:path w="41" h="41">
                    <a:moveTo>
                      <a:pt x="0" y="33"/>
                    </a:moveTo>
                    <a:lnTo>
                      <a:pt x="25" y="0"/>
                    </a:lnTo>
                    <a:lnTo>
                      <a:pt x="41" y="0"/>
                    </a:lnTo>
                    <a:lnTo>
                      <a:pt x="8" y="4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8" name="Freeform 584"/>
              <p:cNvSpPr>
                <a:spLocks/>
              </p:cNvSpPr>
              <p:nvPr/>
            </p:nvSpPr>
            <p:spPr bwMode="auto">
              <a:xfrm>
                <a:off x="2384" y="2716"/>
                <a:ext cx="41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1" y="8"/>
                  </a:cxn>
                  <a:cxn ang="0">
                    <a:pos x="17" y="41"/>
                  </a:cxn>
                  <a:cxn ang="0">
                    <a:pos x="0" y="41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lnTo>
                      <a:pt x="33" y="0"/>
                    </a:lnTo>
                    <a:lnTo>
                      <a:pt x="41" y="8"/>
                    </a:lnTo>
                    <a:lnTo>
                      <a:pt x="17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9" name="Freeform 585"/>
              <p:cNvSpPr>
                <a:spLocks/>
              </p:cNvSpPr>
              <p:nvPr/>
            </p:nvSpPr>
            <p:spPr bwMode="auto">
              <a:xfrm>
                <a:off x="2401" y="2716"/>
                <a:ext cx="41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4" y="8"/>
                  </a:cxn>
                  <a:cxn ang="0">
                    <a:pos x="41" y="0"/>
                  </a:cxn>
                  <a:cxn ang="0">
                    <a:pos x="16" y="41"/>
                  </a:cxn>
                  <a:cxn ang="0">
                    <a:pos x="0" y="41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lnTo>
                      <a:pt x="24" y="8"/>
                    </a:lnTo>
                    <a:lnTo>
                      <a:pt x="41" y="0"/>
                    </a:lnTo>
                    <a:lnTo>
                      <a:pt x="16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0" name="Freeform 586"/>
              <p:cNvSpPr>
                <a:spLocks/>
              </p:cNvSpPr>
              <p:nvPr/>
            </p:nvSpPr>
            <p:spPr bwMode="auto">
              <a:xfrm>
                <a:off x="2417" y="2700"/>
                <a:ext cx="41" cy="57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25" y="16"/>
                  </a:cxn>
                  <a:cxn ang="0">
                    <a:pos x="41" y="0"/>
                  </a:cxn>
                  <a:cxn ang="0">
                    <a:pos x="8" y="41"/>
                  </a:cxn>
                  <a:cxn ang="0">
                    <a:pos x="0" y="57"/>
                  </a:cxn>
                </a:cxnLst>
                <a:rect l="0" t="0" r="r" b="b"/>
                <a:pathLst>
                  <a:path w="41" h="57">
                    <a:moveTo>
                      <a:pt x="0" y="57"/>
                    </a:moveTo>
                    <a:lnTo>
                      <a:pt x="25" y="16"/>
                    </a:lnTo>
                    <a:lnTo>
                      <a:pt x="41" y="0"/>
                    </a:lnTo>
                    <a:lnTo>
                      <a:pt x="8" y="41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1" name="Freeform 587"/>
              <p:cNvSpPr>
                <a:spLocks/>
              </p:cNvSpPr>
              <p:nvPr/>
            </p:nvSpPr>
            <p:spPr bwMode="auto">
              <a:xfrm>
                <a:off x="2425" y="2700"/>
                <a:ext cx="41" cy="57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1" y="16"/>
                  </a:cxn>
                  <a:cxn ang="0">
                    <a:pos x="17" y="57"/>
                  </a:cxn>
                  <a:cxn ang="0">
                    <a:pos x="0" y="41"/>
                  </a:cxn>
                </a:cxnLst>
                <a:rect l="0" t="0" r="r" b="b"/>
                <a:pathLst>
                  <a:path w="41" h="57">
                    <a:moveTo>
                      <a:pt x="0" y="41"/>
                    </a:moveTo>
                    <a:lnTo>
                      <a:pt x="33" y="0"/>
                    </a:lnTo>
                    <a:lnTo>
                      <a:pt x="41" y="16"/>
                    </a:lnTo>
                    <a:lnTo>
                      <a:pt x="17" y="5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2" name="Freeform 588"/>
              <p:cNvSpPr>
                <a:spLocks/>
              </p:cNvSpPr>
              <p:nvPr/>
            </p:nvSpPr>
            <p:spPr bwMode="auto">
              <a:xfrm>
                <a:off x="2442" y="2716"/>
                <a:ext cx="41" cy="49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4" y="0"/>
                  </a:cxn>
                  <a:cxn ang="0">
                    <a:pos x="41" y="8"/>
                  </a:cxn>
                  <a:cxn ang="0">
                    <a:pos x="8" y="49"/>
                  </a:cxn>
                  <a:cxn ang="0">
                    <a:pos x="0" y="41"/>
                  </a:cxn>
                </a:cxnLst>
                <a:rect l="0" t="0" r="r" b="b"/>
                <a:pathLst>
                  <a:path w="41" h="49">
                    <a:moveTo>
                      <a:pt x="0" y="41"/>
                    </a:moveTo>
                    <a:lnTo>
                      <a:pt x="24" y="0"/>
                    </a:lnTo>
                    <a:lnTo>
                      <a:pt x="41" y="8"/>
                    </a:lnTo>
                    <a:lnTo>
                      <a:pt x="8" y="4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3" name="Freeform 589"/>
              <p:cNvSpPr>
                <a:spLocks/>
              </p:cNvSpPr>
              <p:nvPr/>
            </p:nvSpPr>
            <p:spPr bwMode="auto">
              <a:xfrm>
                <a:off x="2450" y="2716"/>
                <a:ext cx="49" cy="4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33" y="8"/>
                  </a:cxn>
                  <a:cxn ang="0">
                    <a:pos x="49" y="0"/>
                  </a:cxn>
                  <a:cxn ang="0">
                    <a:pos x="16" y="41"/>
                  </a:cxn>
                  <a:cxn ang="0">
                    <a:pos x="0" y="49"/>
                  </a:cxn>
                </a:cxnLst>
                <a:rect l="0" t="0" r="r" b="b"/>
                <a:pathLst>
                  <a:path w="49" h="49">
                    <a:moveTo>
                      <a:pt x="0" y="49"/>
                    </a:moveTo>
                    <a:lnTo>
                      <a:pt x="33" y="8"/>
                    </a:lnTo>
                    <a:lnTo>
                      <a:pt x="49" y="0"/>
                    </a:lnTo>
                    <a:lnTo>
                      <a:pt x="16" y="41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4" name="Freeform 590"/>
              <p:cNvSpPr>
                <a:spLocks/>
              </p:cNvSpPr>
              <p:nvPr/>
            </p:nvSpPr>
            <p:spPr bwMode="auto">
              <a:xfrm>
                <a:off x="2466" y="2716"/>
                <a:ext cx="41" cy="49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1" y="17"/>
                  </a:cxn>
                  <a:cxn ang="0">
                    <a:pos x="17" y="49"/>
                  </a:cxn>
                  <a:cxn ang="0">
                    <a:pos x="0" y="41"/>
                  </a:cxn>
                </a:cxnLst>
                <a:rect l="0" t="0" r="r" b="b"/>
                <a:pathLst>
                  <a:path w="41" h="49">
                    <a:moveTo>
                      <a:pt x="0" y="41"/>
                    </a:moveTo>
                    <a:lnTo>
                      <a:pt x="33" y="0"/>
                    </a:lnTo>
                    <a:lnTo>
                      <a:pt x="41" y="17"/>
                    </a:lnTo>
                    <a:lnTo>
                      <a:pt x="17" y="4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5" name="Freeform 591"/>
              <p:cNvSpPr>
                <a:spLocks/>
              </p:cNvSpPr>
              <p:nvPr/>
            </p:nvSpPr>
            <p:spPr bwMode="auto">
              <a:xfrm>
                <a:off x="2483" y="2733"/>
                <a:ext cx="40" cy="40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24" y="0"/>
                  </a:cxn>
                  <a:cxn ang="0">
                    <a:pos x="40" y="8"/>
                  </a:cxn>
                  <a:cxn ang="0">
                    <a:pos x="8" y="40"/>
                  </a:cxn>
                  <a:cxn ang="0">
                    <a:pos x="0" y="32"/>
                  </a:cxn>
                </a:cxnLst>
                <a:rect l="0" t="0" r="r" b="b"/>
                <a:pathLst>
                  <a:path w="40" h="40">
                    <a:moveTo>
                      <a:pt x="0" y="32"/>
                    </a:moveTo>
                    <a:lnTo>
                      <a:pt x="24" y="0"/>
                    </a:lnTo>
                    <a:lnTo>
                      <a:pt x="40" y="8"/>
                    </a:lnTo>
                    <a:lnTo>
                      <a:pt x="8" y="4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6" name="Freeform 592"/>
              <p:cNvSpPr>
                <a:spLocks/>
              </p:cNvSpPr>
              <p:nvPr/>
            </p:nvSpPr>
            <p:spPr bwMode="auto">
              <a:xfrm>
                <a:off x="2491" y="2741"/>
                <a:ext cx="49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2" y="0"/>
                  </a:cxn>
                  <a:cxn ang="0">
                    <a:pos x="49" y="0"/>
                  </a:cxn>
                  <a:cxn ang="0">
                    <a:pos x="16" y="32"/>
                  </a:cxn>
                  <a:cxn ang="0">
                    <a:pos x="0" y="32"/>
                  </a:cxn>
                </a:cxnLst>
                <a:rect l="0" t="0" r="r" b="b"/>
                <a:pathLst>
                  <a:path w="49" h="32">
                    <a:moveTo>
                      <a:pt x="0" y="32"/>
                    </a:moveTo>
                    <a:lnTo>
                      <a:pt x="32" y="0"/>
                    </a:lnTo>
                    <a:lnTo>
                      <a:pt x="49" y="0"/>
                    </a:lnTo>
                    <a:lnTo>
                      <a:pt x="16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7" name="Freeform 593"/>
              <p:cNvSpPr>
                <a:spLocks/>
              </p:cNvSpPr>
              <p:nvPr/>
            </p:nvSpPr>
            <p:spPr bwMode="auto">
              <a:xfrm>
                <a:off x="2507" y="2741"/>
                <a:ext cx="41" cy="41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3" y="0"/>
                  </a:cxn>
                  <a:cxn ang="0">
                    <a:pos x="41" y="0"/>
                  </a:cxn>
                  <a:cxn ang="0">
                    <a:pos x="16" y="41"/>
                  </a:cxn>
                  <a:cxn ang="0">
                    <a:pos x="0" y="32"/>
                  </a:cxn>
                </a:cxnLst>
                <a:rect l="0" t="0" r="r" b="b"/>
                <a:pathLst>
                  <a:path w="41" h="41">
                    <a:moveTo>
                      <a:pt x="0" y="32"/>
                    </a:moveTo>
                    <a:lnTo>
                      <a:pt x="33" y="0"/>
                    </a:lnTo>
                    <a:lnTo>
                      <a:pt x="41" y="0"/>
                    </a:lnTo>
                    <a:lnTo>
                      <a:pt x="16" y="41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8" name="Freeform 594"/>
              <p:cNvSpPr>
                <a:spLocks/>
              </p:cNvSpPr>
              <p:nvPr/>
            </p:nvSpPr>
            <p:spPr bwMode="auto">
              <a:xfrm>
                <a:off x="2523" y="2733"/>
                <a:ext cx="41" cy="4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25" y="8"/>
                  </a:cxn>
                  <a:cxn ang="0">
                    <a:pos x="41" y="0"/>
                  </a:cxn>
                  <a:cxn ang="0">
                    <a:pos x="9" y="32"/>
                  </a:cxn>
                  <a:cxn ang="0">
                    <a:pos x="0" y="49"/>
                  </a:cxn>
                </a:cxnLst>
                <a:rect l="0" t="0" r="r" b="b"/>
                <a:pathLst>
                  <a:path w="41" h="49">
                    <a:moveTo>
                      <a:pt x="0" y="49"/>
                    </a:moveTo>
                    <a:lnTo>
                      <a:pt x="25" y="8"/>
                    </a:lnTo>
                    <a:lnTo>
                      <a:pt x="41" y="0"/>
                    </a:lnTo>
                    <a:lnTo>
                      <a:pt x="9" y="32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9" name="Freeform 595"/>
              <p:cNvSpPr>
                <a:spLocks/>
              </p:cNvSpPr>
              <p:nvPr/>
            </p:nvSpPr>
            <p:spPr bwMode="auto">
              <a:xfrm>
                <a:off x="2532" y="2733"/>
                <a:ext cx="41" cy="57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2" y="0"/>
                  </a:cxn>
                  <a:cxn ang="0">
                    <a:pos x="41" y="16"/>
                  </a:cxn>
                  <a:cxn ang="0">
                    <a:pos x="16" y="57"/>
                  </a:cxn>
                  <a:cxn ang="0">
                    <a:pos x="0" y="32"/>
                  </a:cxn>
                </a:cxnLst>
                <a:rect l="0" t="0" r="r" b="b"/>
                <a:pathLst>
                  <a:path w="41" h="57">
                    <a:moveTo>
                      <a:pt x="0" y="32"/>
                    </a:moveTo>
                    <a:lnTo>
                      <a:pt x="32" y="0"/>
                    </a:lnTo>
                    <a:lnTo>
                      <a:pt x="41" y="16"/>
                    </a:lnTo>
                    <a:lnTo>
                      <a:pt x="16" y="57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0" name="Freeform 596"/>
              <p:cNvSpPr>
                <a:spLocks/>
              </p:cNvSpPr>
              <p:nvPr/>
            </p:nvSpPr>
            <p:spPr bwMode="auto">
              <a:xfrm>
                <a:off x="2548" y="2642"/>
                <a:ext cx="41" cy="148"/>
              </a:xfrm>
              <a:custGeom>
                <a:avLst/>
                <a:gdLst/>
                <a:ahLst/>
                <a:cxnLst>
                  <a:cxn ang="0">
                    <a:pos x="0" y="148"/>
                  </a:cxn>
                  <a:cxn ang="0">
                    <a:pos x="25" y="107"/>
                  </a:cxn>
                  <a:cxn ang="0">
                    <a:pos x="41" y="0"/>
                  </a:cxn>
                  <a:cxn ang="0">
                    <a:pos x="16" y="41"/>
                  </a:cxn>
                  <a:cxn ang="0">
                    <a:pos x="0" y="148"/>
                  </a:cxn>
                </a:cxnLst>
                <a:rect l="0" t="0" r="r" b="b"/>
                <a:pathLst>
                  <a:path w="41" h="148">
                    <a:moveTo>
                      <a:pt x="0" y="148"/>
                    </a:moveTo>
                    <a:lnTo>
                      <a:pt x="25" y="107"/>
                    </a:lnTo>
                    <a:lnTo>
                      <a:pt x="41" y="0"/>
                    </a:lnTo>
                    <a:lnTo>
                      <a:pt x="16" y="41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8080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1" name="Freeform 597"/>
              <p:cNvSpPr>
                <a:spLocks/>
              </p:cNvSpPr>
              <p:nvPr/>
            </p:nvSpPr>
            <p:spPr bwMode="auto">
              <a:xfrm>
                <a:off x="2564" y="2634"/>
                <a:ext cx="41" cy="4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25" y="8"/>
                  </a:cxn>
                  <a:cxn ang="0">
                    <a:pos x="41" y="0"/>
                  </a:cxn>
                  <a:cxn ang="0">
                    <a:pos x="17" y="33"/>
                  </a:cxn>
                  <a:cxn ang="0">
                    <a:pos x="0" y="49"/>
                  </a:cxn>
                </a:cxnLst>
                <a:rect l="0" t="0" r="r" b="b"/>
                <a:pathLst>
                  <a:path w="41" h="49">
                    <a:moveTo>
                      <a:pt x="0" y="49"/>
                    </a:moveTo>
                    <a:lnTo>
                      <a:pt x="25" y="8"/>
                    </a:lnTo>
                    <a:lnTo>
                      <a:pt x="41" y="0"/>
                    </a:lnTo>
                    <a:lnTo>
                      <a:pt x="17" y="33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2" name="Freeform 598"/>
              <p:cNvSpPr>
                <a:spLocks/>
              </p:cNvSpPr>
              <p:nvPr/>
            </p:nvSpPr>
            <p:spPr bwMode="auto">
              <a:xfrm>
                <a:off x="2581" y="2610"/>
                <a:ext cx="41" cy="57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24" y="24"/>
                  </a:cxn>
                  <a:cxn ang="0">
                    <a:pos x="41" y="0"/>
                  </a:cxn>
                  <a:cxn ang="0">
                    <a:pos x="8" y="32"/>
                  </a:cxn>
                  <a:cxn ang="0">
                    <a:pos x="0" y="57"/>
                  </a:cxn>
                </a:cxnLst>
                <a:rect l="0" t="0" r="r" b="b"/>
                <a:pathLst>
                  <a:path w="41" h="57">
                    <a:moveTo>
                      <a:pt x="0" y="57"/>
                    </a:moveTo>
                    <a:lnTo>
                      <a:pt x="24" y="24"/>
                    </a:lnTo>
                    <a:lnTo>
                      <a:pt x="41" y="0"/>
                    </a:lnTo>
                    <a:lnTo>
                      <a:pt x="8" y="3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8080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3" name="Freeform 599"/>
              <p:cNvSpPr>
                <a:spLocks/>
              </p:cNvSpPr>
              <p:nvPr/>
            </p:nvSpPr>
            <p:spPr bwMode="auto">
              <a:xfrm>
                <a:off x="2589" y="2610"/>
                <a:ext cx="41" cy="147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3" y="0"/>
                  </a:cxn>
                  <a:cxn ang="0">
                    <a:pos x="41" y="106"/>
                  </a:cxn>
                  <a:cxn ang="0">
                    <a:pos x="16" y="147"/>
                  </a:cxn>
                  <a:cxn ang="0">
                    <a:pos x="0" y="32"/>
                  </a:cxn>
                </a:cxnLst>
                <a:rect l="0" t="0" r="r" b="b"/>
                <a:pathLst>
                  <a:path w="41" h="147">
                    <a:moveTo>
                      <a:pt x="0" y="32"/>
                    </a:moveTo>
                    <a:lnTo>
                      <a:pt x="33" y="0"/>
                    </a:lnTo>
                    <a:lnTo>
                      <a:pt x="41" y="106"/>
                    </a:lnTo>
                    <a:lnTo>
                      <a:pt x="16" y="147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4" name="Freeform 600"/>
              <p:cNvSpPr>
                <a:spLocks/>
              </p:cNvSpPr>
              <p:nvPr/>
            </p:nvSpPr>
            <p:spPr bwMode="auto">
              <a:xfrm>
                <a:off x="2605" y="2716"/>
                <a:ext cx="41" cy="82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5" y="0"/>
                  </a:cxn>
                  <a:cxn ang="0">
                    <a:pos x="41" y="49"/>
                  </a:cxn>
                  <a:cxn ang="0">
                    <a:pos x="8" y="82"/>
                  </a:cxn>
                  <a:cxn ang="0">
                    <a:pos x="0" y="41"/>
                  </a:cxn>
                </a:cxnLst>
                <a:rect l="0" t="0" r="r" b="b"/>
                <a:pathLst>
                  <a:path w="41" h="82">
                    <a:moveTo>
                      <a:pt x="0" y="41"/>
                    </a:moveTo>
                    <a:lnTo>
                      <a:pt x="25" y="0"/>
                    </a:lnTo>
                    <a:lnTo>
                      <a:pt x="41" y="49"/>
                    </a:lnTo>
                    <a:lnTo>
                      <a:pt x="8" y="82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5" name="Freeform 601"/>
              <p:cNvSpPr>
                <a:spLocks/>
              </p:cNvSpPr>
              <p:nvPr/>
            </p:nvSpPr>
            <p:spPr bwMode="auto">
              <a:xfrm>
                <a:off x="2613" y="2724"/>
                <a:ext cx="41" cy="74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33" y="41"/>
                  </a:cxn>
                  <a:cxn ang="0">
                    <a:pos x="41" y="0"/>
                  </a:cxn>
                  <a:cxn ang="0">
                    <a:pos x="17" y="41"/>
                  </a:cxn>
                  <a:cxn ang="0">
                    <a:pos x="0" y="74"/>
                  </a:cxn>
                </a:cxnLst>
                <a:rect l="0" t="0" r="r" b="b"/>
                <a:pathLst>
                  <a:path w="41" h="74">
                    <a:moveTo>
                      <a:pt x="0" y="74"/>
                    </a:moveTo>
                    <a:lnTo>
                      <a:pt x="33" y="41"/>
                    </a:lnTo>
                    <a:lnTo>
                      <a:pt x="41" y="0"/>
                    </a:lnTo>
                    <a:lnTo>
                      <a:pt x="17" y="41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8080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6" name="Freeform 602"/>
              <p:cNvSpPr>
                <a:spLocks/>
              </p:cNvSpPr>
              <p:nvPr/>
            </p:nvSpPr>
            <p:spPr bwMode="auto">
              <a:xfrm>
                <a:off x="2630" y="2724"/>
                <a:ext cx="41" cy="49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4" y="0"/>
                  </a:cxn>
                  <a:cxn ang="0">
                    <a:pos x="41" y="17"/>
                  </a:cxn>
                  <a:cxn ang="0">
                    <a:pos x="16" y="49"/>
                  </a:cxn>
                  <a:cxn ang="0">
                    <a:pos x="0" y="41"/>
                  </a:cxn>
                </a:cxnLst>
                <a:rect l="0" t="0" r="r" b="b"/>
                <a:pathLst>
                  <a:path w="41" h="49">
                    <a:moveTo>
                      <a:pt x="0" y="41"/>
                    </a:moveTo>
                    <a:lnTo>
                      <a:pt x="24" y="0"/>
                    </a:lnTo>
                    <a:lnTo>
                      <a:pt x="41" y="17"/>
                    </a:lnTo>
                    <a:lnTo>
                      <a:pt x="16" y="4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7" name="Freeform 603"/>
              <p:cNvSpPr>
                <a:spLocks/>
              </p:cNvSpPr>
              <p:nvPr/>
            </p:nvSpPr>
            <p:spPr bwMode="auto">
              <a:xfrm>
                <a:off x="2646" y="2741"/>
                <a:ext cx="41" cy="49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25" y="0"/>
                  </a:cxn>
                  <a:cxn ang="0">
                    <a:pos x="41" y="16"/>
                  </a:cxn>
                  <a:cxn ang="0">
                    <a:pos x="8" y="49"/>
                  </a:cxn>
                  <a:cxn ang="0">
                    <a:pos x="0" y="32"/>
                  </a:cxn>
                </a:cxnLst>
                <a:rect l="0" t="0" r="r" b="b"/>
                <a:pathLst>
                  <a:path w="41" h="49">
                    <a:moveTo>
                      <a:pt x="0" y="32"/>
                    </a:moveTo>
                    <a:lnTo>
                      <a:pt x="25" y="0"/>
                    </a:lnTo>
                    <a:lnTo>
                      <a:pt x="41" y="16"/>
                    </a:lnTo>
                    <a:lnTo>
                      <a:pt x="8" y="49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8" name="Freeform 604"/>
              <p:cNvSpPr>
                <a:spLocks/>
              </p:cNvSpPr>
              <p:nvPr/>
            </p:nvSpPr>
            <p:spPr bwMode="auto">
              <a:xfrm>
                <a:off x="2654" y="2757"/>
                <a:ext cx="41" cy="49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1" y="16"/>
                  </a:cxn>
                  <a:cxn ang="0">
                    <a:pos x="17" y="49"/>
                  </a:cxn>
                  <a:cxn ang="0">
                    <a:pos x="0" y="33"/>
                  </a:cxn>
                </a:cxnLst>
                <a:rect l="0" t="0" r="r" b="b"/>
                <a:pathLst>
                  <a:path w="41" h="49">
                    <a:moveTo>
                      <a:pt x="0" y="33"/>
                    </a:moveTo>
                    <a:lnTo>
                      <a:pt x="33" y="0"/>
                    </a:lnTo>
                    <a:lnTo>
                      <a:pt x="41" y="16"/>
                    </a:lnTo>
                    <a:lnTo>
                      <a:pt x="17" y="49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9" name="Freeform 605"/>
              <p:cNvSpPr>
                <a:spLocks/>
              </p:cNvSpPr>
              <p:nvPr/>
            </p:nvSpPr>
            <p:spPr bwMode="auto">
              <a:xfrm>
                <a:off x="2671" y="2741"/>
                <a:ext cx="41" cy="65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24" y="32"/>
                  </a:cxn>
                  <a:cxn ang="0">
                    <a:pos x="41" y="0"/>
                  </a:cxn>
                  <a:cxn ang="0">
                    <a:pos x="16" y="32"/>
                  </a:cxn>
                  <a:cxn ang="0">
                    <a:pos x="0" y="65"/>
                  </a:cxn>
                </a:cxnLst>
                <a:rect l="0" t="0" r="r" b="b"/>
                <a:pathLst>
                  <a:path w="41" h="65">
                    <a:moveTo>
                      <a:pt x="0" y="65"/>
                    </a:moveTo>
                    <a:lnTo>
                      <a:pt x="24" y="32"/>
                    </a:lnTo>
                    <a:lnTo>
                      <a:pt x="41" y="0"/>
                    </a:lnTo>
                    <a:lnTo>
                      <a:pt x="16" y="32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8080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0" name="Freeform 606"/>
              <p:cNvSpPr>
                <a:spLocks/>
              </p:cNvSpPr>
              <p:nvPr/>
            </p:nvSpPr>
            <p:spPr bwMode="auto">
              <a:xfrm>
                <a:off x="2687" y="2741"/>
                <a:ext cx="41" cy="57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25" y="0"/>
                  </a:cxn>
                  <a:cxn ang="0">
                    <a:pos x="41" y="24"/>
                  </a:cxn>
                  <a:cxn ang="0">
                    <a:pos x="8" y="57"/>
                  </a:cxn>
                  <a:cxn ang="0">
                    <a:pos x="0" y="32"/>
                  </a:cxn>
                </a:cxnLst>
                <a:rect l="0" t="0" r="r" b="b"/>
                <a:pathLst>
                  <a:path w="41" h="57">
                    <a:moveTo>
                      <a:pt x="0" y="32"/>
                    </a:moveTo>
                    <a:lnTo>
                      <a:pt x="25" y="0"/>
                    </a:lnTo>
                    <a:lnTo>
                      <a:pt x="41" y="24"/>
                    </a:lnTo>
                    <a:lnTo>
                      <a:pt x="8" y="57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1" name="Freeform 607"/>
              <p:cNvSpPr>
                <a:spLocks/>
              </p:cNvSpPr>
              <p:nvPr/>
            </p:nvSpPr>
            <p:spPr bwMode="auto">
              <a:xfrm>
                <a:off x="2695" y="2765"/>
                <a:ext cx="41" cy="49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1" y="8"/>
                  </a:cxn>
                  <a:cxn ang="0">
                    <a:pos x="17" y="49"/>
                  </a:cxn>
                  <a:cxn ang="0">
                    <a:pos x="0" y="33"/>
                  </a:cxn>
                </a:cxnLst>
                <a:rect l="0" t="0" r="r" b="b"/>
                <a:pathLst>
                  <a:path w="41" h="49">
                    <a:moveTo>
                      <a:pt x="0" y="33"/>
                    </a:moveTo>
                    <a:lnTo>
                      <a:pt x="33" y="0"/>
                    </a:lnTo>
                    <a:lnTo>
                      <a:pt x="41" y="8"/>
                    </a:lnTo>
                    <a:lnTo>
                      <a:pt x="17" y="49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08"/>
            <p:cNvGrpSpPr>
              <a:grpSpLocks/>
            </p:cNvGrpSpPr>
            <p:nvPr/>
          </p:nvGrpSpPr>
          <p:grpSpPr bwMode="auto">
            <a:xfrm>
              <a:off x="854" y="2405"/>
              <a:ext cx="2987" cy="614"/>
              <a:chOff x="854" y="2405"/>
              <a:chExt cx="2987" cy="614"/>
            </a:xfrm>
          </p:grpSpPr>
          <p:sp>
            <p:nvSpPr>
              <p:cNvPr id="16993" name="Freeform 609"/>
              <p:cNvSpPr>
                <a:spLocks/>
              </p:cNvSpPr>
              <p:nvPr/>
            </p:nvSpPr>
            <p:spPr bwMode="auto">
              <a:xfrm>
                <a:off x="2712" y="2773"/>
                <a:ext cx="41" cy="50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4" y="0"/>
                  </a:cxn>
                  <a:cxn ang="0">
                    <a:pos x="41" y="9"/>
                  </a:cxn>
                  <a:cxn ang="0">
                    <a:pos x="16" y="50"/>
                  </a:cxn>
                  <a:cxn ang="0">
                    <a:pos x="0" y="41"/>
                  </a:cxn>
                </a:cxnLst>
                <a:rect l="0" t="0" r="r" b="b"/>
                <a:pathLst>
                  <a:path w="41" h="50">
                    <a:moveTo>
                      <a:pt x="0" y="41"/>
                    </a:moveTo>
                    <a:lnTo>
                      <a:pt x="24" y="0"/>
                    </a:lnTo>
                    <a:lnTo>
                      <a:pt x="41" y="9"/>
                    </a:lnTo>
                    <a:lnTo>
                      <a:pt x="16" y="5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4" name="Freeform 610"/>
              <p:cNvSpPr>
                <a:spLocks/>
              </p:cNvSpPr>
              <p:nvPr/>
            </p:nvSpPr>
            <p:spPr bwMode="auto">
              <a:xfrm>
                <a:off x="2728" y="2708"/>
                <a:ext cx="41" cy="115"/>
              </a:xfrm>
              <a:custGeom>
                <a:avLst/>
                <a:gdLst/>
                <a:ahLst/>
                <a:cxnLst>
                  <a:cxn ang="0">
                    <a:pos x="0" y="115"/>
                  </a:cxn>
                  <a:cxn ang="0">
                    <a:pos x="25" y="74"/>
                  </a:cxn>
                  <a:cxn ang="0">
                    <a:pos x="41" y="0"/>
                  </a:cxn>
                  <a:cxn ang="0">
                    <a:pos x="16" y="41"/>
                  </a:cxn>
                  <a:cxn ang="0">
                    <a:pos x="0" y="115"/>
                  </a:cxn>
                </a:cxnLst>
                <a:rect l="0" t="0" r="r" b="b"/>
                <a:pathLst>
                  <a:path w="41" h="115">
                    <a:moveTo>
                      <a:pt x="0" y="115"/>
                    </a:moveTo>
                    <a:lnTo>
                      <a:pt x="25" y="74"/>
                    </a:lnTo>
                    <a:lnTo>
                      <a:pt x="41" y="0"/>
                    </a:lnTo>
                    <a:lnTo>
                      <a:pt x="16" y="41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8080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5" name="Freeform 611"/>
              <p:cNvSpPr>
                <a:spLocks/>
              </p:cNvSpPr>
              <p:nvPr/>
            </p:nvSpPr>
            <p:spPr bwMode="auto">
              <a:xfrm>
                <a:off x="2744" y="2659"/>
                <a:ext cx="41" cy="90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5" y="49"/>
                  </a:cxn>
                  <a:cxn ang="0">
                    <a:pos x="41" y="0"/>
                  </a:cxn>
                  <a:cxn ang="0">
                    <a:pos x="9" y="33"/>
                  </a:cxn>
                  <a:cxn ang="0">
                    <a:pos x="0" y="90"/>
                  </a:cxn>
                </a:cxnLst>
                <a:rect l="0" t="0" r="r" b="b"/>
                <a:pathLst>
                  <a:path w="41" h="90">
                    <a:moveTo>
                      <a:pt x="0" y="90"/>
                    </a:moveTo>
                    <a:lnTo>
                      <a:pt x="25" y="49"/>
                    </a:lnTo>
                    <a:lnTo>
                      <a:pt x="41" y="0"/>
                    </a:lnTo>
                    <a:lnTo>
                      <a:pt x="9" y="33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8080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6" name="Freeform 612"/>
              <p:cNvSpPr>
                <a:spLocks/>
              </p:cNvSpPr>
              <p:nvPr/>
            </p:nvSpPr>
            <p:spPr bwMode="auto">
              <a:xfrm>
                <a:off x="2753" y="2659"/>
                <a:ext cx="41" cy="147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2" y="0"/>
                  </a:cxn>
                  <a:cxn ang="0">
                    <a:pos x="41" y="106"/>
                  </a:cxn>
                  <a:cxn ang="0">
                    <a:pos x="16" y="147"/>
                  </a:cxn>
                  <a:cxn ang="0">
                    <a:pos x="0" y="33"/>
                  </a:cxn>
                </a:cxnLst>
                <a:rect l="0" t="0" r="r" b="b"/>
                <a:pathLst>
                  <a:path w="41" h="147">
                    <a:moveTo>
                      <a:pt x="0" y="33"/>
                    </a:moveTo>
                    <a:lnTo>
                      <a:pt x="32" y="0"/>
                    </a:lnTo>
                    <a:lnTo>
                      <a:pt x="41" y="106"/>
                    </a:lnTo>
                    <a:lnTo>
                      <a:pt x="16" y="14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7" name="Freeform 613"/>
              <p:cNvSpPr>
                <a:spLocks/>
              </p:cNvSpPr>
              <p:nvPr/>
            </p:nvSpPr>
            <p:spPr bwMode="auto">
              <a:xfrm>
                <a:off x="2769" y="2757"/>
                <a:ext cx="41" cy="4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25" y="8"/>
                  </a:cxn>
                  <a:cxn ang="0">
                    <a:pos x="41" y="0"/>
                  </a:cxn>
                  <a:cxn ang="0">
                    <a:pos x="16" y="41"/>
                  </a:cxn>
                  <a:cxn ang="0">
                    <a:pos x="0" y="49"/>
                  </a:cxn>
                </a:cxnLst>
                <a:rect l="0" t="0" r="r" b="b"/>
                <a:pathLst>
                  <a:path w="41" h="49">
                    <a:moveTo>
                      <a:pt x="0" y="49"/>
                    </a:moveTo>
                    <a:lnTo>
                      <a:pt x="25" y="8"/>
                    </a:lnTo>
                    <a:lnTo>
                      <a:pt x="41" y="0"/>
                    </a:lnTo>
                    <a:lnTo>
                      <a:pt x="16" y="41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8" name="Freeform 614"/>
              <p:cNvSpPr>
                <a:spLocks/>
              </p:cNvSpPr>
              <p:nvPr/>
            </p:nvSpPr>
            <p:spPr bwMode="auto">
              <a:xfrm>
                <a:off x="2785" y="2757"/>
                <a:ext cx="33" cy="74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5" y="0"/>
                  </a:cxn>
                  <a:cxn ang="0">
                    <a:pos x="33" y="33"/>
                  </a:cxn>
                  <a:cxn ang="0">
                    <a:pos x="9" y="74"/>
                  </a:cxn>
                  <a:cxn ang="0">
                    <a:pos x="0" y="41"/>
                  </a:cxn>
                </a:cxnLst>
                <a:rect l="0" t="0" r="r" b="b"/>
                <a:pathLst>
                  <a:path w="33" h="74">
                    <a:moveTo>
                      <a:pt x="0" y="41"/>
                    </a:moveTo>
                    <a:lnTo>
                      <a:pt x="25" y="0"/>
                    </a:lnTo>
                    <a:lnTo>
                      <a:pt x="33" y="33"/>
                    </a:lnTo>
                    <a:lnTo>
                      <a:pt x="9" y="7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9" name="Freeform 615"/>
              <p:cNvSpPr>
                <a:spLocks/>
              </p:cNvSpPr>
              <p:nvPr/>
            </p:nvSpPr>
            <p:spPr bwMode="auto">
              <a:xfrm>
                <a:off x="2794" y="2790"/>
                <a:ext cx="40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4" y="0"/>
                  </a:cxn>
                  <a:cxn ang="0">
                    <a:pos x="40" y="8"/>
                  </a:cxn>
                  <a:cxn ang="0">
                    <a:pos x="16" y="41"/>
                  </a:cxn>
                  <a:cxn ang="0">
                    <a:pos x="0" y="41"/>
                  </a:cxn>
                </a:cxnLst>
                <a:rect l="0" t="0" r="r" b="b"/>
                <a:pathLst>
                  <a:path w="40" h="41">
                    <a:moveTo>
                      <a:pt x="0" y="41"/>
                    </a:moveTo>
                    <a:lnTo>
                      <a:pt x="24" y="0"/>
                    </a:lnTo>
                    <a:lnTo>
                      <a:pt x="40" y="8"/>
                    </a:lnTo>
                    <a:lnTo>
                      <a:pt x="16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0" name="Freeform 616"/>
              <p:cNvSpPr>
                <a:spLocks/>
              </p:cNvSpPr>
              <p:nvPr/>
            </p:nvSpPr>
            <p:spPr bwMode="auto">
              <a:xfrm>
                <a:off x="2810" y="2798"/>
                <a:ext cx="41" cy="4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24" y="0"/>
                  </a:cxn>
                  <a:cxn ang="0">
                    <a:pos x="41" y="0"/>
                  </a:cxn>
                  <a:cxn ang="0">
                    <a:pos x="16" y="41"/>
                  </a:cxn>
                  <a:cxn ang="0">
                    <a:pos x="0" y="33"/>
                  </a:cxn>
                </a:cxnLst>
                <a:rect l="0" t="0" r="r" b="b"/>
                <a:pathLst>
                  <a:path w="41" h="41">
                    <a:moveTo>
                      <a:pt x="0" y="33"/>
                    </a:moveTo>
                    <a:lnTo>
                      <a:pt x="24" y="0"/>
                    </a:lnTo>
                    <a:lnTo>
                      <a:pt x="41" y="0"/>
                    </a:lnTo>
                    <a:lnTo>
                      <a:pt x="16" y="4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1" name="Freeform 617"/>
              <p:cNvSpPr>
                <a:spLocks/>
              </p:cNvSpPr>
              <p:nvPr/>
            </p:nvSpPr>
            <p:spPr bwMode="auto">
              <a:xfrm>
                <a:off x="2826" y="2798"/>
                <a:ext cx="33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5" y="0"/>
                  </a:cxn>
                  <a:cxn ang="0">
                    <a:pos x="33" y="0"/>
                  </a:cxn>
                  <a:cxn ang="0">
                    <a:pos x="8" y="41"/>
                  </a:cxn>
                  <a:cxn ang="0">
                    <a:pos x="0" y="41"/>
                  </a:cxn>
                </a:cxnLst>
                <a:rect l="0" t="0" r="r" b="b"/>
                <a:pathLst>
                  <a:path w="33" h="41">
                    <a:moveTo>
                      <a:pt x="0" y="41"/>
                    </a:moveTo>
                    <a:lnTo>
                      <a:pt x="25" y="0"/>
                    </a:lnTo>
                    <a:lnTo>
                      <a:pt x="33" y="0"/>
                    </a:lnTo>
                    <a:lnTo>
                      <a:pt x="8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2" name="Freeform 618"/>
              <p:cNvSpPr>
                <a:spLocks/>
              </p:cNvSpPr>
              <p:nvPr/>
            </p:nvSpPr>
            <p:spPr bwMode="auto">
              <a:xfrm>
                <a:off x="2834" y="2724"/>
                <a:ext cx="41" cy="115"/>
              </a:xfrm>
              <a:custGeom>
                <a:avLst/>
                <a:gdLst/>
                <a:ahLst/>
                <a:cxnLst>
                  <a:cxn ang="0">
                    <a:pos x="0" y="115"/>
                  </a:cxn>
                  <a:cxn ang="0">
                    <a:pos x="25" y="74"/>
                  </a:cxn>
                  <a:cxn ang="0">
                    <a:pos x="41" y="0"/>
                  </a:cxn>
                  <a:cxn ang="0">
                    <a:pos x="17" y="41"/>
                  </a:cxn>
                  <a:cxn ang="0">
                    <a:pos x="0" y="115"/>
                  </a:cxn>
                </a:cxnLst>
                <a:rect l="0" t="0" r="r" b="b"/>
                <a:pathLst>
                  <a:path w="41" h="115">
                    <a:moveTo>
                      <a:pt x="0" y="115"/>
                    </a:moveTo>
                    <a:lnTo>
                      <a:pt x="25" y="74"/>
                    </a:lnTo>
                    <a:lnTo>
                      <a:pt x="41" y="0"/>
                    </a:lnTo>
                    <a:lnTo>
                      <a:pt x="17" y="41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8080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3" name="Freeform 619"/>
              <p:cNvSpPr>
                <a:spLocks/>
              </p:cNvSpPr>
              <p:nvPr/>
            </p:nvSpPr>
            <p:spPr bwMode="auto">
              <a:xfrm>
                <a:off x="2851" y="2724"/>
                <a:ext cx="41" cy="123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4" y="0"/>
                  </a:cxn>
                  <a:cxn ang="0">
                    <a:pos x="41" y="82"/>
                  </a:cxn>
                  <a:cxn ang="0">
                    <a:pos x="16" y="123"/>
                  </a:cxn>
                  <a:cxn ang="0">
                    <a:pos x="0" y="41"/>
                  </a:cxn>
                </a:cxnLst>
                <a:rect l="0" t="0" r="r" b="b"/>
                <a:pathLst>
                  <a:path w="41" h="123">
                    <a:moveTo>
                      <a:pt x="0" y="41"/>
                    </a:moveTo>
                    <a:lnTo>
                      <a:pt x="24" y="0"/>
                    </a:lnTo>
                    <a:lnTo>
                      <a:pt x="41" y="82"/>
                    </a:lnTo>
                    <a:lnTo>
                      <a:pt x="16" y="123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4" name="Freeform 620"/>
              <p:cNvSpPr>
                <a:spLocks/>
              </p:cNvSpPr>
              <p:nvPr/>
            </p:nvSpPr>
            <p:spPr bwMode="auto">
              <a:xfrm>
                <a:off x="2867" y="2798"/>
                <a:ext cx="41" cy="4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25" y="8"/>
                  </a:cxn>
                  <a:cxn ang="0">
                    <a:pos x="41" y="0"/>
                  </a:cxn>
                  <a:cxn ang="0">
                    <a:pos x="8" y="33"/>
                  </a:cxn>
                  <a:cxn ang="0">
                    <a:pos x="0" y="49"/>
                  </a:cxn>
                </a:cxnLst>
                <a:rect l="0" t="0" r="r" b="b"/>
                <a:pathLst>
                  <a:path w="41" h="49">
                    <a:moveTo>
                      <a:pt x="0" y="49"/>
                    </a:moveTo>
                    <a:lnTo>
                      <a:pt x="25" y="8"/>
                    </a:lnTo>
                    <a:lnTo>
                      <a:pt x="41" y="0"/>
                    </a:lnTo>
                    <a:lnTo>
                      <a:pt x="8" y="33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5" name="Freeform 621"/>
              <p:cNvSpPr>
                <a:spLocks/>
              </p:cNvSpPr>
              <p:nvPr/>
            </p:nvSpPr>
            <p:spPr bwMode="auto">
              <a:xfrm>
                <a:off x="2875" y="2782"/>
                <a:ext cx="41" cy="4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33" y="16"/>
                  </a:cxn>
                  <a:cxn ang="0">
                    <a:pos x="41" y="0"/>
                  </a:cxn>
                  <a:cxn ang="0">
                    <a:pos x="17" y="41"/>
                  </a:cxn>
                  <a:cxn ang="0">
                    <a:pos x="0" y="49"/>
                  </a:cxn>
                </a:cxnLst>
                <a:rect l="0" t="0" r="r" b="b"/>
                <a:pathLst>
                  <a:path w="41" h="49">
                    <a:moveTo>
                      <a:pt x="0" y="49"/>
                    </a:moveTo>
                    <a:lnTo>
                      <a:pt x="33" y="16"/>
                    </a:lnTo>
                    <a:lnTo>
                      <a:pt x="41" y="0"/>
                    </a:lnTo>
                    <a:lnTo>
                      <a:pt x="17" y="41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6" name="Freeform 622"/>
              <p:cNvSpPr>
                <a:spLocks/>
              </p:cNvSpPr>
              <p:nvPr/>
            </p:nvSpPr>
            <p:spPr bwMode="auto">
              <a:xfrm>
                <a:off x="2892" y="2782"/>
                <a:ext cx="41" cy="73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4" y="0"/>
                  </a:cxn>
                  <a:cxn ang="0">
                    <a:pos x="41" y="32"/>
                  </a:cxn>
                  <a:cxn ang="0">
                    <a:pos x="16" y="73"/>
                  </a:cxn>
                  <a:cxn ang="0">
                    <a:pos x="0" y="41"/>
                  </a:cxn>
                </a:cxnLst>
                <a:rect l="0" t="0" r="r" b="b"/>
                <a:pathLst>
                  <a:path w="41" h="73">
                    <a:moveTo>
                      <a:pt x="0" y="41"/>
                    </a:moveTo>
                    <a:lnTo>
                      <a:pt x="24" y="0"/>
                    </a:lnTo>
                    <a:lnTo>
                      <a:pt x="41" y="32"/>
                    </a:lnTo>
                    <a:lnTo>
                      <a:pt x="16" y="73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7" name="Freeform 623"/>
              <p:cNvSpPr>
                <a:spLocks/>
              </p:cNvSpPr>
              <p:nvPr/>
            </p:nvSpPr>
            <p:spPr bwMode="auto">
              <a:xfrm>
                <a:off x="2908" y="2814"/>
                <a:ext cx="41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5" y="0"/>
                  </a:cxn>
                  <a:cxn ang="0">
                    <a:pos x="41" y="0"/>
                  </a:cxn>
                  <a:cxn ang="0">
                    <a:pos x="8" y="41"/>
                  </a:cxn>
                  <a:cxn ang="0">
                    <a:pos x="0" y="41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lnTo>
                      <a:pt x="25" y="0"/>
                    </a:lnTo>
                    <a:lnTo>
                      <a:pt x="41" y="0"/>
                    </a:lnTo>
                    <a:lnTo>
                      <a:pt x="8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8" name="Freeform 624"/>
              <p:cNvSpPr>
                <a:spLocks/>
              </p:cNvSpPr>
              <p:nvPr/>
            </p:nvSpPr>
            <p:spPr bwMode="auto">
              <a:xfrm>
                <a:off x="2916" y="2773"/>
                <a:ext cx="41" cy="82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33" y="41"/>
                  </a:cxn>
                  <a:cxn ang="0">
                    <a:pos x="41" y="0"/>
                  </a:cxn>
                  <a:cxn ang="0">
                    <a:pos x="17" y="41"/>
                  </a:cxn>
                  <a:cxn ang="0">
                    <a:pos x="0" y="82"/>
                  </a:cxn>
                </a:cxnLst>
                <a:rect l="0" t="0" r="r" b="b"/>
                <a:pathLst>
                  <a:path w="41" h="82">
                    <a:moveTo>
                      <a:pt x="0" y="82"/>
                    </a:moveTo>
                    <a:lnTo>
                      <a:pt x="33" y="41"/>
                    </a:lnTo>
                    <a:lnTo>
                      <a:pt x="41" y="0"/>
                    </a:lnTo>
                    <a:lnTo>
                      <a:pt x="17" y="41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80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9" name="Freeform 625"/>
              <p:cNvSpPr>
                <a:spLocks/>
              </p:cNvSpPr>
              <p:nvPr/>
            </p:nvSpPr>
            <p:spPr bwMode="auto">
              <a:xfrm>
                <a:off x="2933" y="2773"/>
                <a:ext cx="41" cy="58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4" y="0"/>
                  </a:cxn>
                  <a:cxn ang="0">
                    <a:pos x="41" y="17"/>
                  </a:cxn>
                  <a:cxn ang="0">
                    <a:pos x="16" y="58"/>
                  </a:cxn>
                  <a:cxn ang="0">
                    <a:pos x="0" y="41"/>
                  </a:cxn>
                </a:cxnLst>
                <a:rect l="0" t="0" r="r" b="b"/>
                <a:pathLst>
                  <a:path w="41" h="58">
                    <a:moveTo>
                      <a:pt x="0" y="41"/>
                    </a:moveTo>
                    <a:lnTo>
                      <a:pt x="24" y="0"/>
                    </a:lnTo>
                    <a:lnTo>
                      <a:pt x="41" y="17"/>
                    </a:lnTo>
                    <a:lnTo>
                      <a:pt x="16" y="58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0" name="Freeform 626"/>
              <p:cNvSpPr>
                <a:spLocks/>
              </p:cNvSpPr>
              <p:nvPr/>
            </p:nvSpPr>
            <p:spPr bwMode="auto">
              <a:xfrm>
                <a:off x="2949" y="2790"/>
                <a:ext cx="41" cy="74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5" y="0"/>
                  </a:cxn>
                  <a:cxn ang="0">
                    <a:pos x="41" y="33"/>
                  </a:cxn>
                  <a:cxn ang="0">
                    <a:pos x="16" y="74"/>
                  </a:cxn>
                  <a:cxn ang="0">
                    <a:pos x="0" y="41"/>
                  </a:cxn>
                </a:cxnLst>
                <a:rect l="0" t="0" r="r" b="b"/>
                <a:pathLst>
                  <a:path w="41" h="74">
                    <a:moveTo>
                      <a:pt x="0" y="41"/>
                    </a:moveTo>
                    <a:lnTo>
                      <a:pt x="25" y="0"/>
                    </a:lnTo>
                    <a:lnTo>
                      <a:pt x="41" y="33"/>
                    </a:lnTo>
                    <a:lnTo>
                      <a:pt x="16" y="7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1" name="Freeform 627"/>
              <p:cNvSpPr>
                <a:spLocks/>
              </p:cNvSpPr>
              <p:nvPr/>
            </p:nvSpPr>
            <p:spPr bwMode="auto">
              <a:xfrm>
                <a:off x="2965" y="2806"/>
                <a:ext cx="33" cy="58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25" y="17"/>
                  </a:cxn>
                  <a:cxn ang="0">
                    <a:pos x="33" y="0"/>
                  </a:cxn>
                  <a:cxn ang="0">
                    <a:pos x="9" y="33"/>
                  </a:cxn>
                  <a:cxn ang="0">
                    <a:pos x="0" y="58"/>
                  </a:cxn>
                </a:cxnLst>
                <a:rect l="0" t="0" r="r" b="b"/>
                <a:pathLst>
                  <a:path w="33" h="58">
                    <a:moveTo>
                      <a:pt x="0" y="58"/>
                    </a:moveTo>
                    <a:lnTo>
                      <a:pt x="25" y="17"/>
                    </a:lnTo>
                    <a:lnTo>
                      <a:pt x="33" y="0"/>
                    </a:lnTo>
                    <a:lnTo>
                      <a:pt x="9" y="33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2" name="Freeform 628"/>
              <p:cNvSpPr>
                <a:spLocks/>
              </p:cNvSpPr>
              <p:nvPr/>
            </p:nvSpPr>
            <p:spPr bwMode="auto">
              <a:xfrm>
                <a:off x="2974" y="2806"/>
                <a:ext cx="40" cy="58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24" y="0"/>
                  </a:cxn>
                  <a:cxn ang="0">
                    <a:pos x="40" y="25"/>
                  </a:cxn>
                  <a:cxn ang="0">
                    <a:pos x="16" y="58"/>
                  </a:cxn>
                  <a:cxn ang="0">
                    <a:pos x="0" y="33"/>
                  </a:cxn>
                </a:cxnLst>
                <a:rect l="0" t="0" r="r" b="b"/>
                <a:pathLst>
                  <a:path w="40" h="58">
                    <a:moveTo>
                      <a:pt x="0" y="33"/>
                    </a:moveTo>
                    <a:lnTo>
                      <a:pt x="24" y="0"/>
                    </a:lnTo>
                    <a:lnTo>
                      <a:pt x="40" y="25"/>
                    </a:lnTo>
                    <a:lnTo>
                      <a:pt x="16" y="58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3" name="Freeform 629"/>
              <p:cNvSpPr>
                <a:spLocks/>
              </p:cNvSpPr>
              <p:nvPr/>
            </p:nvSpPr>
            <p:spPr bwMode="auto">
              <a:xfrm>
                <a:off x="2990" y="2831"/>
                <a:ext cx="41" cy="4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24" y="0"/>
                  </a:cxn>
                  <a:cxn ang="0">
                    <a:pos x="41" y="0"/>
                  </a:cxn>
                  <a:cxn ang="0">
                    <a:pos x="16" y="41"/>
                  </a:cxn>
                  <a:cxn ang="0">
                    <a:pos x="0" y="33"/>
                  </a:cxn>
                </a:cxnLst>
                <a:rect l="0" t="0" r="r" b="b"/>
                <a:pathLst>
                  <a:path w="41" h="41">
                    <a:moveTo>
                      <a:pt x="0" y="33"/>
                    </a:moveTo>
                    <a:lnTo>
                      <a:pt x="24" y="0"/>
                    </a:lnTo>
                    <a:lnTo>
                      <a:pt x="41" y="0"/>
                    </a:lnTo>
                    <a:lnTo>
                      <a:pt x="16" y="4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4" name="Freeform 630"/>
              <p:cNvSpPr>
                <a:spLocks/>
              </p:cNvSpPr>
              <p:nvPr/>
            </p:nvSpPr>
            <p:spPr bwMode="auto">
              <a:xfrm>
                <a:off x="3006" y="2831"/>
                <a:ext cx="33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5" y="0"/>
                  </a:cxn>
                  <a:cxn ang="0">
                    <a:pos x="33" y="0"/>
                  </a:cxn>
                  <a:cxn ang="0">
                    <a:pos x="8" y="41"/>
                  </a:cxn>
                  <a:cxn ang="0">
                    <a:pos x="0" y="41"/>
                  </a:cxn>
                </a:cxnLst>
                <a:rect l="0" t="0" r="r" b="b"/>
                <a:pathLst>
                  <a:path w="33" h="41">
                    <a:moveTo>
                      <a:pt x="0" y="41"/>
                    </a:moveTo>
                    <a:lnTo>
                      <a:pt x="25" y="0"/>
                    </a:lnTo>
                    <a:lnTo>
                      <a:pt x="33" y="0"/>
                    </a:lnTo>
                    <a:lnTo>
                      <a:pt x="8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5" name="Freeform 631"/>
              <p:cNvSpPr>
                <a:spLocks/>
              </p:cNvSpPr>
              <p:nvPr/>
            </p:nvSpPr>
            <p:spPr bwMode="auto">
              <a:xfrm>
                <a:off x="3014" y="2814"/>
                <a:ext cx="41" cy="58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25" y="17"/>
                  </a:cxn>
                  <a:cxn ang="0">
                    <a:pos x="41" y="0"/>
                  </a:cxn>
                  <a:cxn ang="0">
                    <a:pos x="17" y="41"/>
                  </a:cxn>
                  <a:cxn ang="0">
                    <a:pos x="0" y="58"/>
                  </a:cxn>
                </a:cxnLst>
                <a:rect l="0" t="0" r="r" b="b"/>
                <a:pathLst>
                  <a:path w="41" h="58">
                    <a:moveTo>
                      <a:pt x="0" y="58"/>
                    </a:moveTo>
                    <a:lnTo>
                      <a:pt x="25" y="17"/>
                    </a:lnTo>
                    <a:lnTo>
                      <a:pt x="41" y="0"/>
                    </a:lnTo>
                    <a:lnTo>
                      <a:pt x="17" y="41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6" name="Freeform 632"/>
              <p:cNvSpPr>
                <a:spLocks/>
              </p:cNvSpPr>
              <p:nvPr/>
            </p:nvSpPr>
            <p:spPr bwMode="auto">
              <a:xfrm>
                <a:off x="3031" y="2790"/>
                <a:ext cx="41" cy="65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24" y="24"/>
                  </a:cxn>
                  <a:cxn ang="0">
                    <a:pos x="41" y="0"/>
                  </a:cxn>
                  <a:cxn ang="0">
                    <a:pos x="16" y="41"/>
                  </a:cxn>
                  <a:cxn ang="0">
                    <a:pos x="0" y="65"/>
                  </a:cxn>
                </a:cxnLst>
                <a:rect l="0" t="0" r="r" b="b"/>
                <a:pathLst>
                  <a:path w="41" h="65">
                    <a:moveTo>
                      <a:pt x="0" y="65"/>
                    </a:moveTo>
                    <a:lnTo>
                      <a:pt x="24" y="24"/>
                    </a:lnTo>
                    <a:lnTo>
                      <a:pt x="41" y="0"/>
                    </a:lnTo>
                    <a:lnTo>
                      <a:pt x="16" y="41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8080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7" name="Freeform 633"/>
              <p:cNvSpPr>
                <a:spLocks/>
              </p:cNvSpPr>
              <p:nvPr/>
            </p:nvSpPr>
            <p:spPr bwMode="auto">
              <a:xfrm>
                <a:off x="3047" y="2790"/>
                <a:ext cx="41" cy="49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5" y="0"/>
                  </a:cxn>
                  <a:cxn ang="0">
                    <a:pos x="41" y="8"/>
                  </a:cxn>
                  <a:cxn ang="0">
                    <a:pos x="17" y="49"/>
                  </a:cxn>
                  <a:cxn ang="0">
                    <a:pos x="0" y="41"/>
                  </a:cxn>
                </a:cxnLst>
                <a:rect l="0" t="0" r="r" b="b"/>
                <a:pathLst>
                  <a:path w="41" h="49">
                    <a:moveTo>
                      <a:pt x="0" y="41"/>
                    </a:moveTo>
                    <a:lnTo>
                      <a:pt x="25" y="0"/>
                    </a:lnTo>
                    <a:lnTo>
                      <a:pt x="41" y="8"/>
                    </a:lnTo>
                    <a:lnTo>
                      <a:pt x="17" y="4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8" name="Freeform 634"/>
              <p:cNvSpPr>
                <a:spLocks/>
              </p:cNvSpPr>
              <p:nvPr/>
            </p:nvSpPr>
            <p:spPr bwMode="auto">
              <a:xfrm>
                <a:off x="3064" y="2798"/>
                <a:ext cx="32" cy="57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4" y="0"/>
                  </a:cxn>
                  <a:cxn ang="0">
                    <a:pos x="32" y="25"/>
                  </a:cxn>
                  <a:cxn ang="0">
                    <a:pos x="8" y="57"/>
                  </a:cxn>
                  <a:cxn ang="0">
                    <a:pos x="0" y="41"/>
                  </a:cxn>
                </a:cxnLst>
                <a:rect l="0" t="0" r="r" b="b"/>
                <a:pathLst>
                  <a:path w="32" h="57">
                    <a:moveTo>
                      <a:pt x="0" y="41"/>
                    </a:moveTo>
                    <a:lnTo>
                      <a:pt x="24" y="0"/>
                    </a:lnTo>
                    <a:lnTo>
                      <a:pt x="32" y="25"/>
                    </a:lnTo>
                    <a:lnTo>
                      <a:pt x="8" y="5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9" name="Freeform 635"/>
              <p:cNvSpPr>
                <a:spLocks/>
              </p:cNvSpPr>
              <p:nvPr/>
            </p:nvSpPr>
            <p:spPr bwMode="auto">
              <a:xfrm>
                <a:off x="3072" y="2823"/>
                <a:ext cx="41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24" y="0"/>
                  </a:cxn>
                  <a:cxn ang="0">
                    <a:pos x="41" y="0"/>
                  </a:cxn>
                  <a:cxn ang="0">
                    <a:pos x="16" y="32"/>
                  </a:cxn>
                  <a:cxn ang="0">
                    <a:pos x="0" y="32"/>
                  </a:cxn>
                </a:cxnLst>
                <a:rect l="0" t="0" r="r" b="b"/>
                <a:pathLst>
                  <a:path w="41" h="32">
                    <a:moveTo>
                      <a:pt x="0" y="32"/>
                    </a:moveTo>
                    <a:lnTo>
                      <a:pt x="24" y="0"/>
                    </a:lnTo>
                    <a:lnTo>
                      <a:pt x="41" y="0"/>
                    </a:lnTo>
                    <a:lnTo>
                      <a:pt x="16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0" name="Freeform 636"/>
              <p:cNvSpPr>
                <a:spLocks/>
              </p:cNvSpPr>
              <p:nvPr/>
            </p:nvSpPr>
            <p:spPr bwMode="auto">
              <a:xfrm>
                <a:off x="3088" y="2823"/>
                <a:ext cx="41" cy="65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25" y="0"/>
                  </a:cxn>
                  <a:cxn ang="0">
                    <a:pos x="41" y="24"/>
                  </a:cxn>
                  <a:cxn ang="0">
                    <a:pos x="17" y="65"/>
                  </a:cxn>
                  <a:cxn ang="0">
                    <a:pos x="0" y="32"/>
                  </a:cxn>
                </a:cxnLst>
                <a:rect l="0" t="0" r="r" b="b"/>
                <a:pathLst>
                  <a:path w="41" h="65">
                    <a:moveTo>
                      <a:pt x="0" y="32"/>
                    </a:moveTo>
                    <a:lnTo>
                      <a:pt x="25" y="0"/>
                    </a:lnTo>
                    <a:lnTo>
                      <a:pt x="41" y="24"/>
                    </a:lnTo>
                    <a:lnTo>
                      <a:pt x="17" y="6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1" name="Freeform 637"/>
              <p:cNvSpPr>
                <a:spLocks/>
              </p:cNvSpPr>
              <p:nvPr/>
            </p:nvSpPr>
            <p:spPr bwMode="auto">
              <a:xfrm>
                <a:off x="3105" y="2847"/>
                <a:ext cx="32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4" y="0"/>
                  </a:cxn>
                  <a:cxn ang="0">
                    <a:pos x="32" y="0"/>
                  </a:cxn>
                  <a:cxn ang="0">
                    <a:pos x="8" y="41"/>
                  </a:cxn>
                  <a:cxn ang="0">
                    <a:pos x="0" y="41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lnTo>
                      <a:pt x="24" y="0"/>
                    </a:lnTo>
                    <a:lnTo>
                      <a:pt x="32" y="0"/>
                    </a:lnTo>
                    <a:lnTo>
                      <a:pt x="8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2" name="Freeform 638"/>
              <p:cNvSpPr>
                <a:spLocks/>
              </p:cNvSpPr>
              <p:nvPr/>
            </p:nvSpPr>
            <p:spPr bwMode="auto">
              <a:xfrm>
                <a:off x="3113" y="2675"/>
                <a:ext cx="49" cy="213"/>
              </a:xfrm>
              <a:custGeom>
                <a:avLst/>
                <a:gdLst/>
                <a:ahLst/>
                <a:cxnLst>
                  <a:cxn ang="0">
                    <a:pos x="0" y="213"/>
                  </a:cxn>
                  <a:cxn ang="0">
                    <a:pos x="24" y="172"/>
                  </a:cxn>
                  <a:cxn ang="0">
                    <a:pos x="49" y="0"/>
                  </a:cxn>
                  <a:cxn ang="0">
                    <a:pos x="24" y="33"/>
                  </a:cxn>
                  <a:cxn ang="0">
                    <a:pos x="0" y="213"/>
                  </a:cxn>
                </a:cxnLst>
                <a:rect l="0" t="0" r="r" b="b"/>
                <a:pathLst>
                  <a:path w="49" h="213">
                    <a:moveTo>
                      <a:pt x="0" y="213"/>
                    </a:moveTo>
                    <a:lnTo>
                      <a:pt x="24" y="172"/>
                    </a:lnTo>
                    <a:lnTo>
                      <a:pt x="49" y="0"/>
                    </a:lnTo>
                    <a:lnTo>
                      <a:pt x="24" y="33"/>
                    </a:lnTo>
                    <a:lnTo>
                      <a:pt x="0" y="213"/>
                    </a:lnTo>
                    <a:close/>
                  </a:path>
                </a:pathLst>
              </a:custGeom>
              <a:solidFill>
                <a:srgbClr val="8080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3" name="Freeform 639"/>
              <p:cNvSpPr>
                <a:spLocks/>
              </p:cNvSpPr>
              <p:nvPr/>
            </p:nvSpPr>
            <p:spPr bwMode="auto">
              <a:xfrm>
                <a:off x="3137" y="2675"/>
                <a:ext cx="33" cy="22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25" y="0"/>
                  </a:cxn>
                  <a:cxn ang="0">
                    <a:pos x="33" y="180"/>
                  </a:cxn>
                  <a:cxn ang="0">
                    <a:pos x="8" y="221"/>
                  </a:cxn>
                  <a:cxn ang="0">
                    <a:pos x="0" y="33"/>
                  </a:cxn>
                </a:cxnLst>
                <a:rect l="0" t="0" r="r" b="b"/>
                <a:pathLst>
                  <a:path w="33" h="221">
                    <a:moveTo>
                      <a:pt x="0" y="33"/>
                    </a:moveTo>
                    <a:lnTo>
                      <a:pt x="25" y="0"/>
                    </a:lnTo>
                    <a:lnTo>
                      <a:pt x="33" y="180"/>
                    </a:lnTo>
                    <a:lnTo>
                      <a:pt x="8" y="22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4" name="Freeform 640"/>
              <p:cNvSpPr>
                <a:spLocks/>
              </p:cNvSpPr>
              <p:nvPr/>
            </p:nvSpPr>
            <p:spPr bwMode="auto">
              <a:xfrm>
                <a:off x="3145" y="2823"/>
                <a:ext cx="41" cy="73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25" y="32"/>
                  </a:cxn>
                  <a:cxn ang="0">
                    <a:pos x="41" y="0"/>
                  </a:cxn>
                  <a:cxn ang="0">
                    <a:pos x="17" y="41"/>
                  </a:cxn>
                  <a:cxn ang="0">
                    <a:pos x="0" y="73"/>
                  </a:cxn>
                </a:cxnLst>
                <a:rect l="0" t="0" r="r" b="b"/>
                <a:pathLst>
                  <a:path w="41" h="73">
                    <a:moveTo>
                      <a:pt x="0" y="73"/>
                    </a:moveTo>
                    <a:lnTo>
                      <a:pt x="25" y="32"/>
                    </a:lnTo>
                    <a:lnTo>
                      <a:pt x="41" y="0"/>
                    </a:lnTo>
                    <a:lnTo>
                      <a:pt x="17" y="41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8080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5" name="Freeform 641"/>
              <p:cNvSpPr>
                <a:spLocks/>
              </p:cNvSpPr>
              <p:nvPr/>
            </p:nvSpPr>
            <p:spPr bwMode="auto">
              <a:xfrm>
                <a:off x="3162" y="2823"/>
                <a:ext cx="33" cy="57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4" y="0"/>
                  </a:cxn>
                  <a:cxn ang="0">
                    <a:pos x="33" y="16"/>
                  </a:cxn>
                  <a:cxn ang="0">
                    <a:pos x="8" y="57"/>
                  </a:cxn>
                  <a:cxn ang="0">
                    <a:pos x="0" y="41"/>
                  </a:cxn>
                </a:cxnLst>
                <a:rect l="0" t="0" r="r" b="b"/>
                <a:pathLst>
                  <a:path w="33" h="57">
                    <a:moveTo>
                      <a:pt x="0" y="41"/>
                    </a:moveTo>
                    <a:lnTo>
                      <a:pt x="24" y="0"/>
                    </a:lnTo>
                    <a:lnTo>
                      <a:pt x="33" y="16"/>
                    </a:lnTo>
                    <a:lnTo>
                      <a:pt x="8" y="5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6" name="Freeform 642"/>
              <p:cNvSpPr>
                <a:spLocks/>
              </p:cNvSpPr>
              <p:nvPr/>
            </p:nvSpPr>
            <p:spPr bwMode="auto">
              <a:xfrm>
                <a:off x="3170" y="2839"/>
                <a:ext cx="41" cy="65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5" y="0"/>
                  </a:cxn>
                  <a:cxn ang="0">
                    <a:pos x="41" y="25"/>
                  </a:cxn>
                  <a:cxn ang="0">
                    <a:pos x="16" y="65"/>
                  </a:cxn>
                  <a:cxn ang="0">
                    <a:pos x="0" y="41"/>
                  </a:cxn>
                </a:cxnLst>
                <a:rect l="0" t="0" r="r" b="b"/>
                <a:pathLst>
                  <a:path w="41" h="65">
                    <a:moveTo>
                      <a:pt x="0" y="41"/>
                    </a:moveTo>
                    <a:lnTo>
                      <a:pt x="25" y="0"/>
                    </a:lnTo>
                    <a:lnTo>
                      <a:pt x="41" y="25"/>
                    </a:lnTo>
                    <a:lnTo>
                      <a:pt x="16" y="65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7" name="Freeform 643"/>
              <p:cNvSpPr>
                <a:spLocks/>
              </p:cNvSpPr>
              <p:nvPr/>
            </p:nvSpPr>
            <p:spPr bwMode="auto">
              <a:xfrm>
                <a:off x="3186" y="2864"/>
                <a:ext cx="41" cy="4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25" y="0"/>
                  </a:cxn>
                  <a:cxn ang="0">
                    <a:pos x="41" y="0"/>
                  </a:cxn>
                  <a:cxn ang="0">
                    <a:pos x="17" y="40"/>
                  </a:cxn>
                  <a:cxn ang="0">
                    <a:pos x="0" y="40"/>
                  </a:cxn>
                </a:cxnLst>
                <a:rect l="0" t="0" r="r" b="b"/>
                <a:pathLst>
                  <a:path w="41" h="40">
                    <a:moveTo>
                      <a:pt x="0" y="40"/>
                    </a:moveTo>
                    <a:lnTo>
                      <a:pt x="25" y="0"/>
                    </a:lnTo>
                    <a:lnTo>
                      <a:pt x="41" y="0"/>
                    </a:lnTo>
                    <a:lnTo>
                      <a:pt x="17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8" name="Freeform 644"/>
              <p:cNvSpPr>
                <a:spLocks/>
              </p:cNvSpPr>
              <p:nvPr/>
            </p:nvSpPr>
            <p:spPr bwMode="auto">
              <a:xfrm>
                <a:off x="3203" y="2806"/>
                <a:ext cx="41" cy="98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24" y="58"/>
                  </a:cxn>
                  <a:cxn ang="0">
                    <a:pos x="41" y="0"/>
                  </a:cxn>
                  <a:cxn ang="0">
                    <a:pos x="16" y="41"/>
                  </a:cxn>
                  <a:cxn ang="0">
                    <a:pos x="0" y="98"/>
                  </a:cxn>
                </a:cxnLst>
                <a:rect l="0" t="0" r="r" b="b"/>
                <a:pathLst>
                  <a:path w="41" h="98">
                    <a:moveTo>
                      <a:pt x="0" y="98"/>
                    </a:moveTo>
                    <a:lnTo>
                      <a:pt x="24" y="58"/>
                    </a:lnTo>
                    <a:lnTo>
                      <a:pt x="41" y="0"/>
                    </a:lnTo>
                    <a:lnTo>
                      <a:pt x="16" y="41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8080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9" name="Freeform 645"/>
              <p:cNvSpPr>
                <a:spLocks/>
              </p:cNvSpPr>
              <p:nvPr/>
            </p:nvSpPr>
            <p:spPr bwMode="auto">
              <a:xfrm>
                <a:off x="3219" y="2806"/>
                <a:ext cx="33" cy="90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5" y="0"/>
                  </a:cxn>
                  <a:cxn ang="0">
                    <a:pos x="33" y="49"/>
                  </a:cxn>
                  <a:cxn ang="0">
                    <a:pos x="8" y="90"/>
                  </a:cxn>
                  <a:cxn ang="0">
                    <a:pos x="0" y="41"/>
                  </a:cxn>
                </a:cxnLst>
                <a:rect l="0" t="0" r="r" b="b"/>
                <a:pathLst>
                  <a:path w="33" h="90">
                    <a:moveTo>
                      <a:pt x="0" y="41"/>
                    </a:moveTo>
                    <a:lnTo>
                      <a:pt x="25" y="0"/>
                    </a:lnTo>
                    <a:lnTo>
                      <a:pt x="33" y="49"/>
                    </a:lnTo>
                    <a:lnTo>
                      <a:pt x="8" y="9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0" name="Freeform 646"/>
              <p:cNvSpPr>
                <a:spLocks/>
              </p:cNvSpPr>
              <p:nvPr/>
            </p:nvSpPr>
            <p:spPr bwMode="auto">
              <a:xfrm>
                <a:off x="3227" y="2855"/>
                <a:ext cx="41" cy="49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5" y="0"/>
                  </a:cxn>
                  <a:cxn ang="0">
                    <a:pos x="41" y="9"/>
                  </a:cxn>
                  <a:cxn ang="0">
                    <a:pos x="17" y="49"/>
                  </a:cxn>
                  <a:cxn ang="0">
                    <a:pos x="0" y="41"/>
                  </a:cxn>
                </a:cxnLst>
                <a:rect l="0" t="0" r="r" b="b"/>
                <a:pathLst>
                  <a:path w="41" h="49">
                    <a:moveTo>
                      <a:pt x="0" y="41"/>
                    </a:moveTo>
                    <a:lnTo>
                      <a:pt x="25" y="0"/>
                    </a:lnTo>
                    <a:lnTo>
                      <a:pt x="41" y="9"/>
                    </a:lnTo>
                    <a:lnTo>
                      <a:pt x="17" y="4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1" name="Freeform 647"/>
              <p:cNvSpPr>
                <a:spLocks/>
              </p:cNvSpPr>
              <p:nvPr/>
            </p:nvSpPr>
            <p:spPr bwMode="auto">
              <a:xfrm>
                <a:off x="3244" y="2847"/>
                <a:ext cx="41" cy="57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24" y="17"/>
                  </a:cxn>
                  <a:cxn ang="0">
                    <a:pos x="41" y="0"/>
                  </a:cxn>
                  <a:cxn ang="0">
                    <a:pos x="16" y="41"/>
                  </a:cxn>
                  <a:cxn ang="0">
                    <a:pos x="0" y="57"/>
                  </a:cxn>
                </a:cxnLst>
                <a:rect l="0" t="0" r="r" b="b"/>
                <a:pathLst>
                  <a:path w="41" h="57">
                    <a:moveTo>
                      <a:pt x="0" y="57"/>
                    </a:moveTo>
                    <a:lnTo>
                      <a:pt x="24" y="17"/>
                    </a:lnTo>
                    <a:lnTo>
                      <a:pt x="41" y="0"/>
                    </a:lnTo>
                    <a:lnTo>
                      <a:pt x="16" y="41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2" name="Freeform 648"/>
              <p:cNvSpPr>
                <a:spLocks/>
              </p:cNvSpPr>
              <p:nvPr/>
            </p:nvSpPr>
            <p:spPr bwMode="auto">
              <a:xfrm>
                <a:off x="3260" y="2602"/>
                <a:ext cx="49" cy="286"/>
              </a:xfrm>
              <a:custGeom>
                <a:avLst/>
                <a:gdLst/>
                <a:ahLst/>
                <a:cxnLst>
                  <a:cxn ang="0">
                    <a:pos x="0" y="286"/>
                  </a:cxn>
                  <a:cxn ang="0">
                    <a:pos x="25" y="245"/>
                  </a:cxn>
                  <a:cxn ang="0">
                    <a:pos x="49" y="0"/>
                  </a:cxn>
                  <a:cxn ang="0">
                    <a:pos x="25" y="32"/>
                  </a:cxn>
                  <a:cxn ang="0">
                    <a:pos x="0" y="286"/>
                  </a:cxn>
                </a:cxnLst>
                <a:rect l="0" t="0" r="r" b="b"/>
                <a:pathLst>
                  <a:path w="49" h="286">
                    <a:moveTo>
                      <a:pt x="0" y="286"/>
                    </a:moveTo>
                    <a:lnTo>
                      <a:pt x="25" y="245"/>
                    </a:lnTo>
                    <a:lnTo>
                      <a:pt x="49" y="0"/>
                    </a:lnTo>
                    <a:lnTo>
                      <a:pt x="25" y="32"/>
                    </a:lnTo>
                    <a:lnTo>
                      <a:pt x="0" y="286"/>
                    </a:lnTo>
                    <a:close/>
                  </a:path>
                </a:pathLst>
              </a:custGeom>
              <a:solidFill>
                <a:srgbClr val="8080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3" name="Freeform 649"/>
              <p:cNvSpPr>
                <a:spLocks/>
              </p:cNvSpPr>
              <p:nvPr/>
            </p:nvSpPr>
            <p:spPr bwMode="auto">
              <a:xfrm>
                <a:off x="3285" y="2602"/>
                <a:ext cx="24" cy="30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24" y="0"/>
                  </a:cxn>
                  <a:cxn ang="0">
                    <a:pos x="24" y="262"/>
                  </a:cxn>
                  <a:cxn ang="0">
                    <a:pos x="0" y="302"/>
                  </a:cxn>
                  <a:cxn ang="0">
                    <a:pos x="0" y="32"/>
                  </a:cxn>
                </a:cxnLst>
                <a:rect l="0" t="0" r="r" b="b"/>
                <a:pathLst>
                  <a:path w="24" h="302">
                    <a:moveTo>
                      <a:pt x="0" y="32"/>
                    </a:moveTo>
                    <a:lnTo>
                      <a:pt x="24" y="0"/>
                    </a:lnTo>
                    <a:lnTo>
                      <a:pt x="24" y="262"/>
                    </a:lnTo>
                    <a:lnTo>
                      <a:pt x="0" y="30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4" name="Freeform 650"/>
              <p:cNvSpPr>
                <a:spLocks/>
              </p:cNvSpPr>
              <p:nvPr/>
            </p:nvSpPr>
            <p:spPr bwMode="auto">
              <a:xfrm>
                <a:off x="3285" y="2864"/>
                <a:ext cx="40" cy="57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24" y="0"/>
                  </a:cxn>
                  <a:cxn ang="0">
                    <a:pos x="40" y="24"/>
                  </a:cxn>
                  <a:cxn ang="0">
                    <a:pos x="16" y="57"/>
                  </a:cxn>
                  <a:cxn ang="0">
                    <a:pos x="0" y="40"/>
                  </a:cxn>
                </a:cxnLst>
                <a:rect l="0" t="0" r="r" b="b"/>
                <a:pathLst>
                  <a:path w="40" h="57">
                    <a:moveTo>
                      <a:pt x="0" y="40"/>
                    </a:moveTo>
                    <a:lnTo>
                      <a:pt x="24" y="0"/>
                    </a:lnTo>
                    <a:lnTo>
                      <a:pt x="40" y="24"/>
                    </a:lnTo>
                    <a:lnTo>
                      <a:pt x="16" y="57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5" name="Freeform 651"/>
              <p:cNvSpPr>
                <a:spLocks/>
              </p:cNvSpPr>
              <p:nvPr/>
            </p:nvSpPr>
            <p:spPr bwMode="auto">
              <a:xfrm>
                <a:off x="3301" y="2872"/>
                <a:ext cx="41" cy="4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24" y="16"/>
                  </a:cxn>
                  <a:cxn ang="0">
                    <a:pos x="41" y="0"/>
                  </a:cxn>
                  <a:cxn ang="0">
                    <a:pos x="16" y="32"/>
                  </a:cxn>
                  <a:cxn ang="0">
                    <a:pos x="0" y="49"/>
                  </a:cxn>
                </a:cxnLst>
                <a:rect l="0" t="0" r="r" b="b"/>
                <a:pathLst>
                  <a:path w="41" h="49">
                    <a:moveTo>
                      <a:pt x="0" y="49"/>
                    </a:moveTo>
                    <a:lnTo>
                      <a:pt x="24" y="16"/>
                    </a:lnTo>
                    <a:lnTo>
                      <a:pt x="41" y="0"/>
                    </a:lnTo>
                    <a:lnTo>
                      <a:pt x="16" y="32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6" name="Freeform 652"/>
              <p:cNvSpPr>
                <a:spLocks/>
              </p:cNvSpPr>
              <p:nvPr/>
            </p:nvSpPr>
            <p:spPr bwMode="auto">
              <a:xfrm>
                <a:off x="3317" y="2683"/>
                <a:ext cx="41" cy="221"/>
              </a:xfrm>
              <a:custGeom>
                <a:avLst/>
                <a:gdLst/>
                <a:ahLst/>
                <a:cxnLst>
                  <a:cxn ang="0">
                    <a:pos x="0" y="221"/>
                  </a:cxn>
                  <a:cxn ang="0">
                    <a:pos x="25" y="189"/>
                  </a:cxn>
                  <a:cxn ang="0">
                    <a:pos x="41" y="0"/>
                  </a:cxn>
                  <a:cxn ang="0">
                    <a:pos x="25" y="41"/>
                  </a:cxn>
                  <a:cxn ang="0">
                    <a:pos x="0" y="221"/>
                  </a:cxn>
                </a:cxnLst>
                <a:rect l="0" t="0" r="r" b="b"/>
                <a:pathLst>
                  <a:path w="41" h="221">
                    <a:moveTo>
                      <a:pt x="0" y="221"/>
                    </a:moveTo>
                    <a:lnTo>
                      <a:pt x="25" y="189"/>
                    </a:lnTo>
                    <a:lnTo>
                      <a:pt x="41" y="0"/>
                    </a:lnTo>
                    <a:lnTo>
                      <a:pt x="25" y="41"/>
                    </a:lnTo>
                    <a:lnTo>
                      <a:pt x="0" y="221"/>
                    </a:lnTo>
                    <a:close/>
                  </a:path>
                </a:pathLst>
              </a:custGeom>
              <a:solidFill>
                <a:srgbClr val="8080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7" name="Freeform 653"/>
              <p:cNvSpPr>
                <a:spLocks/>
              </p:cNvSpPr>
              <p:nvPr/>
            </p:nvSpPr>
            <p:spPr bwMode="auto">
              <a:xfrm>
                <a:off x="3342" y="2659"/>
                <a:ext cx="33" cy="65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16" y="24"/>
                  </a:cxn>
                  <a:cxn ang="0">
                    <a:pos x="33" y="0"/>
                  </a:cxn>
                  <a:cxn ang="0">
                    <a:pos x="16" y="41"/>
                  </a:cxn>
                  <a:cxn ang="0">
                    <a:pos x="0" y="65"/>
                  </a:cxn>
                </a:cxnLst>
                <a:rect l="0" t="0" r="r" b="b"/>
                <a:pathLst>
                  <a:path w="33" h="65">
                    <a:moveTo>
                      <a:pt x="0" y="65"/>
                    </a:moveTo>
                    <a:lnTo>
                      <a:pt x="16" y="24"/>
                    </a:lnTo>
                    <a:lnTo>
                      <a:pt x="33" y="0"/>
                    </a:lnTo>
                    <a:lnTo>
                      <a:pt x="16" y="41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8" name="Freeform 654"/>
              <p:cNvSpPr>
                <a:spLocks/>
              </p:cNvSpPr>
              <p:nvPr/>
            </p:nvSpPr>
            <p:spPr bwMode="auto">
              <a:xfrm>
                <a:off x="3358" y="2405"/>
                <a:ext cx="49" cy="295"/>
              </a:xfrm>
              <a:custGeom>
                <a:avLst/>
                <a:gdLst/>
                <a:ahLst/>
                <a:cxnLst>
                  <a:cxn ang="0">
                    <a:pos x="0" y="295"/>
                  </a:cxn>
                  <a:cxn ang="0">
                    <a:pos x="17" y="254"/>
                  </a:cxn>
                  <a:cxn ang="0">
                    <a:pos x="49" y="0"/>
                  </a:cxn>
                  <a:cxn ang="0">
                    <a:pos x="25" y="41"/>
                  </a:cxn>
                  <a:cxn ang="0">
                    <a:pos x="0" y="295"/>
                  </a:cxn>
                </a:cxnLst>
                <a:rect l="0" t="0" r="r" b="b"/>
                <a:pathLst>
                  <a:path w="49" h="295">
                    <a:moveTo>
                      <a:pt x="0" y="295"/>
                    </a:moveTo>
                    <a:lnTo>
                      <a:pt x="17" y="254"/>
                    </a:lnTo>
                    <a:lnTo>
                      <a:pt x="49" y="0"/>
                    </a:lnTo>
                    <a:lnTo>
                      <a:pt x="25" y="41"/>
                    </a:lnTo>
                    <a:lnTo>
                      <a:pt x="0" y="295"/>
                    </a:lnTo>
                    <a:close/>
                  </a:path>
                </a:pathLst>
              </a:custGeom>
              <a:solidFill>
                <a:srgbClr val="8080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9" name="Freeform 655"/>
              <p:cNvSpPr>
                <a:spLocks/>
              </p:cNvSpPr>
              <p:nvPr/>
            </p:nvSpPr>
            <p:spPr bwMode="auto">
              <a:xfrm>
                <a:off x="3383" y="2405"/>
                <a:ext cx="24" cy="237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4" y="0"/>
                  </a:cxn>
                  <a:cxn ang="0">
                    <a:pos x="24" y="197"/>
                  </a:cxn>
                  <a:cxn ang="0">
                    <a:pos x="0" y="237"/>
                  </a:cxn>
                  <a:cxn ang="0">
                    <a:pos x="0" y="41"/>
                  </a:cxn>
                </a:cxnLst>
                <a:rect l="0" t="0" r="r" b="b"/>
                <a:pathLst>
                  <a:path w="24" h="237">
                    <a:moveTo>
                      <a:pt x="0" y="41"/>
                    </a:moveTo>
                    <a:lnTo>
                      <a:pt x="24" y="0"/>
                    </a:lnTo>
                    <a:lnTo>
                      <a:pt x="24" y="197"/>
                    </a:lnTo>
                    <a:lnTo>
                      <a:pt x="0" y="23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0" name="Freeform 656"/>
              <p:cNvSpPr>
                <a:spLocks/>
              </p:cNvSpPr>
              <p:nvPr/>
            </p:nvSpPr>
            <p:spPr bwMode="auto">
              <a:xfrm>
                <a:off x="3383" y="2602"/>
                <a:ext cx="33" cy="212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24" y="0"/>
                  </a:cxn>
                  <a:cxn ang="0">
                    <a:pos x="33" y="171"/>
                  </a:cxn>
                  <a:cxn ang="0">
                    <a:pos x="8" y="212"/>
                  </a:cxn>
                  <a:cxn ang="0">
                    <a:pos x="0" y="40"/>
                  </a:cxn>
                </a:cxnLst>
                <a:rect l="0" t="0" r="r" b="b"/>
                <a:pathLst>
                  <a:path w="33" h="212">
                    <a:moveTo>
                      <a:pt x="0" y="40"/>
                    </a:moveTo>
                    <a:lnTo>
                      <a:pt x="24" y="0"/>
                    </a:lnTo>
                    <a:lnTo>
                      <a:pt x="33" y="171"/>
                    </a:lnTo>
                    <a:lnTo>
                      <a:pt x="8" y="21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1" name="Freeform 657"/>
              <p:cNvSpPr>
                <a:spLocks/>
              </p:cNvSpPr>
              <p:nvPr/>
            </p:nvSpPr>
            <p:spPr bwMode="auto">
              <a:xfrm>
                <a:off x="3391" y="2773"/>
                <a:ext cx="33" cy="164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5" y="0"/>
                  </a:cxn>
                  <a:cxn ang="0">
                    <a:pos x="33" y="123"/>
                  </a:cxn>
                  <a:cxn ang="0">
                    <a:pos x="8" y="164"/>
                  </a:cxn>
                  <a:cxn ang="0">
                    <a:pos x="0" y="41"/>
                  </a:cxn>
                </a:cxnLst>
                <a:rect l="0" t="0" r="r" b="b"/>
                <a:pathLst>
                  <a:path w="33" h="164">
                    <a:moveTo>
                      <a:pt x="0" y="41"/>
                    </a:moveTo>
                    <a:lnTo>
                      <a:pt x="25" y="0"/>
                    </a:lnTo>
                    <a:lnTo>
                      <a:pt x="33" y="123"/>
                    </a:lnTo>
                    <a:lnTo>
                      <a:pt x="8" y="16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2" name="Freeform 658"/>
              <p:cNvSpPr>
                <a:spLocks/>
              </p:cNvSpPr>
              <p:nvPr/>
            </p:nvSpPr>
            <p:spPr bwMode="auto">
              <a:xfrm>
                <a:off x="3399" y="2798"/>
                <a:ext cx="41" cy="139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25" y="98"/>
                  </a:cxn>
                  <a:cxn ang="0">
                    <a:pos x="41" y="0"/>
                  </a:cxn>
                  <a:cxn ang="0">
                    <a:pos x="25" y="33"/>
                  </a:cxn>
                  <a:cxn ang="0">
                    <a:pos x="0" y="139"/>
                  </a:cxn>
                </a:cxnLst>
                <a:rect l="0" t="0" r="r" b="b"/>
                <a:pathLst>
                  <a:path w="41" h="139">
                    <a:moveTo>
                      <a:pt x="0" y="139"/>
                    </a:moveTo>
                    <a:lnTo>
                      <a:pt x="25" y="98"/>
                    </a:lnTo>
                    <a:lnTo>
                      <a:pt x="41" y="0"/>
                    </a:lnTo>
                    <a:lnTo>
                      <a:pt x="25" y="33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8080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3" name="Freeform 659"/>
              <p:cNvSpPr>
                <a:spLocks/>
              </p:cNvSpPr>
              <p:nvPr/>
            </p:nvSpPr>
            <p:spPr bwMode="auto">
              <a:xfrm>
                <a:off x="3424" y="2798"/>
                <a:ext cx="24" cy="147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16" y="0"/>
                  </a:cxn>
                  <a:cxn ang="0">
                    <a:pos x="24" y="115"/>
                  </a:cxn>
                  <a:cxn ang="0">
                    <a:pos x="8" y="147"/>
                  </a:cxn>
                  <a:cxn ang="0">
                    <a:pos x="0" y="33"/>
                  </a:cxn>
                </a:cxnLst>
                <a:rect l="0" t="0" r="r" b="b"/>
                <a:pathLst>
                  <a:path w="24" h="147">
                    <a:moveTo>
                      <a:pt x="0" y="33"/>
                    </a:moveTo>
                    <a:lnTo>
                      <a:pt x="16" y="0"/>
                    </a:lnTo>
                    <a:lnTo>
                      <a:pt x="24" y="115"/>
                    </a:lnTo>
                    <a:lnTo>
                      <a:pt x="8" y="14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4" name="Freeform 660"/>
              <p:cNvSpPr>
                <a:spLocks/>
              </p:cNvSpPr>
              <p:nvPr/>
            </p:nvSpPr>
            <p:spPr bwMode="auto">
              <a:xfrm>
                <a:off x="3432" y="2913"/>
                <a:ext cx="33" cy="41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16" y="0"/>
                  </a:cxn>
                  <a:cxn ang="0">
                    <a:pos x="33" y="0"/>
                  </a:cxn>
                  <a:cxn ang="0">
                    <a:pos x="8" y="41"/>
                  </a:cxn>
                  <a:cxn ang="0">
                    <a:pos x="0" y="32"/>
                  </a:cxn>
                </a:cxnLst>
                <a:rect l="0" t="0" r="r" b="b"/>
                <a:pathLst>
                  <a:path w="33" h="41">
                    <a:moveTo>
                      <a:pt x="0" y="32"/>
                    </a:moveTo>
                    <a:lnTo>
                      <a:pt x="16" y="0"/>
                    </a:lnTo>
                    <a:lnTo>
                      <a:pt x="33" y="0"/>
                    </a:lnTo>
                    <a:lnTo>
                      <a:pt x="8" y="41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5" name="Freeform 661"/>
              <p:cNvSpPr>
                <a:spLocks/>
              </p:cNvSpPr>
              <p:nvPr/>
            </p:nvSpPr>
            <p:spPr bwMode="auto">
              <a:xfrm>
                <a:off x="3440" y="2904"/>
                <a:ext cx="41" cy="5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25" y="9"/>
                  </a:cxn>
                  <a:cxn ang="0">
                    <a:pos x="41" y="0"/>
                  </a:cxn>
                  <a:cxn ang="0">
                    <a:pos x="16" y="33"/>
                  </a:cxn>
                  <a:cxn ang="0">
                    <a:pos x="0" y="50"/>
                  </a:cxn>
                </a:cxnLst>
                <a:rect l="0" t="0" r="r" b="b"/>
                <a:pathLst>
                  <a:path w="41" h="50">
                    <a:moveTo>
                      <a:pt x="0" y="50"/>
                    </a:moveTo>
                    <a:lnTo>
                      <a:pt x="25" y="9"/>
                    </a:lnTo>
                    <a:lnTo>
                      <a:pt x="41" y="0"/>
                    </a:lnTo>
                    <a:lnTo>
                      <a:pt x="16" y="33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6" name="Freeform 662"/>
              <p:cNvSpPr>
                <a:spLocks/>
              </p:cNvSpPr>
              <p:nvPr/>
            </p:nvSpPr>
            <p:spPr bwMode="auto">
              <a:xfrm>
                <a:off x="3456" y="2904"/>
                <a:ext cx="41" cy="50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25" y="0"/>
                  </a:cxn>
                  <a:cxn ang="0">
                    <a:pos x="41" y="9"/>
                  </a:cxn>
                  <a:cxn ang="0">
                    <a:pos x="17" y="50"/>
                  </a:cxn>
                  <a:cxn ang="0">
                    <a:pos x="0" y="33"/>
                  </a:cxn>
                </a:cxnLst>
                <a:rect l="0" t="0" r="r" b="b"/>
                <a:pathLst>
                  <a:path w="41" h="50">
                    <a:moveTo>
                      <a:pt x="0" y="33"/>
                    </a:moveTo>
                    <a:lnTo>
                      <a:pt x="25" y="0"/>
                    </a:lnTo>
                    <a:lnTo>
                      <a:pt x="41" y="9"/>
                    </a:lnTo>
                    <a:lnTo>
                      <a:pt x="17" y="5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7" name="Freeform 663"/>
              <p:cNvSpPr>
                <a:spLocks/>
              </p:cNvSpPr>
              <p:nvPr/>
            </p:nvSpPr>
            <p:spPr bwMode="auto">
              <a:xfrm>
                <a:off x="3473" y="2913"/>
                <a:ext cx="33" cy="49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4" y="0"/>
                  </a:cxn>
                  <a:cxn ang="0">
                    <a:pos x="33" y="8"/>
                  </a:cxn>
                  <a:cxn ang="0">
                    <a:pos x="16" y="49"/>
                  </a:cxn>
                  <a:cxn ang="0">
                    <a:pos x="0" y="41"/>
                  </a:cxn>
                </a:cxnLst>
                <a:rect l="0" t="0" r="r" b="b"/>
                <a:pathLst>
                  <a:path w="33" h="49">
                    <a:moveTo>
                      <a:pt x="0" y="41"/>
                    </a:moveTo>
                    <a:lnTo>
                      <a:pt x="24" y="0"/>
                    </a:lnTo>
                    <a:lnTo>
                      <a:pt x="33" y="8"/>
                    </a:lnTo>
                    <a:lnTo>
                      <a:pt x="16" y="4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8" name="Freeform 664"/>
              <p:cNvSpPr>
                <a:spLocks/>
              </p:cNvSpPr>
              <p:nvPr/>
            </p:nvSpPr>
            <p:spPr bwMode="auto">
              <a:xfrm>
                <a:off x="3489" y="2921"/>
                <a:ext cx="33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7" y="0"/>
                  </a:cxn>
                  <a:cxn ang="0">
                    <a:pos x="33" y="0"/>
                  </a:cxn>
                  <a:cxn ang="0">
                    <a:pos x="8" y="41"/>
                  </a:cxn>
                  <a:cxn ang="0">
                    <a:pos x="0" y="41"/>
                  </a:cxn>
                </a:cxnLst>
                <a:rect l="0" t="0" r="r" b="b"/>
                <a:pathLst>
                  <a:path w="33" h="41">
                    <a:moveTo>
                      <a:pt x="0" y="41"/>
                    </a:moveTo>
                    <a:lnTo>
                      <a:pt x="17" y="0"/>
                    </a:lnTo>
                    <a:lnTo>
                      <a:pt x="33" y="0"/>
                    </a:lnTo>
                    <a:lnTo>
                      <a:pt x="8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9" name="Freeform 665"/>
              <p:cNvSpPr>
                <a:spLocks/>
              </p:cNvSpPr>
              <p:nvPr/>
            </p:nvSpPr>
            <p:spPr bwMode="auto">
              <a:xfrm>
                <a:off x="3497" y="2904"/>
                <a:ext cx="41" cy="58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25" y="17"/>
                  </a:cxn>
                  <a:cxn ang="0">
                    <a:pos x="41" y="0"/>
                  </a:cxn>
                  <a:cxn ang="0">
                    <a:pos x="17" y="33"/>
                  </a:cxn>
                  <a:cxn ang="0">
                    <a:pos x="0" y="58"/>
                  </a:cxn>
                </a:cxnLst>
                <a:rect l="0" t="0" r="r" b="b"/>
                <a:pathLst>
                  <a:path w="41" h="58">
                    <a:moveTo>
                      <a:pt x="0" y="58"/>
                    </a:moveTo>
                    <a:lnTo>
                      <a:pt x="25" y="17"/>
                    </a:lnTo>
                    <a:lnTo>
                      <a:pt x="41" y="0"/>
                    </a:lnTo>
                    <a:lnTo>
                      <a:pt x="17" y="33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0" name="Freeform 666"/>
              <p:cNvSpPr>
                <a:spLocks/>
              </p:cNvSpPr>
              <p:nvPr/>
            </p:nvSpPr>
            <p:spPr bwMode="auto">
              <a:xfrm>
                <a:off x="3514" y="2904"/>
                <a:ext cx="41" cy="58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24" y="0"/>
                  </a:cxn>
                  <a:cxn ang="0">
                    <a:pos x="41" y="25"/>
                  </a:cxn>
                  <a:cxn ang="0">
                    <a:pos x="16" y="58"/>
                  </a:cxn>
                  <a:cxn ang="0">
                    <a:pos x="0" y="33"/>
                  </a:cxn>
                </a:cxnLst>
                <a:rect l="0" t="0" r="r" b="b"/>
                <a:pathLst>
                  <a:path w="41" h="58">
                    <a:moveTo>
                      <a:pt x="0" y="33"/>
                    </a:moveTo>
                    <a:lnTo>
                      <a:pt x="24" y="0"/>
                    </a:lnTo>
                    <a:lnTo>
                      <a:pt x="41" y="25"/>
                    </a:lnTo>
                    <a:lnTo>
                      <a:pt x="16" y="58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1" name="Freeform 667"/>
              <p:cNvSpPr>
                <a:spLocks/>
              </p:cNvSpPr>
              <p:nvPr/>
            </p:nvSpPr>
            <p:spPr bwMode="auto">
              <a:xfrm>
                <a:off x="3530" y="2929"/>
                <a:ext cx="33" cy="4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25" y="0"/>
                  </a:cxn>
                  <a:cxn ang="0">
                    <a:pos x="33" y="0"/>
                  </a:cxn>
                  <a:cxn ang="0">
                    <a:pos x="16" y="41"/>
                  </a:cxn>
                  <a:cxn ang="0">
                    <a:pos x="0" y="33"/>
                  </a:cxn>
                </a:cxnLst>
                <a:rect l="0" t="0" r="r" b="b"/>
                <a:pathLst>
                  <a:path w="33" h="41">
                    <a:moveTo>
                      <a:pt x="0" y="33"/>
                    </a:moveTo>
                    <a:lnTo>
                      <a:pt x="25" y="0"/>
                    </a:lnTo>
                    <a:lnTo>
                      <a:pt x="33" y="0"/>
                    </a:lnTo>
                    <a:lnTo>
                      <a:pt x="16" y="4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2" name="Freeform 668"/>
              <p:cNvSpPr>
                <a:spLocks/>
              </p:cNvSpPr>
              <p:nvPr/>
            </p:nvSpPr>
            <p:spPr bwMode="auto">
              <a:xfrm>
                <a:off x="3546" y="2921"/>
                <a:ext cx="33" cy="4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17" y="8"/>
                  </a:cxn>
                  <a:cxn ang="0">
                    <a:pos x="33" y="0"/>
                  </a:cxn>
                  <a:cxn ang="0">
                    <a:pos x="17" y="41"/>
                  </a:cxn>
                  <a:cxn ang="0">
                    <a:pos x="0" y="49"/>
                  </a:cxn>
                </a:cxnLst>
                <a:rect l="0" t="0" r="r" b="b"/>
                <a:pathLst>
                  <a:path w="33" h="49">
                    <a:moveTo>
                      <a:pt x="0" y="49"/>
                    </a:moveTo>
                    <a:lnTo>
                      <a:pt x="17" y="8"/>
                    </a:lnTo>
                    <a:lnTo>
                      <a:pt x="33" y="0"/>
                    </a:lnTo>
                    <a:lnTo>
                      <a:pt x="17" y="41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3" name="Freeform 669"/>
              <p:cNvSpPr>
                <a:spLocks/>
              </p:cNvSpPr>
              <p:nvPr/>
            </p:nvSpPr>
            <p:spPr bwMode="auto">
              <a:xfrm>
                <a:off x="3563" y="2921"/>
                <a:ext cx="33" cy="57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6" y="0"/>
                  </a:cxn>
                  <a:cxn ang="0">
                    <a:pos x="33" y="16"/>
                  </a:cxn>
                  <a:cxn ang="0">
                    <a:pos x="8" y="57"/>
                  </a:cxn>
                  <a:cxn ang="0">
                    <a:pos x="0" y="41"/>
                  </a:cxn>
                </a:cxnLst>
                <a:rect l="0" t="0" r="r" b="b"/>
                <a:pathLst>
                  <a:path w="33" h="57">
                    <a:moveTo>
                      <a:pt x="0" y="41"/>
                    </a:moveTo>
                    <a:lnTo>
                      <a:pt x="16" y="0"/>
                    </a:lnTo>
                    <a:lnTo>
                      <a:pt x="33" y="16"/>
                    </a:lnTo>
                    <a:lnTo>
                      <a:pt x="8" y="5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4" name="Freeform 670"/>
              <p:cNvSpPr>
                <a:spLocks/>
              </p:cNvSpPr>
              <p:nvPr/>
            </p:nvSpPr>
            <p:spPr bwMode="auto">
              <a:xfrm>
                <a:off x="3571" y="2929"/>
                <a:ext cx="41" cy="4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25" y="8"/>
                  </a:cxn>
                  <a:cxn ang="0">
                    <a:pos x="41" y="0"/>
                  </a:cxn>
                  <a:cxn ang="0">
                    <a:pos x="16" y="41"/>
                  </a:cxn>
                  <a:cxn ang="0">
                    <a:pos x="0" y="49"/>
                  </a:cxn>
                </a:cxnLst>
                <a:rect l="0" t="0" r="r" b="b"/>
                <a:pathLst>
                  <a:path w="41" h="49">
                    <a:moveTo>
                      <a:pt x="0" y="49"/>
                    </a:moveTo>
                    <a:lnTo>
                      <a:pt x="25" y="8"/>
                    </a:lnTo>
                    <a:lnTo>
                      <a:pt x="41" y="0"/>
                    </a:lnTo>
                    <a:lnTo>
                      <a:pt x="16" y="41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5" name="Freeform 671"/>
              <p:cNvSpPr>
                <a:spLocks/>
              </p:cNvSpPr>
              <p:nvPr/>
            </p:nvSpPr>
            <p:spPr bwMode="auto">
              <a:xfrm>
                <a:off x="3587" y="2929"/>
                <a:ext cx="41" cy="49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5" y="0"/>
                  </a:cxn>
                  <a:cxn ang="0">
                    <a:pos x="41" y="8"/>
                  </a:cxn>
                  <a:cxn ang="0">
                    <a:pos x="17" y="49"/>
                  </a:cxn>
                  <a:cxn ang="0">
                    <a:pos x="0" y="41"/>
                  </a:cxn>
                </a:cxnLst>
                <a:rect l="0" t="0" r="r" b="b"/>
                <a:pathLst>
                  <a:path w="41" h="49">
                    <a:moveTo>
                      <a:pt x="0" y="41"/>
                    </a:moveTo>
                    <a:lnTo>
                      <a:pt x="25" y="0"/>
                    </a:lnTo>
                    <a:lnTo>
                      <a:pt x="41" y="8"/>
                    </a:lnTo>
                    <a:lnTo>
                      <a:pt x="17" y="4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6" name="Freeform 672"/>
              <p:cNvSpPr>
                <a:spLocks/>
              </p:cNvSpPr>
              <p:nvPr/>
            </p:nvSpPr>
            <p:spPr bwMode="auto">
              <a:xfrm>
                <a:off x="3604" y="2937"/>
                <a:ext cx="32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4" y="0"/>
                  </a:cxn>
                  <a:cxn ang="0">
                    <a:pos x="32" y="8"/>
                  </a:cxn>
                  <a:cxn ang="0">
                    <a:pos x="16" y="41"/>
                  </a:cxn>
                  <a:cxn ang="0">
                    <a:pos x="0" y="41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lnTo>
                      <a:pt x="24" y="0"/>
                    </a:lnTo>
                    <a:lnTo>
                      <a:pt x="32" y="8"/>
                    </a:lnTo>
                    <a:lnTo>
                      <a:pt x="16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7" name="Freeform 673"/>
              <p:cNvSpPr>
                <a:spLocks/>
              </p:cNvSpPr>
              <p:nvPr/>
            </p:nvSpPr>
            <p:spPr bwMode="auto">
              <a:xfrm>
                <a:off x="3620" y="2913"/>
                <a:ext cx="33" cy="65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16" y="32"/>
                  </a:cxn>
                  <a:cxn ang="0">
                    <a:pos x="33" y="0"/>
                  </a:cxn>
                  <a:cxn ang="0">
                    <a:pos x="16" y="32"/>
                  </a:cxn>
                  <a:cxn ang="0">
                    <a:pos x="0" y="65"/>
                  </a:cxn>
                </a:cxnLst>
                <a:rect l="0" t="0" r="r" b="b"/>
                <a:pathLst>
                  <a:path w="33" h="65">
                    <a:moveTo>
                      <a:pt x="0" y="65"/>
                    </a:moveTo>
                    <a:lnTo>
                      <a:pt x="16" y="32"/>
                    </a:lnTo>
                    <a:lnTo>
                      <a:pt x="33" y="0"/>
                    </a:lnTo>
                    <a:lnTo>
                      <a:pt x="16" y="32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8080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8" name="Freeform 674"/>
              <p:cNvSpPr>
                <a:spLocks/>
              </p:cNvSpPr>
              <p:nvPr/>
            </p:nvSpPr>
            <p:spPr bwMode="auto">
              <a:xfrm>
                <a:off x="3636" y="2913"/>
                <a:ext cx="33" cy="73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17" y="0"/>
                  </a:cxn>
                  <a:cxn ang="0">
                    <a:pos x="33" y="32"/>
                  </a:cxn>
                  <a:cxn ang="0">
                    <a:pos x="9" y="73"/>
                  </a:cxn>
                  <a:cxn ang="0">
                    <a:pos x="0" y="32"/>
                  </a:cxn>
                </a:cxnLst>
                <a:rect l="0" t="0" r="r" b="b"/>
                <a:pathLst>
                  <a:path w="33" h="73">
                    <a:moveTo>
                      <a:pt x="0" y="32"/>
                    </a:moveTo>
                    <a:lnTo>
                      <a:pt x="17" y="0"/>
                    </a:lnTo>
                    <a:lnTo>
                      <a:pt x="33" y="32"/>
                    </a:lnTo>
                    <a:lnTo>
                      <a:pt x="9" y="7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9" name="Freeform 675"/>
              <p:cNvSpPr>
                <a:spLocks/>
              </p:cNvSpPr>
              <p:nvPr/>
            </p:nvSpPr>
            <p:spPr bwMode="auto">
              <a:xfrm>
                <a:off x="3645" y="2929"/>
                <a:ext cx="41" cy="57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24" y="16"/>
                  </a:cxn>
                  <a:cxn ang="0">
                    <a:pos x="41" y="0"/>
                  </a:cxn>
                  <a:cxn ang="0">
                    <a:pos x="16" y="33"/>
                  </a:cxn>
                  <a:cxn ang="0">
                    <a:pos x="0" y="57"/>
                  </a:cxn>
                </a:cxnLst>
                <a:rect l="0" t="0" r="r" b="b"/>
                <a:pathLst>
                  <a:path w="41" h="57">
                    <a:moveTo>
                      <a:pt x="0" y="57"/>
                    </a:moveTo>
                    <a:lnTo>
                      <a:pt x="24" y="16"/>
                    </a:lnTo>
                    <a:lnTo>
                      <a:pt x="41" y="0"/>
                    </a:lnTo>
                    <a:lnTo>
                      <a:pt x="16" y="33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0" name="Freeform 676"/>
              <p:cNvSpPr>
                <a:spLocks/>
              </p:cNvSpPr>
              <p:nvPr/>
            </p:nvSpPr>
            <p:spPr bwMode="auto">
              <a:xfrm>
                <a:off x="3661" y="2929"/>
                <a:ext cx="33" cy="49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25" y="0"/>
                  </a:cxn>
                  <a:cxn ang="0">
                    <a:pos x="33" y="8"/>
                  </a:cxn>
                  <a:cxn ang="0">
                    <a:pos x="16" y="49"/>
                  </a:cxn>
                  <a:cxn ang="0">
                    <a:pos x="0" y="33"/>
                  </a:cxn>
                </a:cxnLst>
                <a:rect l="0" t="0" r="r" b="b"/>
                <a:pathLst>
                  <a:path w="33" h="49">
                    <a:moveTo>
                      <a:pt x="0" y="33"/>
                    </a:moveTo>
                    <a:lnTo>
                      <a:pt x="25" y="0"/>
                    </a:lnTo>
                    <a:lnTo>
                      <a:pt x="33" y="8"/>
                    </a:lnTo>
                    <a:lnTo>
                      <a:pt x="16" y="49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1" name="Freeform 677"/>
              <p:cNvSpPr>
                <a:spLocks/>
              </p:cNvSpPr>
              <p:nvPr/>
            </p:nvSpPr>
            <p:spPr bwMode="auto">
              <a:xfrm>
                <a:off x="3677" y="2937"/>
                <a:ext cx="33" cy="57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7" y="0"/>
                  </a:cxn>
                  <a:cxn ang="0">
                    <a:pos x="33" y="17"/>
                  </a:cxn>
                  <a:cxn ang="0">
                    <a:pos x="17" y="57"/>
                  </a:cxn>
                  <a:cxn ang="0">
                    <a:pos x="0" y="41"/>
                  </a:cxn>
                </a:cxnLst>
                <a:rect l="0" t="0" r="r" b="b"/>
                <a:pathLst>
                  <a:path w="33" h="57">
                    <a:moveTo>
                      <a:pt x="0" y="41"/>
                    </a:moveTo>
                    <a:lnTo>
                      <a:pt x="17" y="0"/>
                    </a:lnTo>
                    <a:lnTo>
                      <a:pt x="33" y="17"/>
                    </a:lnTo>
                    <a:lnTo>
                      <a:pt x="17" y="5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2" name="Freeform 678"/>
              <p:cNvSpPr>
                <a:spLocks/>
              </p:cNvSpPr>
              <p:nvPr/>
            </p:nvSpPr>
            <p:spPr bwMode="auto">
              <a:xfrm>
                <a:off x="3694" y="2954"/>
                <a:ext cx="33" cy="4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16" y="0"/>
                  </a:cxn>
                  <a:cxn ang="0">
                    <a:pos x="33" y="8"/>
                  </a:cxn>
                  <a:cxn ang="0">
                    <a:pos x="8" y="40"/>
                  </a:cxn>
                  <a:cxn ang="0">
                    <a:pos x="0" y="40"/>
                  </a:cxn>
                </a:cxnLst>
                <a:rect l="0" t="0" r="r" b="b"/>
                <a:pathLst>
                  <a:path w="33" h="40">
                    <a:moveTo>
                      <a:pt x="0" y="40"/>
                    </a:moveTo>
                    <a:lnTo>
                      <a:pt x="16" y="0"/>
                    </a:lnTo>
                    <a:lnTo>
                      <a:pt x="33" y="8"/>
                    </a:lnTo>
                    <a:lnTo>
                      <a:pt x="8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3" name="Freeform 679"/>
              <p:cNvSpPr>
                <a:spLocks/>
              </p:cNvSpPr>
              <p:nvPr/>
            </p:nvSpPr>
            <p:spPr bwMode="auto">
              <a:xfrm>
                <a:off x="3702" y="2962"/>
                <a:ext cx="41" cy="41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25" y="0"/>
                  </a:cxn>
                  <a:cxn ang="0">
                    <a:pos x="41" y="0"/>
                  </a:cxn>
                  <a:cxn ang="0">
                    <a:pos x="16" y="41"/>
                  </a:cxn>
                  <a:cxn ang="0">
                    <a:pos x="0" y="32"/>
                  </a:cxn>
                </a:cxnLst>
                <a:rect l="0" t="0" r="r" b="b"/>
                <a:pathLst>
                  <a:path w="41" h="41">
                    <a:moveTo>
                      <a:pt x="0" y="32"/>
                    </a:moveTo>
                    <a:lnTo>
                      <a:pt x="25" y="0"/>
                    </a:lnTo>
                    <a:lnTo>
                      <a:pt x="41" y="0"/>
                    </a:lnTo>
                    <a:lnTo>
                      <a:pt x="16" y="41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4" name="Freeform 680"/>
              <p:cNvSpPr>
                <a:spLocks/>
              </p:cNvSpPr>
              <p:nvPr/>
            </p:nvSpPr>
            <p:spPr bwMode="auto">
              <a:xfrm>
                <a:off x="3718" y="2913"/>
                <a:ext cx="41" cy="90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5" y="49"/>
                  </a:cxn>
                  <a:cxn ang="0">
                    <a:pos x="41" y="0"/>
                  </a:cxn>
                  <a:cxn ang="0">
                    <a:pos x="17" y="41"/>
                  </a:cxn>
                  <a:cxn ang="0">
                    <a:pos x="0" y="90"/>
                  </a:cxn>
                </a:cxnLst>
                <a:rect l="0" t="0" r="r" b="b"/>
                <a:pathLst>
                  <a:path w="41" h="90">
                    <a:moveTo>
                      <a:pt x="0" y="90"/>
                    </a:moveTo>
                    <a:lnTo>
                      <a:pt x="25" y="49"/>
                    </a:lnTo>
                    <a:lnTo>
                      <a:pt x="41" y="0"/>
                    </a:lnTo>
                    <a:lnTo>
                      <a:pt x="17" y="41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8080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5" name="Freeform 681"/>
              <p:cNvSpPr>
                <a:spLocks/>
              </p:cNvSpPr>
              <p:nvPr/>
            </p:nvSpPr>
            <p:spPr bwMode="auto">
              <a:xfrm>
                <a:off x="3735" y="2913"/>
                <a:ext cx="32" cy="90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4" y="0"/>
                  </a:cxn>
                  <a:cxn ang="0">
                    <a:pos x="32" y="57"/>
                  </a:cxn>
                  <a:cxn ang="0">
                    <a:pos x="16" y="90"/>
                  </a:cxn>
                  <a:cxn ang="0">
                    <a:pos x="0" y="41"/>
                  </a:cxn>
                </a:cxnLst>
                <a:rect l="0" t="0" r="r" b="b"/>
                <a:pathLst>
                  <a:path w="32" h="90">
                    <a:moveTo>
                      <a:pt x="0" y="41"/>
                    </a:moveTo>
                    <a:lnTo>
                      <a:pt x="24" y="0"/>
                    </a:lnTo>
                    <a:lnTo>
                      <a:pt x="32" y="57"/>
                    </a:lnTo>
                    <a:lnTo>
                      <a:pt x="16" y="9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6" name="Freeform 682"/>
              <p:cNvSpPr>
                <a:spLocks/>
              </p:cNvSpPr>
              <p:nvPr/>
            </p:nvSpPr>
            <p:spPr bwMode="auto">
              <a:xfrm>
                <a:off x="3751" y="2593"/>
                <a:ext cx="57" cy="410"/>
              </a:xfrm>
              <a:custGeom>
                <a:avLst/>
                <a:gdLst/>
                <a:ahLst/>
                <a:cxnLst>
                  <a:cxn ang="0">
                    <a:pos x="0" y="410"/>
                  </a:cxn>
                  <a:cxn ang="0">
                    <a:pos x="16" y="377"/>
                  </a:cxn>
                  <a:cxn ang="0">
                    <a:pos x="57" y="0"/>
                  </a:cxn>
                  <a:cxn ang="0">
                    <a:pos x="41" y="41"/>
                  </a:cxn>
                  <a:cxn ang="0">
                    <a:pos x="0" y="410"/>
                  </a:cxn>
                </a:cxnLst>
                <a:rect l="0" t="0" r="r" b="b"/>
                <a:pathLst>
                  <a:path w="57" h="410">
                    <a:moveTo>
                      <a:pt x="0" y="410"/>
                    </a:moveTo>
                    <a:lnTo>
                      <a:pt x="16" y="377"/>
                    </a:lnTo>
                    <a:lnTo>
                      <a:pt x="57" y="0"/>
                    </a:lnTo>
                    <a:lnTo>
                      <a:pt x="41" y="41"/>
                    </a:lnTo>
                    <a:lnTo>
                      <a:pt x="0" y="410"/>
                    </a:lnTo>
                    <a:close/>
                  </a:path>
                </a:pathLst>
              </a:custGeom>
              <a:solidFill>
                <a:srgbClr val="8080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7" name="Freeform 683"/>
              <p:cNvSpPr>
                <a:spLocks/>
              </p:cNvSpPr>
              <p:nvPr/>
            </p:nvSpPr>
            <p:spPr bwMode="auto">
              <a:xfrm>
                <a:off x="3784" y="2593"/>
                <a:ext cx="24" cy="311"/>
              </a:xfrm>
              <a:custGeom>
                <a:avLst/>
                <a:gdLst/>
                <a:ahLst/>
                <a:cxnLst>
                  <a:cxn ang="0">
                    <a:pos x="8" y="41"/>
                  </a:cxn>
                  <a:cxn ang="0">
                    <a:pos x="24" y="0"/>
                  </a:cxn>
                  <a:cxn ang="0">
                    <a:pos x="24" y="271"/>
                  </a:cxn>
                  <a:cxn ang="0">
                    <a:pos x="0" y="311"/>
                  </a:cxn>
                  <a:cxn ang="0">
                    <a:pos x="8" y="41"/>
                  </a:cxn>
                </a:cxnLst>
                <a:rect l="0" t="0" r="r" b="b"/>
                <a:pathLst>
                  <a:path w="24" h="311">
                    <a:moveTo>
                      <a:pt x="8" y="41"/>
                    </a:moveTo>
                    <a:lnTo>
                      <a:pt x="24" y="0"/>
                    </a:lnTo>
                    <a:lnTo>
                      <a:pt x="24" y="271"/>
                    </a:lnTo>
                    <a:lnTo>
                      <a:pt x="0" y="311"/>
                    </a:lnTo>
                    <a:lnTo>
                      <a:pt x="8" y="41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8" name="Freeform 684"/>
              <p:cNvSpPr>
                <a:spLocks/>
              </p:cNvSpPr>
              <p:nvPr/>
            </p:nvSpPr>
            <p:spPr bwMode="auto">
              <a:xfrm>
                <a:off x="3784" y="2864"/>
                <a:ext cx="33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24" y="0"/>
                  </a:cxn>
                  <a:cxn ang="0">
                    <a:pos x="33" y="73"/>
                  </a:cxn>
                  <a:cxn ang="0">
                    <a:pos x="8" y="114"/>
                  </a:cxn>
                  <a:cxn ang="0">
                    <a:pos x="0" y="40"/>
                  </a:cxn>
                </a:cxnLst>
                <a:rect l="0" t="0" r="r" b="b"/>
                <a:pathLst>
                  <a:path w="33" h="114">
                    <a:moveTo>
                      <a:pt x="0" y="40"/>
                    </a:moveTo>
                    <a:lnTo>
                      <a:pt x="24" y="0"/>
                    </a:lnTo>
                    <a:lnTo>
                      <a:pt x="33" y="73"/>
                    </a:lnTo>
                    <a:lnTo>
                      <a:pt x="8" y="114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9" name="Freeform 685"/>
              <p:cNvSpPr>
                <a:spLocks/>
              </p:cNvSpPr>
              <p:nvPr/>
            </p:nvSpPr>
            <p:spPr bwMode="auto">
              <a:xfrm>
                <a:off x="3792" y="2937"/>
                <a:ext cx="33" cy="82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5" y="0"/>
                  </a:cxn>
                  <a:cxn ang="0">
                    <a:pos x="33" y="41"/>
                  </a:cxn>
                  <a:cxn ang="0">
                    <a:pos x="16" y="82"/>
                  </a:cxn>
                  <a:cxn ang="0">
                    <a:pos x="0" y="41"/>
                  </a:cxn>
                </a:cxnLst>
                <a:rect l="0" t="0" r="r" b="b"/>
                <a:pathLst>
                  <a:path w="33" h="82">
                    <a:moveTo>
                      <a:pt x="0" y="41"/>
                    </a:moveTo>
                    <a:lnTo>
                      <a:pt x="25" y="0"/>
                    </a:lnTo>
                    <a:lnTo>
                      <a:pt x="33" y="41"/>
                    </a:lnTo>
                    <a:lnTo>
                      <a:pt x="16" y="82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0" name="Freeform 686"/>
              <p:cNvSpPr>
                <a:spLocks/>
              </p:cNvSpPr>
              <p:nvPr/>
            </p:nvSpPr>
            <p:spPr bwMode="auto">
              <a:xfrm>
                <a:off x="3808" y="2978"/>
                <a:ext cx="33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7" y="0"/>
                  </a:cxn>
                  <a:cxn ang="0">
                    <a:pos x="33" y="0"/>
                  </a:cxn>
                  <a:cxn ang="0">
                    <a:pos x="17" y="41"/>
                  </a:cxn>
                  <a:cxn ang="0">
                    <a:pos x="0" y="41"/>
                  </a:cxn>
                </a:cxnLst>
                <a:rect l="0" t="0" r="r" b="b"/>
                <a:pathLst>
                  <a:path w="33" h="41">
                    <a:moveTo>
                      <a:pt x="0" y="41"/>
                    </a:moveTo>
                    <a:lnTo>
                      <a:pt x="17" y="0"/>
                    </a:lnTo>
                    <a:lnTo>
                      <a:pt x="33" y="0"/>
                    </a:lnTo>
                    <a:lnTo>
                      <a:pt x="17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1" name="Freeform 687"/>
              <p:cNvSpPr>
                <a:spLocks/>
              </p:cNvSpPr>
              <p:nvPr/>
            </p:nvSpPr>
            <p:spPr bwMode="auto">
              <a:xfrm>
                <a:off x="854" y="2585"/>
                <a:ext cx="57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41" y="0"/>
                  </a:cxn>
                  <a:cxn ang="0">
                    <a:pos x="57" y="0"/>
                  </a:cxn>
                  <a:cxn ang="0">
                    <a:pos x="16" y="33"/>
                  </a:cxn>
                  <a:cxn ang="0">
                    <a:pos x="0" y="33"/>
                  </a:cxn>
                </a:cxnLst>
                <a:rect l="0" t="0" r="r" b="b"/>
                <a:pathLst>
                  <a:path w="57" h="33">
                    <a:moveTo>
                      <a:pt x="0" y="33"/>
                    </a:moveTo>
                    <a:lnTo>
                      <a:pt x="41" y="0"/>
                    </a:lnTo>
                    <a:lnTo>
                      <a:pt x="57" y="0"/>
                    </a:lnTo>
                    <a:lnTo>
                      <a:pt x="16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2" name="Freeform 688"/>
              <p:cNvSpPr>
                <a:spLocks/>
              </p:cNvSpPr>
              <p:nvPr/>
            </p:nvSpPr>
            <p:spPr bwMode="auto">
              <a:xfrm>
                <a:off x="870" y="2585"/>
                <a:ext cx="49" cy="4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41" y="0"/>
                  </a:cxn>
                  <a:cxn ang="0">
                    <a:pos x="49" y="0"/>
                  </a:cxn>
                  <a:cxn ang="0">
                    <a:pos x="8" y="41"/>
                  </a:cxn>
                  <a:cxn ang="0">
                    <a:pos x="0" y="33"/>
                  </a:cxn>
                </a:cxnLst>
                <a:rect l="0" t="0" r="r" b="b"/>
                <a:pathLst>
                  <a:path w="49" h="41">
                    <a:moveTo>
                      <a:pt x="0" y="33"/>
                    </a:moveTo>
                    <a:lnTo>
                      <a:pt x="41" y="0"/>
                    </a:lnTo>
                    <a:lnTo>
                      <a:pt x="49" y="0"/>
                    </a:lnTo>
                    <a:lnTo>
                      <a:pt x="8" y="4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3" name="Freeform 689"/>
              <p:cNvSpPr>
                <a:spLocks/>
              </p:cNvSpPr>
              <p:nvPr/>
            </p:nvSpPr>
            <p:spPr bwMode="auto">
              <a:xfrm>
                <a:off x="878" y="2585"/>
                <a:ext cx="58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1" y="0"/>
                  </a:cxn>
                  <a:cxn ang="0">
                    <a:pos x="58" y="8"/>
                  </a:cxn>
                  <a:cxn ang="0">
                    <a:pos x="17" y="41"/>
                  </a:cxn>
                  <a:cxn ang="0">
                    <a:pos x="0" y="41"/>
                  </a:cxn>
                </a:cxnLst>
                <a:rect l="0" t="0" r="r" b="b"/>
                <a:pathLst>
                  <a:path w="58" h="41">
                    <a:moveTo>
                      <a:pt x="0" y="41"/>
                    </a:moveTo>
                    <a:lnTo>
                      <a:pt x="41" y="0"/>
                    </a:lnTo>
                    <a:lnTo>
                      <a:pt x="58" y="8"/>
                    </a:lnTo>
                    <a:lnTo>
                      <a:pt x="17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4" name="Freeform 690"/>
              <p:cNvSpPr>
                <a:spLocks/>
              </p:cNvSpPr>
              <p:nvPr/>
            </p:nvSpPr>
            <p:spPr bwMode="auto">
              <a:xfrm>
                <a:off x="895" y="2585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1" y="8"/>
                  </a:cxn>
                  <a:cxn ang="0">
                    <a:pos x="49" y="0"/>
                  </a:cxn>
                  <a:cxn ang="0">
                    <a:pos x="8" y="33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41" y="8"/>
                    </a:lnTo>
                    <a:lnTo>
                      <a:pt x="49" y="0"/>
                    </a:lnTo>
                    <a:lnTo>
                      <a:pt x="8" y="33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5" name="Freeform 691"/>
              <p:cNvSpPr>
                <a:spLocks/>
              </p:cNvSpPr>
              <p:nvPr/>
            </p:nvSpPr>
            <p:spPr bwMode="auto">
              <a:xfrm>
                <a:off x="903" y="2585"/>
                <a:ext cx="57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41" y="0"/>
                  </a:cxn>
                  <a:cxn ang="0">
                    <a:pos x="57" y="0"/>
                  </a:cxn>
                  <a:cxn ang="0">
                    <a:pos x="16" y="33"/>
                  </a:cxn>
                  <a:cxn ang="0">
                    <a:pos x="0" y="33"/>
                  </a:cxn>
                </a:cxnLst>
                <a:rect l="0" t="0" r="r" b="b"/>
                <a:pathLst>
                  <a:path w="57" h="33">
                    <a:moveTo>
                      <a:pt x="0" y="33"/>
                    </a:moveTo>
                    <a:lnTo>
                      <a:pt x="41" y="0"/>
                    </a:lnTo>
                    <a:lnTo>
                      <a:pt x="57" y="0"/>
                    </a:lnTo>
                    <a:lnTo>
                      <a:pt x="16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6" name="Freeform 692"/>
              <p:cNvSpPr>
                <a:spLocks/>
              </p:cNvSpPr>
              <p:nvPr/>
            </p:nvSpPr>
            <p:spPr bwMode="auto">
              <a:xfrm>
                <a:off x="919" y="2577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1" y="8"/>
                  </a:cxn>
                  <a:cxn ang="0">
                    <a:pos x="49" y="0"/>
                  </a:cxn>
                  <a:cxn ang="0">
                    <a:pos x="9" y="41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41" y="8"/>
                    </a:lnTo>
                    <a:lnTo>
                      <a:pt x="49" y="0"/>
                    </a:lnTo>
                    <a:lnTo>
                      <a:pt x="9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7" name="Freeform 693"/>
              <p:cNvSpPr>
                <a:spLocks/>
              </p:cNvSpPr>
              <p:nvPr/>
            </p:nvSpPr>
            <p:spPr bwMode="auto">
              <a:xfrm>
                <a:off x="928" y="2577"/>
                <a:ext cx="57" cy="57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0" y="0"/>
                  </a:cxn>
                  <a:cxn ang="0">
                    <a:pos x="57" y="25"/>
                  </a:cxn>
                  <a:cxn ang="0">
                    <a:pos x="16" y="57"/>
                  </a:cxn>
                  <a:cxn ang="0">
                    <a:pos x="0" y="41"/>
                  </a:cxn>
                </a:cxnLst>
                <a:rect l="0" t="0" r="r" b="b"/>
                <a:pathLst>
                  <a:path w="57" h="57">
                    <a:moveTo>
                      <a:pt x="0" y="41"/>
                    </a:moveTo>
                    <a:lnTo>
                      <a:pt x="40" y="0"/>
                    </a:lnTo>
                    <a:lnTo>
                      <a:pt x="57" y="25"/>
                    </a:lnTo>
                    <a:lnTo>
                      <a:pt x="16" y="5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8" name="Freeform 694"/>
              <p:cNvSpPr>
                <a:spLocks/>
              </p:cNvSpPr>
              <p:nvPr/>
            </p:nvSpPr>
            <p:spPr bwMode="auto">
              <a:xfrm>
                <a:off x="944" y="2585"/>
                <a:ext cx="49" cy="4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41" y="17"/>
                  </a:cxn>
                  <a:cxn ang="0">
                    <a:pos x="49" y="0"/>
                  </a:cxn>
                  <a:cxn ang="0">
                    <a:pos x="16" y="41"/>
                  </a:cxn>
                  <a:cxn ang="0">
                    <a:pos x="0" y="49"/>
                  </a:cxn>
                </a:cxnLst>
                <a:rect l="0" t="0" r="r" b="b"/>
                <a:pathLst>
                  <a:path w="49" h="49">
                    <a:moveTo>
                      <a:pt x="0" y="49"/>
                    </a:moveTo>
                    <a:lnTo>
                      <a:pt x="41" y="17"/>
                    </a:lnTo>
                    <a:lnTo>
                      <a:pt x="49" y="0"/>
                    </a:lnTo>
                    <a:lnTo>
                      <a:pt x="16" y="41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9" name="Freeform 695"/>
              <p:cNvSpPr>
                <a:spLocks/>
              </p:cNvSpPr>
              <p:nvPr/>
            </p:nvSpPr>
            <p:spPr bwMode="auto">
              <a:xfrm>
                <a:off x="960" y="2585"/>
                <a:ext cx="49" cy="57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9" y="17"/>
                  </a:cxn>
                  <a:cxn ang="0">
                    <a:pos x="8" y="57"/>
                  </a:cxn>
                  <a:cxn ang="0">
                    <a:pos x="0" y="41"/>
                  </a:cxn>
                </a:cxnLst>
                <a:rect l="0" t="0" r="r" b="b"/>
                <a:pathLst>
                  <a:path w="49" h="57">
                    <a:moveTo>
                      <a:pt x="0" y="41"/>
                    </a:moveTo>
                    <a:lnTo>
                      <a:pt x="33" y="0"/>
                    </a:lnTo>
                    <a:lnTo>
                      <a:pt x="49" y="17"/>
                    </a:lnTo>
                    <a:lnTo>
                      <a:pt x="8" y="5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0" name="Freeform 696"/>
              <p:cNvSpPr>
                <a:spLocks/>
              </p:cNvSpPr>
              <p:nvPr/>
            </p:nvSpPr>
            <p:spPr bwMode="auto">
              <a:xfrm>
                <a:off x="968" y="2602"/>
                <a:ext cx="50" cy="4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41" y="0"/>
                  </a:cxn>
                  <a:cxn ang="0">
                    <a:pos x="50" y="8"/>
                  </a:cxn>
                  <a:cxn ang="0">
                    <a:pos x="17" y="40"/>
                  </a:cxn>
                  <a:cxn ang="0">
                    <a:pos x="0" y="40"/>
                  </a:cxn>
                </a:cxnLst>
                <a:rect l="0" t="0" r="r" b="b"/>
                <a:pathLst>
                  <a:path w="50" h="40">
                    <a:moveTo>
                      <a:pt x="0" y="40"/>
                    </a:moveTo>
                    <a:lnTo>
                      <a:pt x="41" y="0"/>
                    </a:lnTo>
                    <a:lnTo>
                      <a:pt x="50" y="8"/>
                    </a:lnTo>
                    <a:lnTo>
                      <a:pt x="17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1" name="Freeform 697"/>
              <p:cNvSpPr>
                <a:spLocks/>
              </p:cNvSpPr>
              <p:nvPr/>
            </p:nvSpPr>
            <p:spPr bwMode="auto">
              <a:xfrm>
                <a:off x="985" y="2602"/>
                <a:ext cx="49" cy="4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33" y="8"/>
                  </a:cxn>
                  <a:cxn ang="0">
                    <a:pos x="49" y="0"/>
                  </a:cxn>
                  <a:cxn ang="0">
                    <a:pos x="8" y="32"/>
                  </a:cxn>
                  <a:cxn ang="0">
                    <a:pos x="0" y="40"/>
                  </a:cxn>
                </a:cxnLst>
                <a:rect l="0" t="0" r="r" b="b"/>
                <a:pathLst>
                  <a:path w="49" h="40">
                    <a:moveTo>
                      <a:pt x="0" y="40"/>
                    </a:moveTo>
                    <a:lnTo>
                      <a:pt x="33" y="8"/>
                    </a:lnTo>
                    <a:lnTo>
                      <a:pt x="49" y="0"/>
                    </a:lnTo>
                    <a:lnTo>
                      <a:pt x="8" y="3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2" name="Freeform 698"/>
              <p:cNvSpPr>
                <a:spLocks/>
              </p:cNvSpPr>
              <p:nvPr/>
            </p:nvSpPr>
            <p:spPr bwMode="auto">
              <a:xfrm>
                <a:off x="993" y="2602"/>
                <a:ext cx="49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41" y="0"/>
                  </a:cxn>
                  <a:cxn ang="0">
                    <a:pos x="49" y="0"/>
                  </a:cxn>
                  <a:cxn ang="0">
                    <a:pos x="16" y="32"/>
                  </a:cxn>
                  <a:cxn ang="0">
                    <a:pos x="0" y="32"/>
                  </a:cxn>
                </a:cxnLst>
                <a:rect l="0" t="0" r="r" b="b"/>
                <a:pathLst>
                  <a:path w="49" h="32">
                    <a:moveTo>
                      <a:pt x="0" y="32"/>
                    </a:moveTo>
                    <a:lnTo>
                      <a:pt x="41" y="0"/>
                    </a:lnTo>
                    <a:lnTo>
                      <a:pt x="49" y="0"/>
                    </a:lnTo>
                    <a:lnTo>
                      <a:pt x="16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3" name="Freeform 699"/>
              <p:cNvSpPr>
                <a:spLocks/>
              </p:cNvSpPr>
              <p:nvPr/>
            </p:nvSpPr>
            <p:spPr bwMode="auto">
              <a:xfrm>
                <a:off x="1009" y="2602"/>
                <a:ext cx="49" cy="40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3" y="0"/>
                  </a:cxn>
                  <a:cxn ang="0">
                    <a:pos x="49" y="8"/>
                  </a:cxn>
                  <a:cxn ang="0">
                    <a:pos x="9" y="40"/>
                  </a:cxn>
                  <a:cxn ang="0">
                    <a:pos x="0" y="32"/>
                  </a:cxn>
                </a:cxnLst>
                <a:rect l="0" t="0" r="r" b="b"/>
                <a:pathLst>
                  <a:path w="49" h="40">
                    <a:moveTo>
                      <a:pt x="0" y="32"/>
                    </a:moveTo>
                    <a:lnTo>
                      <a:pt x="33" y="0"/>
                    </a:lnTo>
                    <a:lnTo>
                      <a:pt x="49" y="8"/>
                    </a:lnTo>
                    <a:lnTo>
                      <a:pt x="9" y="4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4" name="Freeform 700"/>
              <p:cNvSpPr>
                <a:spLocks/>
              </p:cNvSpPr>
              <p:nvPr/>
            </p:nvSpPr>
            <p:spPr bwMode="auto">
              <a:xfrm>
                <a:off x="1018" y="2610"/>
                <a:ext cx="49" cy="41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40" y="0"/>
                  </a:cxn>
                  <a:cxn ang="0">
                    <a:pos x="49" y="0"/>
                  </a:cxn>
                  <a:cxn ang="0">
                    <a:pos x="16" y="41"/>
                  </a:cxn>
                  <a:cxn ang="0">
                    <a:pos x="0" y="32"/>
                  </a:cxn>
                </a:cxnLst>
                <a:rect l="0" t="0" r="r" b="b"/>
                <a:pathLst>
                  <a:path w="49" h="41">
                    <a:moveTo>
                      <a:pt x="0" y="32"/>
                    </a:moveTo>
                    <a:lnTo>
                      <a:pt x="40" y="0"/>
                    </a:lnTo>
                    <a:lnTo>
                      <a:pt x="49" y="0"/>
                    </a:lnTo>
                    <a:lnTo>
                      <a:pt x="16" y="41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5" name="Freeform 701"/>
              <p:cNvSpPr>
                <a:spLocks/>
              </p:cNvSpPr>
              <p:nvPr/>
            </p:nvSpPr>
            <p:spPr bwMode="auto">
              <a:xfrm>
                <a:off x="1034" y="2610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9" y="8"/>
                  </a:cxn>
                  <a:cxn ang="0">
                    <a:pos x="8" y="41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33" y="0"/>
                    </a:lnTo>
                    <a:lnTo>
                      <a:pt x="49" y="8"/>
                    </a:lnTo>
                    <a:lnTo>
                      <a:pt x="8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6" name="Freeform 702"/>
              <p:cNvSpPr>
                <a:spLocks/>
              </p:cNvSpPr>
              <p:nvPr/>
            </p:nvSpPr>
            <p:spPr bwMode="auto">
              <a:xfrm>
                <a:off x="1042" y="2618"/>
                <a:ext cx="49" cy="4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41" y="0"/>
                  </a:cxn>
                  <a:cxn ang="0">
                    <a:pos x="49" y="0"/>
                  </a:cxn>
                  <a:cxn ang="0">
                    <a:pos x="16" y="41"/>
                  </a:cxn>
                  <a:cxn ang="0">
                    <a:pos x="0" y="33"/>
                  </a:cxn>
                </a:cxnLst>
                <a:rect l="0" t="0" r="r" b="b"/>
                <a:pathLst>
                  <a:path w="49" h="41">
                    <a:moveTo>
                      <a:pt x="0" y="33"/>
                    </a:moveTo>
                    <a:lnTo>
                      <a:pt x="41" y="0"/>
                    </a:lnTo>
                    <a:lnTo>
                      <a:pt x="49" y="0"/>
                    </a:lnTo>
                    <a:lnTo>
                      <a:pt x="16" y="4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7" name="Freeform 703"/>
              <p:cNvSpPr>
                <a:spLocks/>
              </p:cNvSpPr>
              <p:nvPr/>
            </p:nvSpPr>
            <p:spPr bwMode="auto">
              <a:xfrm>
                <a:off x="1058" y="2618"/>
                <a:ext cx="50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50" y="0"/>
                  </a:cxn>
                  <a:cxn ang="0">
                    <a:pos x="9" y="41"/>
                  </a:cxn>
                  <a:cxn ang="0">
                    <a:pos x="0" y="41"/>
                  </a:cxn>
                </a:cxnLst>
                <a:rect l="0" t="0" r="r" b="b"/>
                <a:pathLst>
                  <a:path w="50" h="41">
                    <a:moveTo>
                      <a:pt x="0" y="41"/>
                    </a:moveTo>
                    <a:lnTo>
                      <a:pt x="33" y="0"/>
                    </a:lnTo>
                    <a:lnTo>
                      <a:pt x="50" y="0"/>
                    </a:lnTo>
                    <a:lnTo>
                      <a:pt x="9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8" name="Freeform 704"/>
              <p:cNvSpPr>
                <a:spLocks/>
              </p:cNvSpPr>
              <p:nvPr/>
            </p:nvSpPr>
            <p:spPr bwMode="auto">
              <a:xfrm>
                <a:off x="1067" y="2618"/>
                <a:ext cx="57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1" y="0"/>
                  </a:cxn>
                  <a:cxn ang="0">
                    <a:pos x="57" y="8"/>
                  </a:cxn>
                  <a:cxn ang="0">
                    <a:pos x="16" y="41"/>
                  </a:cxn>
                  <a:cxn ang="0">
                    <a:pos x="0" y="41"/>
                  </a:cxn>
                </a:cxnLst>
                <a:rect l="0" t="0" r="r" b="b"/>
                <a:pathLst>
                  <a:path w="57" h="41">
                    <a:moveTo>
                      <a:pt x="0" y="41"/>
                    </a:moveTo>
                    <a:lnTo>
                      <a:pt x="41" y="0"/>
                    </a:lnTo>
                    <a:lnTo>
                      <a:pt x="57" y="8"/>
                    </a:lnTo>
                    <a:lnTo>
                      <a:pt x="16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9" name="Freeform 705"/>
              <p:cNvSpPr>
                <a:spLocks/>
              </p:cNvSpPr>
              <p:nvPr/>
            </p:nvSpPr>
            <p:spPr bwMode="auto">
              <a:xfrm>
                <a:off x="1083" y="2610"/>
                <a:ext cx="49" cy="4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41" y="16"/>
                  </a:cxn>
                  <a:cxn ang="0">
                    <a:pos x="49" y="0"/>
                  </a:cxn>
                  <a:cxn ang="0">
                    <a:pos x="16" y="41"/>
                  </a:cxn>
                  <a:cxn ang="0">
                    <a:pos x="0" y="49"/>
                  </a:cxn>
                </a:cxnLst>
                <a:rect l="0" t="0" r="r" b="b"/>
                <a:pathLst>
                  <a:path w="49" h="49">
                    <a:moveTo>
                      <a:pt x="0" y="49"/>
                    </a:moveTo>
                    <a:lnTo>
                      <a:pt x="41" y="16"/>
                    </a:lnTo>
                    <a:lnTo>
                      <a:pt x="49" y="0"/>
                    </a:lnTo>
                    <a:lnTo>
                      <a:pt x="16" y="41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0" name="Freeform 706"/>
              <p:cNvSpPr>
                <a:spLocks/>
              </p:cNvSpPr>
              <p:nvPr/>
            </p:nvSpPr>
            <p:spPr bwMode="auto">
              <a:xfrm>
                <a:off x="1099" y="2610"/>
                <a:ext cx="49" cy="57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9" y="24"/>
                  </a:cxn>
                  <a:cxn ang="0">
                    <a:pos x="9" y="57"/>
                  </a:cxn>
                  <a:cxn ang="0">
                    <a:pos x="0" y="41"/>
                  </a:cxn>
                </a:cxnLst>
                <a:rect l="0" t="0" r="r" b="b"/>
                <a:pathLst>
                  <a:path w="49" h="57">
                    <a:moveTo>
                      <a:pt x="0" y="41"/>
                    </a:moveTo>
                    <a:lnTo>
                      <a:pt x="33" y="0"/>
                    </a:lnTo>
                    <a:lnTo>
                      <a:pt x="49" y="24"/>
                    </a:lnTo>
                    <a:lnTo>
                      <a:pt x="9" y="5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1" name="Freeform 707"/>
              <p:cNvSpPr>
                <a:spLocks/>
              </p:cNvSpPr>
              <p:nvPr/>
            </p:nvSpPr>
            <p:spPr bwMode="auto">
              <a:xfrm>
                <a:off x="1108" y="2626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0" y="8"/>
                  </a:cxn>
                  <a:cxn ang="0">
                    <a:pos x="49" y="0"/>
                  </a:cxn>
                  <a:cxn ang="0">
                    <a:pos x="16" y="33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40" y="8"/>
                    </a:lnTo>
                    <a:lnTo>
                      <a:pt x="49" y="0"/>
                    </a:lnTo>
                    <a:lnTo>
                      <a:pt x="16" y="33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2" name="Freeform 708"/>
              <p:cNvSpPr>
                <a:spLocks/>
              </p:cNvSpPr>
              <p:nvPr/>
            </p:nvSpPr>
            <p:spPr bwMode="auto">
              <a:xfrm>
                <a:off x="1124" y="2626"/>
                <a:ext cx="49" cy="49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9" y="8"/>
                  </a:cxn>
                  <a:cxn ang="0">
                    <a:pos x="8" y="49"/>
                  </a:cxn>
                  <a:cxn ang="0">
                    <a:pos x="0" y="33"/>
                  </a:cxn>
                </a:cxnLst>
                <a:rect l="0" t="0" r="r" b="b"/>
                <a:pathLst>
                  <a:path w="49" h="49">
                    <a:moveTo>
                      <a:pt x="0" y="33"/>
                    </a:moveTo>
                    <a:lnTo>
                      <a:pt x="33" y="0"/>
                    </a:lnTo>
                    <a:lnTo>
                      <a:pt x="49" y="8"/>
                    </a:lnTo>
                    <a:lnTo>
                      <a:pt x="8" y="49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3" name="Freeform 709"/>
              <p:cNvSpPr>
                <a:spLocks/>
              </p:cNvSpPr>
              <p:nvPr/>
            </p:nvSpPr>
            <p:spPr bwMode="auto">
              <a:xfrm>
                <a:off x="1132" y="2634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1" y="0"/>
                  </a:cxn>
                  <a:cxn ang="0">
                    <a:pos x="49" y="0"/>
                  </a:cxn>
                  <a:cxn ang="0">
                    <a:pos x="16" y="41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41" y="0"/>
                    </a:lnTo>
                    <a:lnTo>
                      <a:pt x="49" y="0"/>
                    </a:lnTo>
                    <a:lnTo>
                      <a:pt x="16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4" name="Freeform 710"/>
              <p:cNvSpPr>
                <a:spLocks/>
              </p:cNvSpPr>
              <p:nvPr/>
            </p:nvSpPr>
            <p:spPr bwMode="auto">
              <a:xfrm>
                <a:off x="1148" y="2634"/>
                <a:ext cx="50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50" y="0"/>
                  </a:cxn>
                  <a:cxn ang="0">
                    <a:pos x="9" y="41"/>
                  </a:cxn>
                  <a:cxn ang="0">
                    <a:pos x="0" y="41"/>
                  </a:cxn>
                </a:cxnLst>
                <a:rect l="0" t="0" r="r" b="b"/>
                <a:pathLst>
                  <a:path w="50" h="41">
                    <a:moveTo>
                      <a:pt x="0" y="41"/>
                    </a:moveTo>
                    <a:lnTo>
                      <a:pt x="33" y="0"/>
                    </a:lnTo>
                    <a:lnTo>
                      <a:pt x="50" y="0"/>
                    </a:lnTo>
                    <a:lnTo>
                      <a:pt x="9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5" name="Freeform 711"/>
              <p:cNvSpPr>
                <a:spLocks/>
              </p:cNvSpPr>
              <p:nvPr/>
            </p:nvSpPr>
            <p:spPr bwMode="auto">
              <a:xfrm>
                <a:off x="1157" y="2634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1" y="0"/>
                  </a:cxn>
                  <a:cxn ang="0">
                    <a:pos x="49" y="8"/>
                  </a:cxn>
                  <a:cxn ang="0">
                    <a:pos x="16" y="41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41" y="0"/>
                    </a:lnTo>
                    <a:lnTo>
                      <a:pt x="49" y="8"/>
                    </a:lnTo>
                    <a:lnTo>
                      <a:pt x="16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6" name="Freeform 712"/>
              <p:cNvSpPr>
                <a:spLocks/>
              </p:cNvSpPr>
              <p:nvPr/>
            </p:nvSpPr>
            <p:spPr bwMode="auto">
              <a:xfrm>
                <a:off x="1173" y="2642"/>
                <a:ext cx="49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9" y="0"/>
                  </a:cxn>
                  <a:cxn ang="0">
                    <a:pos x="8" y="33"/>
                  </a:cxn>
                  <a:cxn ang="0">
                    <a:pos x="0" y="33"/>
                  </a:cxn>
                </a:cxnLst>
                <a:rect l="0" t="0" r="r" b="b"/>
                <a:pathLst>
                  <a:path w="49" h="33">
                    <a:moveTo>
                      <a:pt x="0" y="33"/>
                    </a:moveTo>
                    <a:lnTo>
                      <a:pt x="33" y="0"/>
                    </a:lnTo>
                    <a:lnTo>
                      <a:pt x="49" y="0"/>
                    </a:lnTo>
                    <a:lnTo>
                      <a:pt x="8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7" name="Freeform 713"/>
              <p:cNvSpPr>
                <a:spLocks/>
              </p:cNvSpPr>
              <p:nvPr/>
            </p:nvSpPr>
            <p:spPr bwMode="auto">
              <a:xfrm>
                <a:off x="1181" y="2642"/>
                <a:ext cx="49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41" y="0"/>
                  </a:cxn>
                  <a:cxn ang="0">
                    <a:pos x="49" y="0"/>
                  </a:cxn>
                  <a:cxn ang="0">
                    <a:pos x="17" y="33"/>
                  </a:cxn>
                  <a:cxn ang="0">
                    <a:pos x="0" y="33"/>
                  </a:cxn>
                </a:cxnLst>
                <a:rect l="0" t="0" r="r" b="b"/>
                <a:pathLst>
                  <a:path w="49" h="33">
                    <a:moveTo>
                      <a:pt x="0" y="33"/>
                    </a:moveTo>
                    <a:lnTo>
                      <a:pt x="41" y="0"/>
                    </a:lnTo>
                    <a:lnTo>
                      <a:pt x="49" y="0"/>
                    </a:lnTo>
                    <a:lnTo>
                      <a:pt x="1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8" name="Freeform 714"/>
              <p:cNvSpPr>
                <a:spLocks/>
              </p:cNvSpPr>
              <p:nvPr/>
            </p:nvSpPr>
            <p:spPr bwMode="auto">
              <a:xfrm>
                <a:off x="1198" y="2642"/>
                <a:ext cx="49" cy="4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2" y="0"/>
                  </a:cxn>
                  <a:cxn ang="0">
                    <a:pos x="49" y="9"/>
                  </a:cxn>
                  <a:cxn ang="0">
                    <a:pos x="16" y="41"/>
                  </a:cxn>
                  <a:cxn ang="0">
                    <a:pos x="0" y="33"/>
                  </a:cxn>
                </a:cxnLst>
                <a:rect l="0" t="0" r="r" b="b"/>
                <a:pathLst>
                  <a:path w="49" h="41">
                    <a:moveTo>
                      <a:pt x="0" y="33"/>
                    </a:moveTo>
                    <a:lnTo>
                      <a:pt x="32" y="0"/>
                    </a:lnTo>
                    <a:lnTo>
                      <a:pt x="49" y="9"/>
                    </a:lnTo>
                    <a:lnTo>
                      <a:pt x="16" y="4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9" name="Freeform 715"/>
              <p:cNvSpPr>
                <a:spLocks/>
              </p:cNvSpPr>
              <p:nvPr/>
            </p:nvSpPr>
            <p:spPr bwMode="auto">
              <a:xfrm>
                <a:off x="1214" y="2651"/>
                <a:ext cx="49" cy="41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3" y="0"/>
                  </a:cxn>
                  <a:cxn ang="0">
                    <a:pos x="49" y="0"/>
                  </a:cxn>
                  <a:cxn ang="0">
                    <a:pos x="8" y="41"/>
                  </a:cxn>
                  <a:cxn ang="0">
                    <a:pos x="0" y="32"/>
                  </a:cxn>
                </a:cxnLst>
                <a:rect l="0" t="0" r="r" b="b"/>
                <a:pathLst>
                  <a:path w="49" h="41">
                    <a:moveTo>
                      <a:pt x="0" y="32"/>
                    </a:moveTo>
                    <a:lnTo>
                      <a:pt x="33" y="0"/>
                    </a:lnTo>
                    <a:lnTo>
                      <a:pt x="49" y="0"/>
                    </a:lnTo>
                    <a:lnTo>
                      <a:pt x="8" y="41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0" name="Freeform 716"/>
              <p:cNvSpPr>
                <a:spLocks/>
              </p:cNvSpPr>
              <p:nvPr/>
            </p:nvSpPr>
            <p:spPr bwMode="auto">
              <a:xfrm>
                <a:off x="1222" y="2651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1" y="0"/>
                  </a:cxn>
                  <a:cxn ang="0">
                    <a:pos x="49" y="8"/>
                  </a:cxn>
                  <a:cxn ang="0">
                    <a:pos x="17" y="41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41" y="0"/>
                    </a:lnTo>
                    <a:lnTo>
                      <a:pt x="49" y="8"/>
                    </a:lnTo>
                    <a:lnTo>
                      <a:pt x="17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1" name="Freeform 717"/>
              <p:cNvSpPr>
                <a:spLocks/>
              </p:cNvSpPr>
              <p:nvPr/>
            </p:nvSpPr>
            <p:spPr bwMode="auto">
              <a:xfrm>
                <a:off x="1239" y="2659"/>
                <a:ext cx="49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2" y="0"/>
                  </a:cxn>
                  <a:cxn ang="0">
                    <a:pos x="49" y="0"/>
                  </a:cxn>
                  <a:cxn ang="0">
                    <a:pos x="8" y="33"/>
                  </a:cxn>
                  <a:cxn ang="0">
                    <a:pos x="0" y="33"/>
                  </a:cxn>
                </a:cxnLst>
                <a:rect l="0" t="0" r="r" b="b"/>
                <a:pathLst>
                  <a:path w="49" h="33">
                    <a:moveTo>
                      <a:pt x="0" y="33"/>
                    </a:moveTo>
                    <a:lnTo>
                      <a:pt x="32" y="0"/>
                    </a:lnTo>
                    <a:lnTo>
                      <a:pt x="49" y="0"/>
                    </a:lnTo>
                    <a:lnTo>
                      <a:pt x="8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2" name="Freeform 718"/>
              <p:cNvSpPr>
                <a:spLocks/>
              </p:cNvSpPr>
              <p:nvPr/>
            </p:nvSpPr>
            <p:spPr bwMode="auto">
              <a:xfrm>
                <a:off x="1247" y="2642"/>
                <a:ext cx="49" cy="5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41" y="17"/>
                  </a:cxn>
                  <a:cxn ang="0">
                    <a:pos x="49" y="0"/>
                  </a:cxn>
                  <a:cxn ang="0">
                    <a:pos x="16" y="33"/>
                  </a:cxn>
                  <a:cxn ang="0">
                    <a:pos x="0" y="50"/>
                  </a:cxn>
                </a:cxnLst>
                <a:rect l="0" t="0" r="r" b="b"/>
                <a:pathLst>
                  <a:path w="49" h="50">
                    <a:moveTo>
                      <a:pt x="0" y="50"/>
                    </a:moveTo>
                    <a:lnTo>
                      <a:pt x="41" y="17"/>
                    </a:lnTo>
                    <a:lnTo>
                      <a:pt x="49" y="0"/>
                    </a:lnTo>
                    <a:lnTo>
                      <a:pt x="16" y="33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4D1A33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3" name="Freeform 719"/>
              <p:cNvSpPr>
                <a:spLocks/>
              </p:cNvSpPr>
              <p:nvPr/>
            </p:nvSpPr>
            <p:spPr bwMode="auto">
              <a:xfrm>
                <a:off x="1263" y="2642"/>
                <a:ext cx="49" cy="58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9" y="17"/>
                  </a:cxn>
                  <a:cxn ang="0">
                    <a:pos x="8" y="58"/>
                  </a:cxn>
                  <a:cxn ang="0">
                    <a:pos x="0" y="33"/>
                  </a:cxn>
                </a:cxnLst>
                <a:rect l="0" t="0" r="r" b="b"/>
                <a:pathLst>
                  <a:path w="49" h="58">
                    <a:moveTo>
                      <a:pt x="0" y="33"/>
                    </a:moveTo>
                    <a:lnTo>
                      <a:pt x="33" y="0"/>
                    </a:lnTo>
                    <a:lnTo>
                      <a:pt x="49" y="17"/>
                    </a:lnTo>
                    <a:lnTo>
                      <a:pt x="8" y="58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4" name="Freeform 720"/>
              <p:cNvSpPr>
                <a:spLocks/>
              </p:cNvSpPr>
              <p:nvPr/>
            </p:nvSpPr>
            <p:spPr bwMode="auto">
              <a:xfrm>
                <a:off x="1271" y="2651"/>
                <a:ext cx="49" cy="4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41" y="8"/>
                  </a:cxn>
                  <a:cxn ang="0">
                    <a:pos x="49" y="0"/>
                  </a:cxn>
                  <a:cxn ang="0">
                    <a:pos x="17" y="32"/>
                  </a:cxn>
                  <a:cxn ang="0">
                    <a:pos x="0" y="49"/>
                  </a:cxn>
                </a:cxnLst>
                <a:rect l="0" t="0" r="r" b="b"/>
                <a:pathLst>
                  <a:path w="49" h="49">
                    <a:moveTo>
                      <a:pt x="0" y="49"/>
                    </a:moveTo>
                    <a:lnTo>
                      <a:pt x="41" y="8"/>
                    </a:lnTo>
                    <a:lnTo>
                      <a:pt x="49" y="0"/>
                    </a:lnTo>
                    <a:lnTo>
                      <a:pt x="17" y="32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5" name="Freeform 721"/>
              <p:cNvSpPr>
                <a:spLocks/>
              </p:cNvSpPr>
              <p:nvPr/>
            </p:nvSpPr>
            <p:spPr bwMode="auto">
              <a:xfrm>
                <a:off x="1288" y="2642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2" y="9"/>
                  </a:cxn>
                  <a:cxn ang="0">
                    <a:pos x="49" y="0"/>
                  </a:cxn>
                  <a:cxn ang="0">
                    <a:pos x="8" y="33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32" y="9"/>
                    </a:lnTo>
                    <a:lnTo>
                      <a:pt x="49" y="0"/>
                    </a:lnTo>
                    <a:lnTo>
                      <a:pt x="8" y="33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6" name="Freeform 722"/>
              <p:cNvSpPr>
                <a:spLocks/>
              </p:cNvSpPr>
              <p:nvPr/>
            </p:nvSpPr>
            <p:spPr bwMode="auto">
              <a:xfrm>
                <a:off x="1296" y="2642"/>
                <a:ext cx="49" cy="66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41" y="0"/>
                  </a:cxn>
                  <a:cxn ang="0">
                    <a:pos x="49" y="25"/>
                  </a:cxn>
                  <a:cxn ang="0">
                    <a:pos x="16" y="66"/>
                  </a:cxn>
                  <a:cxn ang="0">
                    <a:pos x="0" y="33"/>
                  </a:cxn>
                </a:cxnLst>
                <a:rect l="0" t="0" r="r" b="b"/>
                <a:pathLst>
                  <a:path w="49" h="66">
                    <a:moveTo>
                      <a:pt x="0" y="33"/>
                    </a:moveTo>
                    <a:lnTo>
                      <a:pt x="41" y="0"/>
                    </a:lnTo>
                    <a:lnTo>
                      <a:pt x="49" y="25"/>
                    </a:lnTo>
                    <a:lnTo>
                      <a:pt x="16" y="66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7" name="Freeform 723"/>
              <p:cNvSpPr>
                <a:spLocks/>
              </p:cNvSpPr>
              <p:nvPr/>
            </p:nvSpPr>
            <p:spPr bwMode="auto">
              <a:xfrm>
                <a:off x="1312" y="2667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9" y="8"/>
                  </a:cxn>
                  <a:cxn ang="0">
                    <a:pos x="17" y="41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33" y="0"/>
                    </a:lnTo>
                    <a:lnTo>
                      <a:pt x="49" y="8"/>
                    </a:lnTo>
                    <a:lnTo>
                      <a:pt x="17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8" name="Freeform 724"/>
              <p:cNvSpPr>
                <a:spLocks/>
              </p:cNvSpPr>
              <p:nvPr/>
            </p:nvSpPr>
            <p:spPr bwMode="auto">
              <a:xfrm>
                <a:off x="1329" y="2659"/>
                <a:ext cx="40" cy="4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32" y="16"/>
                  </a:cxn>
                  <a:cxn ang="0">
                    <a:pos x="40" y="0"/>
                  </a:cxn>
                  <a:cxn ang="0">
                    <a:pos x="8" y="41"/>
                  </a:cxn>
                  <a:cxn ang="0">
                    <a:pos x="0" y="49"/>
                  </a:cxn>
                </a:cxnLst>
                <a:rect l="0" t="0" r="r" b="b"/>
                <a:pathLst>
                  <a:path w="40" h="49">
                    <a:moveTo>
                      <a:pt x="0" y="49"/>
                    </a:moveTo>
                    <a:lnTo>
                      <a:pt x="32" y="16"/>
                    </a:lnTo>
                    <a:lnTo>
                      <a:pt x="40" y="0"/>
                    </a:lnTo>
                    <a:lnTo>
                      <a:pt x="8" y="41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9" name="Freeform 725"/>
              <p:cNvSpPr>
                <a:spLocks/>
              </p:cNvSpPr>
              <p:nvPr/>
            </p:nvSpPr>
            <p:spPr bwMode="auto">
              <a:xfrm>
                <a:off x="1337" y="2659"/>
                <a:ext cx="49" cy="57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2" y="0"/>
                  </a:cxn>
                  <a:cxn ang="0">
                    <a:pos x="49" y="16"/>
                  </a:cxn>
                  <a:cxn ang="0">
                    <a:pos x="16" y="57"/>
                  </a:cxn>
                  <a:cxn ang="0">
                    <a:pos x="0" y="41"/>
                  </a:cxn>
                </a:cxnLst>
                <a:rect l="0" t="0" r="r" b="b"/>
                <a:pathLst>
                  <a:path w="49" h="57">
                    <a:moveTo>
                      <a:pt x="0" y="41"/>
                    </a:moveTo>
                    <a:lnTo>
                      <a:pt x="32" y="0"/>
                    </a:lnTo>
                    <a:lnTo>
                      <a:pt x="49" y="16"/>
                    </a:lnTo>
                    <a:lnTo>
                      <a:pt x="16" y="5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0" name="Freeform 726"/>
              <p:cNvSpPr>
                <a:spLocks/>
              </p:cNvSpPr>
              <p:nvPr/>
            </p:nvSpPr>
            <p:spPr bwMode="auto">
              <a:xfrm>
                <a:off x="1353" y="2675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9" y="0"/>
                  </a:cxn>
                  <a:cxn ang="0">
                    <a:pos x="8" y="41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33" y="0"/>
                    </a:lnTo>
                    <a:lnTo>
                      <a:pt x="49" y="0"/>
                    </a:lnTo>
                    <a:lnTo>
                      <a:pt x="8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1" name="Freeform 727"/>
              <p:cNvSpPr>
                <a:spLocks/>
              </p:cNvSpPr>
              <p:nvPr/>
            </p:nvSpPr>
            <p:spPr bwMode="auto">
              <a:xfrm>
                <a:off x="1361" y="2642"/>
                <a:ext cx="49" cy="74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41" y="33"/>
                  </a:cxn>
                  <a:cxn ang="0">
                    <a:pos x="49" y="0"/>
                  </a:cxn>
                  <a:cxn ang="0">
                    <a:pos x="17" y="41"/>
                  </a:cxn>
                  <a:cxn ang="0">
                    <a:pos x="0" y="74"/>
                  </a:cxn>
                </a:cxnLst>
                <a:rect l="0" t="0" r="r" b="b"/>
                <a:pathLst>
                  <a:path w="49" h="74">
                    <a:moveTo>
                      <a:pt x="0" y="74"/>
                    </a:moveTo>
                    <a:lnTo>
                      <a:pt x="41" y="33"/>
                    </a:lnTo>
                    <a:lnTo>
                      <a:pt x="49" y="0"/>
                    </a:lnTo>
                    <a:lnTo>
                      <a:pt x="17" y="41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4D1A33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2" name="Freeform 728"/>
              <p:cNvSpPr>
                <a:spLocks/>
              </p:cNvSpPr>
              <p:nvPr/>
            </p:nvSpPr>
            <p:spPr bwMode="auto">
              <a:xfrm>
                <a:off x="1378" y="2642"/>
                <a:ext cx="49" cy="66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2" y="0"/>
                  </a:cxn>
                  <a:cxn ang="0">
                    <a:pos x="49" y="33"/>
                  </a:cxn>
                  <a:cxn ang="0">
                    <a:pos x="16" y="66"/>
                  </a:cxn>
                  <a:cxn ang="0">
                    <a:pos x="0" y="41"/>
                  </a:cxn>
                </a:cxnLst>
                <a:rect l="0" t="0" r="r" b="b"/>
                <a:pathLst>
                  <a:path w="49" h="66">
                    <a:moveTo>
                      <a:pt x="0" y="41"/>
                    </a:moveTo>
                    <a:lnTo>
                      <a:pt x="32" y="0"/>
                    </a:lnTo>
                    <a:lnTo>
                      <a:pt x="49" y="33"/>
                    </a:lnTo>
                    <a:lnTo>
                      <a:pt x="16" y="6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3" name="Freeform 729"/>
              <p:cNvSpPr>
                <a:spLocks/>
              </p:cNvSpPr>
              <p:nvPr/>
            </p:nvSpPr>
            <p:spPr bwMode="auto">
              <a:xfrm>
                <a:off x="1394" y="2675"/>
                <a:ext cx="41" cy="49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1" y="8"/>
                  </a:cxn>
                  <a:cxn ang="0">
                    <a:pos x="8" y="49"/>
                  </a:cxn>
                  <a:cxn ang="0">
                    <a:pos x="0" y="33"/>
                  </a:cxn>
                </a:cxnLst>
                <a:rect l="0" t="0" r="r" b="b"/>
                <a:pathLst>
                  <a:path w="41" h="49">
                    <a:moveTo>
                      <a:pt x="0" y="33"/>
                    </a:moveTo>
                    <a:lnTo>
                      <a:pt x="33" y="0"/>
                    </a:lnTo>
                    <a:lnTo>
                      <a:pt x="41" y="8"/>
                    </a:lnTo>
                    <a:lnTo>
                      <a:pt x="8" y="49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4" name="Freeform 730"/>
              <p:cNvSpPr>
                <a:spLocks/>
              </p:cNvSpPr>
              <p:nvPr/>
            </p:nvSpPr>
            <p:spPr bwMode="auto">
              <a:xfrm>
                <a:off x="1402" y="2683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9" y="9"/>
                  </a:cxn>
                  <a:cxn ang="0">
                    <a:pos x="17" y="41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33" y="0"/>
                    </a:lnTo>
                    <a:lnTo>
                      <a:pt x="49" y="9"/>
                    </a:lnTo>
                    <a:lnTo>
                      <a:pt x="17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5" name="Freeform 731"/>
              <p:cNvSpPr>
                <a:spLocks/>
              </p:cNvSpPr>
              <p:nvPr/>
            </p:nvSpPr>
            <p:spPr bwMode="auto">
              <a:xfrm>
                <a:off x="1419" y="2675"/>
                <a:ext cx="40" cy="4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32" y="17"/>
                  </a:cxn>
                  <a:cxn ang="0">
                    <a:pos x="40" y="0"/>
                  </a:cxn>
                  <a:cxn ang="0">
                    <a:pos x="8" y="41"/>
                  </a:cxn>
                  <a:cxn ang="0">
                    <a:pos x="0" y="49"/>
                  </a:cxn>
                </a:cxnLst>
                <a:rect l="0" t="0" r="r" b="b"/>
                <a:pathLst>
                  <a:path w="40" h="49">
                    <a:moveTo>
                      <a:pt x="0" y="49"/>
                    </a:moveTo>
                    <a:lnTo>
                      <a:pt x="32" y="17"/>
                    </a:lnTo>
                    <a:lnTo>
                      <a:pt x="40" y="0"/>
                    </a:lnTo>
                    <a:lnTo>
                      <a:pt x="8" y="41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6" name="Freeform 732"/>
              <p:cNvSpPr>
                <a:spLocks/>
              </p:cNvSpPr>
              <p:nvPr/>
            </p:nvSpPr>
            <p:spPr bwMode="auto">
              <a:xfrm>
                <a:off x="1427" y="2675"/>
                <a:ext cx="49" cy="58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2" y="0"/>
                  </a:cxn>
                  <a:cxn ang="0">
                    <a:pos x="49" y="17"/>
                  </a:cxn>
                  <a:cxn ang="0">
                    <a:pos x="16" y="58"/>
                  </a:cxn>
                  <a:cxn ang="0">
                    <a:pos x="0" y="41"/>
                  </a:cxn>
                </a:cxnLst>
                <a:rect l="0" t="0" r="r" b="b"/>
                <a:pathLst>
                  <a:path w="49" h="58">
                    <a:moveTo>
                      <a:pt x="0" y="41"/>
                    </a:moveTo>
                    <a:lnTo>
                      <a:pt x="32" y="0"/>
                    </a:lnTo>
                    <a:lnTo>
                      <a:pt x="49" y="17"/>
                    </a:lnTo>
                    <a:lnTo>
                      <a:pt x="16" y="58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7" name="Freeform 733"/>
              <p:cNvSpPr>
                <a:spLocks/>
              </p:cNvSpPr>
              <p:nvPr/>
            </p:nvSpPr>
            <p:spPr bwMode="auto">
              <a:xfrm>
                <a:off x="1443" y="2692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9" y="0"/>
                  </a:cxn>
                  <a:cxn ang="0">
                    <a:pos x="8" y="32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33" y="0"/>
                    </a:lnTo>
                    <a:lnTo>
                      <a:pt x="49" y="0"/>
                    </a:lnTo>
                    <a:lnTo>
                      <a:pt x="8" y="32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8" name="Freeform 734"/>
              <p:cNvSpPr>
                <a:spLocks/>
              </p:cNvSpPr>
              <p:nvPr/>
            </p:nvSpPr>
            <p:spPr bwMode="auto">
              <a:xfrm>
                <a:off x="1451" y="2683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1" y="9"/>
                  </a:cxn>
                  <a:cxn ang="0">
                    <a:pos x="49" y="0"/>
                  </a:cxn>
                  <a:cxn ang="0">
                    <a:pos x="17" y="33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41" y="9"/>
                    </a:lnTo>
                    <a:lnTo>
                      <a:pt x="49" y="0"/>
                    </a:lnTo>
                    <a:lnTo>
                      <a:pt x="17" y="33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9" name="Freeform 735"/>
              <p:cNvSpPr>
                <a:spLocks/>
              </p:cNvSpPr>
              <p:nvPr/>
            </p:nvSpPr>
            <p:spPr bwMode="auto">
              <a:xfrm>
                <a:off x="1468" y="2675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2" y="8"/>
                  </a:cxn>
                  <a:cxn ang="0">
                    <a:pos x="49" y="0"/>
                  </a:cxn>
                  <a:cxn ang="0">
                    <a:pos x="16" y="41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32" y="8"/>
                    </a:lnTo>
                    <a:lnTo>
                      <a:pt x="49" y="0"/>
                    </a:lnTo>
                    <a:lnTo>
                      <a:pt x="16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0" name="Freeform 736"/>
              <p:cNvSpPr>
                <a:spLocks/>
              </p:cNvSpPr>
              <p:nvPr/>
            </p:nvSpPr>
            <p:spPr bwMode="auto">
              <a:xfrm>
                <a:off x="1484" y="2675"/>
                <a:ext cx="41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1" y="0"/>
                  </a:cxn>
                  <a:cxn ang="0">
                    <a:pos x="8" y="41"/>
                  </a:cxn>
                  <a:cxn ang="0">
                    <a:pos x="0" y="41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lnTo>
                      <a:pt x="33" y="0"/>
                    </a:lnTo>
                    <a:lnTo>
                      <a:pt x="41" y="0"/>
                    </a:lnTo>
                    <a:lnTo>
                      <a:pt x="8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1" name="Freeform 737"/>
              <p:cNvSpPr>
                <a:spLocks/>
              </p:cNvSpPr>
              <p:nvPr/>
            </p:nvSpPr>
            <p:spPr bwMode="auto">
              <a:xfrm>
                <a:off x="1492" y="2675"/>
                <a:ext cx="49" cy="58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9" y="17"/>
                  </a:cxn>
                  <a:cxn ang="0">
                    <a:pos x="17" y="58"/>
                  </a:cxn>
                  <a:cxn ang="0">
                    <a:pos x="0" y="41"/>
                  </a:cxn>
                </a:cxnLst>
                <a:rect l="0" t="0" r="r" b="b"/>
                <a:pathLst>
                  <a:path w="49" h="58">
                    <a:moveTo>
                      <a:pt x="0" y="41"/>
                    </a:moveTo>
                    <a:lnTo>
                      <a:pt x="33" y="0"/>
                    </a:lnTo>
                    <a:lnTo>
                      <a:pt x="49" y="17"/>
                    </a:lnTo>
                    <a:lnTo>
                      <a:pt x="17" y="58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2" name="Freeform 738"/>
              <p:cNvSpPr>
                <a:spLocks/>
              </p:cNvSpPr>
              <p:nvPr/>
            </p:nvSpPr>
            <p:spPr bwMode="auto">
              <a:xfrm>
                <a:off x="1509" y="2683"/>
                <a:ext cx="49" cy="5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32" y="9"/>
                  </a:cxn>
                  <a:cxn ang="0">
                    <a:pos x="49" y="0"/>
                  </a:cxn>
                  <a:cxn ang="0">
                    <a:pos x="8" y="33"/>
                  </a:cxn>
                  <a:cxn ang="0">
                    <a:pos x="0" y="50"/>
                  </a:cxn>
                </a:cxnLst>
                <a:rect l="0" t="0" r="r" b="b"/>
                <a:pathLst>
                  <a:path w="49" h="50">
                    <a:moveTo>
                      <a:pt x="0" y="50"/>
                    </a:moveTo>
                    <a:lnTo>
                      <a:pt x="32" y="9"/>
                    </a:lnTo>
                    <a:lnTo>
                      <a:pt x="49" y="0"/>
                    </a:lnTo>
                    <a:lnTo>
                      <a:pt x="8" y="33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4D1A33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3" name="Freeform 739"/>
              <p:cNvSpPr>
                <a:spLocks/>
              </p:cNvSpPr>
              <p:nvPr/>
            </p:nvSpPr>
            <p:spPr bwMode="auto">
              <a:xfrm>
                <a:off x="1517" y="2683"/>
                <a:ext cx="49" cy="4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41" y="0"/>
                  </a:cxn>
                  <a:cxn ang="0">
                    <a:pos x="49" y="9"/>
                  </a:cxn>
                  <a:cxn ang="0">
                    <a:pos x="16" y="41"/>
                  </a:cxn>
                  <a:cxn ang="0">
                    <a:pos x="0" y="33"/>
                  </a:cxn>
                </a:cxnLst>
                <a:rect l="0" t="0" r="r" b="b"/>
                <a:pathLst>
                  <a:path w="49" h="41">
                    <a:moveTo>
                      <a:pt x="0" y="33"/>
                    </a:moveTo>
                    <a:lnTo>
                      <a:pt x="41" y="0"/>
                    </a:lnTo>
                    <a:lnTo>
                      <a:pt x="49" y="9"/>
                    </a:lnTo>
                    <a:lnTo>
                      <a:pt x="16" y="4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4" name="Freeform 740"/>
              <p:cNvSpPr>
                <a:spLocks/>
              </p:cNvSpPr>
              <p:nvPr/>
            </p:nvSpPr>
            <p:spPr bwMode="auto">
              <a:xfrm>
                <a:off x="1533" y="2692"/>
                <a:ext cx="49" cy="49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3" y="0"/>
                  </a:cxn>
                  <a:cxn ang="0">
                    <a:pos x="49" y="16"/>
                  </a:cxn>
                  <a:cxn ang="0">
                    <a:pos x="17" y="49"/>
                  </a:cxn>
                  <a:cxn ang="0">
                    <a:pos x="0" y="32"/>
                  </a:cxn>
                </a:cxnLst>
                <a:rect l="0" t="0" r="r" b="b"/>
                <a:pathLst>
                  <a:path w="49" h="49">
                    <a:moveTo>
                      <a:pt x="0" y="32"/>
                    </a:moveTo>
                    <a:lnTo>
                      <a:pt x="33" y="0"/>
                    </a:lnTo>
                    <a:lnTo>
                      <a:pt x="49" y="16"/>
                    </a:lnTo>
                    <a:lnTo>
                      <a:pt x="17" y="49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5" name="Freeform 741"/>
              <p:cNvSpPr>
                <a:spLocks/>
              </p:cNvSpPr>
              <p:nvPr/>
            </p:nvSpPr>
            <p:spPr bwMode="auto">
              <a:xfrm>
                <a:off x="1550" y="2618"/>
                <a:ext cx="40" cy="123"/>
              </a:xfrm>
              <a:custGeom>
                <a:avLst/>
                <a:gdLst/>
                <a:ahLst/>
                <a:cxnLst>
                  <a:cxn ang="0">
                    <a:pos x="0" y="123"/>
                  </a:cxn>
                  <a:cxn ang="0">
                    <a:pos x="32" y="90"/>
                  </a:cxn>
                  <a:cxn ang="0">
                    <a:pos x="40" y="0"/>
                  </a:cxn>
                  <a:cxn ang="0">
                    <a:pos x="8" y="33"/>
                  </a:cxn>
                  <a:cxn ang="0">
                    <a:pos x="0" y="123"/>
                  </a:cxn>
                </a:cxnLst>
                <a:rect l="0" t="0" r="r" b="b"/>
                <a:pathLst>
                  <a:path w="40" h="123">
                    <a:moveTo>
                      <a:pt x="0" y="123"/>
                    </a:moveTo>
                    <a:lnTo>
                      <a:pt x="32" y="90"/>
                    </a:lnTo>
                    <a:lnTo>
                      <a:pt x="40" y="0"/>
                    </a:lnTo>
                    <a:lnTo>
                      <a:pt x="8" y="3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4D1A33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6" name="Freeform 742"/>
              <p:cNvSpPr>
                <a:spLocks/>
              </p:cNvSpPr>
              <p:nvPr/>
            </p:nvSpPr>
            <p:spPr bwMode="auto">
              <a:xfrm>
                <a:off x="1558" y="2618"/>
                <a:ext cx="49" cy="74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2" y="0"/>
                  </a:cxn>
                  <a:cxn ang="0">
                    <a:pos x="49" y="33"/>
                  </a:cxn>
                  <a:cxn ang="0">
                    <a:pos x="16" y="74"/>
                  </a:cxn>
                  <a:cxn ang="0">
                    <a:pos x="0" y="33"/>
                  </a:cxn>
                </a:cxnLst>
                <a:rect l="0" t="0" r="r" b="b"/>
                <a:pathLst>
                  <a:path w="49" h="74">
                    <a:moveTo>
                      <a:pt x="0" y="33"/>
                    </a:moveTo>
                    <a:lnTo>
                      <a:pt x="32" y="0"/>
                    </a:lnTo>
                    <a:lnTo>
                      <a:pt x="49" y="33"/>
                    </a:lnTo>
                    <a:lnTo>
                      <a:pt x="16" y="74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7" name="Freeform 743"/>
              <p:cNvSpPr>
                <a:spLocks/>
              </p:cNvSpPr>
              <p:nvPr/>
            </p:nvSpPr>
            <p:spPr bwMode="auto">
              <a:xfrm>
                <a:off x="1574" y="2651"/>
                <a:ext cx="49" cy="98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9" y="65"/>
                  </a:cxn>
                  <a:cxn ang="0">
                    <a:pos x="8" y="98"/>
                  </a:cxn>
                  <a:cxn ang="0">
                    <a:pos x="0" y="41"/>
                  </a:cxn>
                </a:cxnLst>
                <a:rect l="0" t="0" r="r" b="b"/>
                <a:pathLst>
                  <a:path w="49" h="98">
                    <a:moveTo>
                      <a:pt x="0" y="41"/>
                    </a:moveTo>
                    <a:lnTo>
                      <a:pt x="33" y="0"/>
                    </a:lnTo>
                    <a:lnTo>
                      <a:pt x="49" y="65"/>
                    </a:lnTo>
                    <a:lnTo>
                      <a:pt x="8" y="98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8" name="Freeform 744"/>
              <p:cNvSpPr>
                <a:spLocks/>
              </p:cNvSpPr>
              <p:nvPr/>
            </p:nvSpPr>
            <p:spPr bwMode="auto">
              <a:xfrm>
                <a:off x="1582" y="2716"/>
                <a:ext cx="49" cy="4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41" y="0"/>
                  </a:cxn>
                  <a:cxn ang="0">
                    <a:pos x="49" y="8"/>
                  </a:cxn>
                  <a:cxn ang="0">
                    <a:pos x="17" y="41"/>
                  </a:cxn>
                  <a:cxn ang="0">
                    <a:pos x="0" y="33"/>
                  </a:cxn>
                </a:cxnLst>
                <a:rect l="0" t="0" r="r" b="b"/>
                <a:pathLst>
                  <a:path w="49" h="41">
                    <a:moveTo>
                      <a:pt x="0" y="33"/>
                    </a:moveTo>
                    <a:lnTo>
                      <a:pt x="41" y="0"/>
                    </a:lnTo>
                    <a:lnTo>
                      <a:pt x="49" y="8"/>
                    </a:lnTo>
                    <a:lnTo>
                      <a:pt x="17" y="4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9" name="Freeform 745"/>
              <p:cNvSpPr>
                <a:spLocks/>
              </p:cNvSpPr>
              <p:nvPr/>
            </p:nvSpPr>
            <p:spPr bwMode="auto">
              <a:xfrm>
                <a:off x="1599" y="2700"/>
                <a:ext cx="49" cy="57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32" y="24"/>
                  </a:cxn>
                  <a:cxn ang="0">
                    <a:pos x="49" y="0"/>
                  </a:cxn>
                  <a:cxn ang="0">
                    <a:pos x="16" y="41"/>
                  </a:cxn>
                  <a:cxn ang="0">
                    <a:pos x="0" y="57"/>
                  </a:cxn>
                </a:cxnLst>
                <a:rect l="0" t="0" r="r" b="b"/>
                <a:pathLst>
                  <a:path w="49" h="57">
                    <a:moveTo>
                      <a:pt x="0" y="57"/>
                    </a:moveTo>
                    <a:lnTo>
                      <a:pt x="32" y="24"/>
                    </a:lnTo>
                    <a:lnTo>
                      <a:pt x="49" y="0"/>
                    </a:lnTo>
                    <a:lnTo>
                      <a:pt x="16" y="41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4D1A33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0" name="Freeform 746"/>
              <p:cNvSpPr>
                <a:spLocks/>
              </p:cNvSpPr>
              <p:nvPr/>
            </p:nvSpPr>
            <p:spPr bwMode="auto">
              <a:xfrm>
                <a:off x="1615" y="2700"/>
                <a:ext cx="41" cy="57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1" y="24"/>
                  </a:cxn>
                  <a:cxn ang="0">
                    <a:pos x="8" y="57"/>
                  </a:cxn>
                  <a:cxn ang="0">
                    <a:pos x="0" y="41"/>
                  </a:cxn>
                </a:cxnLst>
                <a:rect l="0" t="0" r="r" b="b"/>
                <a:pathLst>
                  <a:path w="41" h="57">
                    <a:moveTo>
                      <a:pt x="0" y="41"/>
                    </a:moveTo>
                    <a:lnTo>
                      <a:pt x="33" y="0"/>
                    </a:lnTo>
                    <a:lnTo>
                      <a:pt x="41" y="24"/>
                    </a:lnTo>
                    <a:lnTo>
                      <a:pt x="8" y="5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1" name="Freeform 747"/>
              <p:cNvSpPr>
                <a:spLocks/>
              </p:cNvSpPr>
              <p:nvPr/>
            </p:nvSpPr>
            <p:spPr bwMode="auto">
              <a:xfrm>
                <a:off x="1623" y="2724"/>
                <a:ext cx="49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9" y="0"/>
                  </a:cxn>
                  <a:cxn ang="0">
                    <a:pos x="17" y="33"/>
                  </a:cxn>
                  <a:cxn ang="0">
                    <a:pos x="0" y="33"/>
                  </a:cxn>
                </a:cxnLst>
                <a:rect l="0" t="0" r="r" b="b"/>
                <a:pathLst>
                  <a:path w="49" h="33">
                    <a:moveTo>
                      <a:pt x="0" y="33"/>
                    </a:moveTo>
                    <a:lnTo>
                      <a:pt x="33" y="0"/>
                    </a:lnTo>
                    <a:lnTo>
                      <a:pt x="49" y="0"/>
                    </a:lnTo>
                    <a:lnTo>
                      <a:pt x="1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2" name="Freeform 748"/>
              <p:cNvSpPr>
                <a:spLocks/>
              </p:cNvSpPr>
              <p:nvPr/>
            </p:nvSpPr>
            <p:spPr bwMode="auto">
              <a:xfrm>
                <a:off x="1640" y="2724"/>
                <a:ext cx="49" cy="4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2" y="0"/>
                  </a:cxn>
                  <a:cxn ang="0">
                    <a:pos x="49" y="9"/>
                  </a:cxn>
                  <a:cxn ang="0">
                    <a:pos x="8" y="41"/>
                  </a:cxn>
                  <a:cxn ang="0">
                    <a:pos x="0" y="33"/>
                  </a:cxn>
                </a:cxnLst>
                <a:rect l="0" t="0" r="r" b="b"/>
                <a:pathLst>
                  <a:path w="49" h="41">
                    <a:moveTo>
                      <a:pt x="0" y="33"/>
                    </a:moveTo>
                    <a:lnTo>
                      <a:pt x="32" y="0"/>
                    </a:lnTo>
                    <a:lnTo>
                      <a:pt x="49" y="9"/>
                    </a:lnTo>
                    <a:lnTo>
                      <a:pt x="8" y="4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3" name="Freeform 749"/>
              <p:cNvSpPr>
                <a:spLocks/>
              </p:cNvSpPr>
              <p:nvPr/>
            </p:nvSpPr>
            <p:spPr bwMode="auto">
              <a:xfrm>
                <a:off x="1648" y="2733"/>
                <a:ext cx="49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41" y="0"/>
                  </a:cxn>
                  <a:cxn ang="0">
                    <a:pos x="49" y="0"/>
                  </a:cxn>
                  <a:cxn ang="0">
                    <a:pos x="16" y="32"/>
                  </a:cxn>
                  <a:cxn ang="0">
                    <a:pos x="0" y="32"/>
                  </a:cxn>
                </a:cxnLst>
                <a:rect l="0" t="0" r="r" b="b"/>
                <a:pathLst>
                  <a:path w="49" h="32">
                    <a:moveTo>
                      <a:pt x="0" y="32"/>
                    </a:moveTo>
                    <a:lnTo>
                      <a:pt x="41" y="0"/>
                    </a:lnTo>
                    <a:lnTo>
                      <a:pt x="49" y="0"/>
                    </a:lnTo>
                    <a:lnTo>
                      <a:pt x="16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4" name="Freeform 750"/>
              <p:cNvSpPr>
                <a:spLocks/>
              </p:cNvSpPr>
              <p:nvPr/>
            </p:nvSpPr>
            <p:spPr bwMode="auto">
              <a:xfrm>
                <a:off x="1664" y="2733"/>
                <a:ext cx="49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3" y="0"/>
                  </a:cxn>
                  <a:cxn ang="0">
                    <a:pos x="49" y="0"/>
                  </a:cxn>
                  <a:cxn ang="0">
                    <a:pos x="16" y="32"/>
                  </a:cxn>
                  <a:cxn ang="0">
                    <a:pos x="0" y="32"/>
                  </a:cxn>
                </a:cxnLst>
                <a:rect l="0" t="0" r="r" b="b"/>
                <a:pathLst>
                  <a:path w="49" h="32">
                    <a:moveTo>
                      <a:pt x="0" y="32"/>
                    </a:moveTo>
                    <a:lnTo>
                      <a:pt x="33" y="0"/>
                    </a:lnTo>
                    <a:lnTo>
                      <a:pt x="49" y="0"/>
                    </a:lnTo>
                    <a:lnTo>
                      <a:pt x="16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5" name="Freeform 751"/>
              <p:cNvSpPr>
                <a:spLocks/>
              </p:cNvSpPr>
              <p:nvPr/>
            </p:nvSpPr>
            <p:spPr bwMode="auto">
              <a:xfrm>
                <a:off x="1680" y="2733"/>
                <a:ext cx="41" cy="40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3" y="0"/>
                  </a:cxn>
                  <a:cxn ang="0">
                    <a:pos x="41" y="8"/>
                  </a:cxn>
                  <a:cxn ang="0">
                    <a:pos x="9" y="40"/>
                  </a:cxn>
                  <a:cxn ang="0">
                    <a:pos x="0" y="32"/>
                  </a:cxn>
                </a:cxnLst>
                <a:rect l="0" t="0" r="r" b="b"/>
                <a:pathLst>
                  <a:path w="41" h="40">
                    <a:moveTo>
                      <a:pt x="0" y="32"/>
                    </a:moveTo>
                    <a:lnTo>
                      <a:pt x="33" y="0"/>
                    </a:lnTo>
                    <a:lnTo>
                      <a:pt x="41" y="8"/>
                    </a:lnTo>
                    <a:lnTo>
                      <a:pt x="9" y="4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6" name="Freeform 752"/>
              <p:cNvSpPr>
                <a:spLocks/>
              </p:cNvSpPr>
              <p:nvPr/>
            </p:nvSpPr>
            <p:spPr bwMode="auto">
              <a:xfrm>
                <a:off x="1689" y="2724"/>
                <a:ext cx="49" cy="4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32" y="17"/>
                  </a:cxn>
                  <a:cxn ang="0">
                    <a:pos x="49" y="0"/>
                  </a:cxn>
                  <a:cxn ang="0">
                    <a:pos x="16" y="41"/>
                  </a:cxn>
                  <a:cxn ang="0">
                    <a:pos x="0" y="49"/>
                  </a:cxn>
                </a:cxnLst>
                <a:rect l="0" t="0" r="r" b="b"/>
                <a:pathLst>
                  <a:path w="49" h="49">
                    <a:moveTo>
                      <a:pt x="0" y="49"/>
                    </a:moveTo>
                    <a:lnTo>
                      <a:pt x="32" y="17"/>
                    </a:lnTo>
                    <a:lnTo>
                      <a:pt x="49" y="0"/>
                    </a:lnTo>
                    <a:lnTo>
                      <a:pt x="16" y="41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7" name="Freeform 753"/>
              <p:cNvSpPr>
                <a:spLocks/>
              </p:cNvSpPr>
              <p:nvPr/>
            </p:nvSpPr>
            <p:spPr bwMode="auto">
              <a:xfrm>
                <a:off x="1705" y="2716"/>
                <a:ext cx="41" cy="4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33" y="8"/>
                  </a:cxn>
                  <a:cxn ang="0">
                    <a:pos x="41" y="0"/>
                  </a:cxn>
                  <a:cxn ang="0">
                    <a:pos x="8" y="41"/>
                  </a:cxn>
                  <a:cxn ang="0">
                    <a:pos x="0" y="49"/>
                  </a:cxn>
                </a:cxnLst>
                <a:rect l="0" t="0" r="r" b="b"/>
                <a:pathLst>
                  <a:path w="41" h="49">
                    <a:moveTo>
                      <a:pt x="0" y="49"/>
                    </a:moveTo>
                    <a:lnTo>
                      <a:pt x="33" y="8"/>
                    </a:lnTo>
                    <a:lnTo>
                      <a:pt x="41" y="0"/>
                    </a:lnTo>
                    <a:lnTo>
                      <a:pt x="8" y="41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8" name="Freeform 754"/>
              <p:cNvSpPr>
                <a:spLocks/>
              </p:cNvSpPr>
              <p:nvPr/>
            </p:nvSpPr>
            <p:spPr bwMode="auto">
              <a:xfrm>
                <a:off x="1713" y="2716"/>
                <a:ext cx="49" cy="57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9" y="17"/>
                  </a:cxn>
                  <a:cxn ang="0">
                    <a:pos x="17" y="57"/>
                  </a:cxn>
                  <a:cxn ang="0">
                    <a:pos x="0" y="41"/>
                  </a:cxn>
                </a:cxnLst>
                <a:rect l="0" t="0" r="r" b="b"/>
                <a:pathLst>
                  <a:path w="49" h="57">
                    <a:moveTo>
                      <a:pt x="0" y="41"/>
                    </a:moveTo>
                    <a:lnTo>
                      <a:pt x="33" y="0"/>
                    </a:lnTo>
                    <a:lnTo>
                      <a:pt x="49" y="17"/>
                    </a:lnTo>
                    <a:lnTo>
                      <a:pt x="17" y="5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9" name="Freeform 755"/>
              <p:cNvSpPr>
                <a:spLocks/>
              </p:cNvSpPr>
              <p:nvPr/>
            </p:nvSpPr>
            <p:spPr bwMode="auto">
              <a:xfrm>
                <a:off x="1730" y="2716"/>
                <a:ext cx="49" cy="57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32" y="17"/>
                  </a:cxn>
                  <a:cxn ang="0">
                    <a:pos x="49" y="0"/>
                  </a:cxn>
                  <a:cxn ang="0">
                    <a:pos x="16" y="33"/>
                  </a:cxn>
                  <a:cxn ang="0">
                    <a:pos x="0" y="57"/>
                  </a:cxn>
                </a:cxnLst>
                <a:rect l="0" t="0" r="r" b="b"/>
                <a:pathLst>
                  <a:path w="49" h="57">
                    <a:moveTo>
                      <a:pt x="0" y="57"/>
                    </a:moveTo>
                    <a:lnTo>
                      <a:pt x="32" y="17"/>
                    </a:lnTo>
                    <a:lnTo>
                      <a:pt x="49" y="0"/>
                    </a:lnTo>
                    <a:lnTo>
                      <a:pt x="16" y="33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4D1A33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0" name="Freeform 756"/>
              <p:cNvSpPr>
                <a:spLocks/>
              </p:cNvSpPr>
              <p:nvPr/>
            </p:nvSpPr>
            <p:spPr bwMode="auto">
              <a:xfrm>
                <a:off x="1746" y="2716"/>
                <a:ext cx="41" cy="57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1" y="17"/>
                  </a:cxn>
                  <a:cxn ang="0">
                    <a:pos x="8" y="57"/>
                  </a:cxn>
                  <a:cxn ang="0">
                    <a:pos x="0" y="33"/>
                  </a:cxn>
                </a:cxnLst>
                <a:rect l="0" t="0" r="r" b="b"/>
                <a:pathLst>
                  <a:path w="41" h="57">
                    <a:moveTo>
                      <a:pt x="0" y="33"/>
                    </a:moveTo>
                    <a:lnTo>
                      <a:pt x="33" y="0"/>
                    </a:lnTo>
                    <a:lnTo>
                      <a:pt x="41" y="17"/>
                    </a:lnTo>
                    <a:lnTo>
                      <a:pt x="8" y="5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1" name="Freeform 757"/>
              <p:cNvSpPr>
                <a:spLocks/>
              </p:cNvSpPr>
              <p:nvPr/>
            </p:nvSpPr>
            <p:spPr bwMode="auto">
              <a:xfrm>
                <a:off x="1754" y="2733"/>
                <a:ext cx="49" cy="4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33" y="0"/>
                  </a:cxn>
                  <a:cxn ang="0">
                    <a:pos x="49" y="8"/>
                  </a:cxn>
                  <a:cxn ang="0">
                    <a:pos x="16" y="40"/>
                  </a:cxn>
                  <a:cxn ang="0">
                    <a:pos x="0" y="40"/>
                  </a:cxn>
                </a:cxnLst>
                <a:rect l="0" t="0" r="r" b="b"/>
                <a:pathLst>
                  <a:path w="49" h="40">
                    <a:moveTo>
                      <a:pt x="0" y="40"/>
                    </a:moveTo>
                    <a:lnTo>
                      <a:pt x="33" y="0"/>
                    </a:lnTo>
                    <a:lnTo>
                      <a:pt x="49" y="8"/>
                    </a:lnTo>
                    <a:lnTo>
                      <a:pt x="16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2" name="Freeform 758"/>
              <p:cNvSpPr>
                <a:spLocks/>
              </p:cNvSpPr>
              <p:nvPr/>
            </p:nvSpPr>
            <p:spPr bwMode="auto">
              <a:xfrm>
                <a:off x="1770" y="2741"/>
                <a:ext cx="50" cy="49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3" y="0"/>
                  </a:cxn>
                  <a:cxn ang="0">
                    <a:pos x="50" y="8"/>
                  </a:cxn>
                  <a:cxn ang="0">
                    <a:pos x="17" y="49"/>
                  </a:cxn>
                  <a:cxn ang="0">
                    <a:pos x="0" y="32"/>
                  </a:cxn>
                </a:cxnLst>
                <a:rect l="0" t="0" r="r" b="b"/>
                <a:pathLst>
                  <a:path w="50" h="49">
                    <a:moveTo>
                      <a:pt x="0" y="32"/>
                    </a:moveTo>
                    <a:lnTo>
                      <a:pt x="33" y="0"/>
                    </a:lnTo>
                    <a:lnTo>
                      <a:pt x="50" y="8"/>
                    </a:lnTo>
                    <a:lnTo>
                      <a:pt x="17" y="49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3" name="Freeform 759"/>
              <p:cNvSpPr>
                <a:spLocks/>
              </p:cNvSpPr>
              <p:nvPr/>
            </p:nvSpPr>
            <p:spPr bwMode="auto">
              <a:xfrm>
                <a:off x="1787" y="2724"/>
                <a:ext cx="41" cy="66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33" y="25"/>
                  </a:cxn>
                  <a:cxn ang="0">
                    <a:pos x="41" y="0"/>
                  </a:cxn>
                  <a:cxn ang="0">
                    <a:pos x="8" y="33"/>
                  </a:cxn>
                  <a:cxn ang="0">
                    <a:pos x="0" y="66"/>
                  </a:cxn>
                </a:cxnLst>
                <a:rect l="0" t="0" r="r" b="b"/>
                <a:pathLst>
                  <a:path w="41" h="66">
                    <a:moveTo>
                      <a:pt x="0" y="66"/>
                    </a:moveTo>
                    <a:lnTo>
                      <a:pt x="33" y="25"/>
                    </a:lnTo>
                    <a:lnTo>
                      <a:pt x="41" y="0"/>
                    </a:lnTo>
                    <a:lnTo>
                      <a:pt x="8" y="3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4D1A33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4" name="Freeform 760"/>
              <p:cNvSpPr>
                <a:spLocks/>
              </p:cNvSpPr>
              <p:nvPr/>
            </p:nvSpPr>
            <p:spPr bwMode="auto">
              <a:xfrm>
                <a:off x="1795" y="2724"/>
                <a:ext cx="49" cy="58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9" y="17"/>
                  </a:cxn>
                  <a:cxn ang="0">
                    <a:pos x="16" y="58"/>
                  </a:cxn>
                  <a:cxn ang="0">
                    <a:pos x="0" y="33"/>
                  </a:cxn>
                </a:cxnLst>
                <a:rect l="0" t="0" r="r" b="b"/>
                <a:pathLst>
                  <a:path w="49" h="58">
                    <a:moveTo>
                      <a:pt x="0" y="33"/>
                    </a:moveTo>
                    <a:lnTo>
                      <a:pt x="33" y="0"/>
                    </a:lnTo>
                    <a:lnTo>
                      <a:pt x="49" y="17"/>
                    </a:lnTo>
                    <a:lnTo>
                      <a:pt x="16" y="58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5" name="Freeform 761"/>
              <p:cNvSpPr>
                <a:spLocks/>
              </p:cNvSpPr>
              <p:nvPr/>
            </p:nvSpPr>
            <p:spPr bwMode="auto">
              <a:xfrm>
                <a:off x="1811" y="2724"/>
                <a:ext cx="41" cy="58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33" y="17"/>
                  </a:cxn>
                  <a:cxn ang="0">
                    <a:pos x="41" y="0"/>
                  </a:cxn>
                  <a:cxn ang="0">
                    <a:pos x="9" y="33"/>
                  </a:cxn>
                  <a:cxn ang="0">
                    <a:pos x="0" y="58"/>
                  </a:cxn>
                </a:cxnLst>
                <a:rect l="0" t="0" r="r" b="b"/>
                <a:pathLst>
                  <a:path w="41" h="58">
                    <a:moveTo>
                      <a:pt x="0" y="58"/>
                    </a:moveTo>
                    <a:lnTo>
                      <a:pt x="33" y="17"/>
                    </a:lnTo>
                    <a:lnTo>
                      <a:pt x="41" y="0"/>
                    </a:lnTo>
                    <a:lnTo>
                      <a:pt x="9" y="33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4D1A33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6" name="Freeform 762"/>
              <p:cNvSpPr>
                <a:spLocks/>
              </p:cNvSpPr>
              <p:nvPr/>
            </p:nvSpPr>
            <p:spPr bwMode="auto">
              <a:xfrm>
                <a:off x="1820" y="2724"/>
                <a:ext cx="49" cy="4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2" y="0"/>
                  </a:cxn>
                  <a:cxn ang="0">
                    <a:pos x="49" y="9"/>
                  </a:cxn>
                  <a:cxn ang="0">
                    <a:pos x="16" y="41"/>
                  </a:cxn>
                  <a:cxn ang="0">
                    <a:pos x="0" y="33"/>
                  </a:cxn>
                </a:cxnLst>
                <a:rect l="0" t="0" r="r" b="b"/>
                <a:pathLst>
                  <a:path w="49" h="41">
                    <a:moveTo>
                      <a:pt x="0" y="33"/>
                    </a:moveTo>
                    <a:lnTo>
                      <a:pt x="32" y="0"/>
                    </a:lnTo>
                    <a:lnTo>
                      <a:pt x="49" y="9"/>
                    </a:lnTo>
                    <a:lnTo>
                      <a:pt x="16" y="4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7" name="Freeform 763"/>
              <p:cNvSpPr>
                <a:spLocks/>
              </p:cNvSpPr>
              <p:nvPr/>
            </p:nvSpPr>
            <p:spPr bwMode="auto">
              <a:xfrm>
                <a:off x="1836" y="2667"/>
                <a:ext cx="41" cy="98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33" y="66"/>
                  </a:cxn>
                  <a:cxn ang="0">
                    <a:pos x="41" y="0"/>
                  </a:cxn>
                  <a:cxn ang="0">
                    <a:pos x="8" y="41"/>
                  </a:cxn>
                  <a:cxn ang="0">
                    <a:pos x="0" y="98"/>
                  </a:cxn>
                </a:cxnLst>
                <a:rect l="0" t="0" r="r" b="b"/>
                <a:pathLst>
                  <a:path w="41" h="98">
                    <a:moveTo>
                      <a:pt x="0" y="98"/>
                    </a:moveTo>
                    <a:lnTo>
                      <a:pt x="33" y="66"/>
                    </a:lnTo>
                    <a:lnTo>
                      <a:pt x="41" y="0"/>
                    </a:lnTo>
                    <a:lnTo>
                      <a:pt x="8" y="41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4D1A33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8" name="Freeform 764"/>
              <p:cNvSpPr>
                <a:spLocks/>
              </p:cNvSpPr>
              <p:nvPr/>
            </p:nvSpPr>
            <p:spPr bwMode="auto">
              <a:xfrm>
                <a:off x="1844" y="2667"/>
                <a:ext cx="49" cy="139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9" y="98"/>
                  </a:cxn>
                  <a:cxn ang="0">
                    <a:pos x="17" y="139"/>
                  </a:cxn>
                  <a:cxn ang="0">
                    <a:pos x="0" y="41"/>
                  </a:cxn>
                </a:cxnLst>
                <a:rect l="0" t="0" r="r" b="b"/>
                <a:pathLst>
                  <a:path w="49" h="139">
                    <a:moveTo>
                      <a:pt x="0" y="41"/>
                    </a:moveTo>
                    <a:lnTo>
                      <a:pt x="33" y="0"/>
                    </a:lnTo>
                    <a:lnTo>
                      <a:pt x="49" y="98"/>
                    </a:lnTo>
                    <a:lnTo>
                      <a:pt x="17" y="13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9" name="Freeform 765"/>
              <p:cNvSpPr>
                <a:spLocks/>
              </p:cNvSpPr>
              <p:nvPr/>
            </p:nvSpPr>
            <p:spPr bwMode="auto">
              <a:xfrm>
                <a:off x="1861" y="2733"/>
                <a:ext cx="49" cy="73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32" y="32"/>
                  </a:cxn>
                  <a:cxn ang="0">
                    <a:pos x="49" y="0"/>
                  </a:cxn>
                  <a:cxn ang="0">
                    <a:pos x="16" y="40"/>
                  </a:cxn>
                  <a:cxn ang="0">
                    <a:pos x="0" y="73"/>
                  </a:cxn>
                </a:cxnLst>
                <a:rect l="0" t="0" r="r" b="b"/>
                <a:pathLst>
                  <a:path w="49" h="73">
                    <a:moveTo>
                      <a:pt x="0" y="73"/>
                    </a:moveTo>
                    <a:lnTo>
                      <a:pt x="32" y="32"/>
                    </a:lnTo>
                    <a:lnTo>
                      <a:pt x="49" y="0"/>
                    </a:lnTo>
                    <a:lnTo>
                      <a:pt x="16" y="40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4D1A33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0" name="Freeform 766"/>
              <p:cNvSpPr>
                <a:spLocks/>
              </p:cNvSpPr>
              <p:nvPr/>
            </p:nvSpPr>
            <p:spPr bwMode="auto">
              <a:xfrm>
                <a:off x="1877" y="2733"/>
                <a:ext cx="49" cy="73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33" y="0"/>
                  </a:cxn>
                  <a:cxn ang="0">
                    <a:pos x="49" y="32"/>
                  </a:cxn>
                  <a:cxn ang="0">
                    <a:pos x="16" y="73"/>
                  </a:cxn>
                  <a:cxn ang="0">
                    <a:pos x="0" y="40"/>
                  </a:cxn>
                </a:cxnLst>
                <a:rect l="0" t="0" r="r" b="b"/>
                <a:pathLst>
                  <a:path w="49" h="73">
                    <a:moveTo>
                      <a:pt x="0" y="40"/>
                    </a:moveTo>
                    <a:lnTo>
                      <a:pt x="33" y="0"/>
                    </a:lnTo>
                    <a:lnTo>
                      <a:pt x="49" y="32"/>
                    </a:lnTo>
                    <a:lnTo>
                      <a:pt x="16" y="7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1" name="Freeform 767"/>
              <p:cNvSpPr>
                <a:spLocks/>
              </p:cNvSpPr>
              <p:nvPr/>
            </p:nvSpPr>
            <p:spPr bwMode="auto">
              <a:xfrm>
                <a:off x="1893" y="2757"/>
                <a:ext cx="41" cy="4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33" y="8"/>
                  </a:cxn>
                  <a:cxn ang="0">
                    <a:pos x="41" y="0"/>
                  </a:cxn>
                  <a:cxn ang="0">
                    <a:pos x="8" y="41"/>
                  </a:cxn>
                  <a:cxn ang="0">
                    <a:pos x="0" y="49"/>
                  </a:cxn>
                </a:cxnLst>
                <a:rect l="0" t="0" r="r" b="b"/>
                <a:pathLst>
                  <a:path w="41" h="49">
                    <a:moveTo>
                      <a:pt x="0" y="49"/>
                    </a:moveTo>
                    <a:lnTo>
                      <a:pt x="33" y="8"/>
                    </a:lnTo>
                    <a:lnTo>
                      <a:pt x="41" y="0"/>
                    </a:lnTo>
                    <a:lnTo>
                      <a:pt x="8" y="41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2" name="Freeform 768"/>
              <p:cNvSpPr>
                <a:spLocks/>
              </p:cNvSpPr>
              <p:nvPr/>
            </p:nvSpPr>
            <p:spPr bwMode="auto">
              <a:xfrm>
                <a:off x="1901" y="2733"/>
                <a:ext cx="50" cy="65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33" y="24"/>
                  </a:cxn>
                  <a:cxn ang="0">
                    <a:pos x="50" y="0"/>
                  </a:cxn>
                  <a:cxn ang="0">
                    <a:pos x="17" y="32"/>
                  </a:cxn>
                  <a:cxn ang="0">
                    <a:pos x="0" y="65"/>
                  </a:cxn>
                </a:cxnLst>
                <a:rect l="0" t="0" r="r" b="b"/>
                <a:pathLst>
                  <a:path w="50" h="65">
                    <a:moveTo>
                      <a:pt x="0" y="65"/>
                    </a:moveTo>
                    <a:lnTo>
                      <a:pt x="33" y="24"/>
                    </a:lnTo>
                    <a:lnTo>
                      <a:pt x="50" y="0"/>
                    </a:lnTo>
                    <a:lnTo>
                      <a:pt x="17" y="32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4D1A33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3" name="Freeform 769"/>
              <p:cNvSpPr>
                <a:spLocks/>
              </p:cNvSpPr>
              <p:nvPr/>
            </p:nvSpPr>
            <p:spPr bwMode="auto">
              <a:xfrm>
                <a:off x="1918" y="2733"/>
                <a:ext cx="41" cy="40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3" y="0"/>
                  </a:cxn>
                  <a:cxn ang="0">
                    <a:pos x="41" y="0"/>
                  </a:cxn>
                  <a:cxn ang="0">
                    <a:pos x="8" y="40"/>
                  </a:cxn>
                  <a:cxn ang="0">
                    <a:pos x="0" y="32"/>
                  </a:cxn>
                </a:cxnLst>
                <a:rect l="0" t="0" r="r" b="b"/>
                <a:pathLst>
                  <a:path w="41" h="40">
                    <a:moveTo>
                      <a:pt x="0" y="32"/>
                    </a:moveTo>
                    <a:lnTo>
                      <a:pt x="33" y="0"/>
                    </a:lnTo>
                    <a:lnTo>
                      <a:pt x="41" y="0"/>
                    </a:lnTo>
                    <a:lnTo>
                      <a:pt x="8" y="4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4" name="Freeform 770"/>
              <p:cNvSpPr>
                <a:spLocks/>
              </p:cNvSpPr>
              <p:nvPr/>
            </p:nvSpPr>
            <p:spPr bwMode="auto">
              <a:xfrm>
                <a:off x="1926" y="2733"/>
                <a:ext cx="49" cy="4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33" y="0"/>
                  </a:cxn>
                  <a:cxn ang="0">
                    <a:pos x="49" y="0"/>
                  </a:cxn>
                  <a:cxn ang="0">
                    <a:pos x="16" y="40"/>
                  </a:cxn>
                  <a:cxn ang="0">
                    <a:pos x="0" y="40"/>
                  </a:cxn>
                </a:cxnLst>
                <a:rect l="0" t="0" r="r" b="b"/>
                <a:pathLst>
                  <a:path w="49" h="40">
                    <a:moveTo>
                      <a:pt x="0" y="40"/>
                    </a:moveTo>
                    <a:lnTo>
                      <a:pt x="33" y="0"/>
                    </a:lnTo>
                    <a:lnTo>
                      <a:pt x="49" y="0"/>
                    </a:lnTo>
                    <a:lnTo>
                      <a:pt x="16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5" name="Freeform 771"/>
              <p:cNvSpPr>
                <a:spLocks/>
              </p:cNvSpPr>
              <p:nvPr/>
            </p:nvSpPr>
            <p:spPr bwMode="auto">
              <a:xfrm>
                <a:off x="1942" y="2733"/>
                <a:ext cx="49" cy="81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33" y="0"/>
                  </a:cxn>
                  <a:cxn ang="0">
                    <a:pos x="49" y="49"/>
                  </a:cxn>
                  <a:cxn ang="0">
                    <a:pos x="17" y="81"/>
                  </a:cxn>
                  <a:cxn ang="0">
                    <a:pos x="0" y="40"/>
                  </a:cxn>
                </a:cxnLst>
                <a:rect l="0" t="0" r="r" b="b"/>
                <a:pathLst>
                  <a:path w="49" h="81">
                    <a:moveTo>
                      <a:pt x="0" y="40"/>
                    </a:moveTo>
                    <a:lnTo>
                      <a:pt x="33" y="0"/>
                    </a:lnTo>
                    <a:lnTo>
                      <a:pt x="49" y="49"/>
                    </a:lnTo>
                    <a:lnTo>
                      <a:pt x="17" y="81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6" name="Freeform 772"/>
              <p:cNvSpPr>
                <a:spLocks/>
              </p:cNvSpPr>
              <p:nvPr/>
            </p:nvSpPr>
            <p:spPr bwMode="auto">
              <a:xfrm>
                <a:off x="1959" y="2782"/>
                <a:ext cx="41" cy="49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2" y="0"/>
                  </a:cxn>
                  <a:cxn ang="0">
                    <a:pos x="41" y="8"/>
                  </a:cxn>
                  <a:cxn ang="0">
                    <a:pos x="8" y="49"/>
                  </a:cxn>
                  <a:cxn ang="0">
                    <a:pos x="0" y="32"/>
                  </a:cxn>
                </a:cxnLst>
                <a:rect l="0" t="0" r="r" b="b"/>
                <a:pathLst>
                  <a:path w="41" h="49">
                    <a:moveTo>
                      <a:pt x="0" y="32"/>
                    </a:moveTo>
                    <a:lnTo>
                      <a:pt x="32" y="0"/>
                    </a:lnTo>
                    <a:lnTo>
                      <a:pt x="41" y="8"/>
                    </a:lnTo>
                    <a:lnTo>
                      <a:pt x="8" y="49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7" name="Freeform 773"/>
              <p:cNvSpPr>
                <a:spLocks/>
              </p:cNvSpPr>
              <p:nvPr/>
            </p:nvSpPr>
            <p:spPr bwMode="auto">
              <a:xfrm>
                <a:off x="1967" y="2790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9" y="0"/>
                  </a:cxn>
                  <a:cxn ang="0">
                    <a:pos x="16" y="33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33" y="0"/>
                    </a:lnTo>
                    <a:lnTo>
                      <a:pt x="49" y="0"/>
                    </a:lnTo>
                    <a:lnTo>
                      <a:pt x="16" y="33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8" name="Freeform 774"/>
              <p:cNvSpPr>
                <a:spLocks/>
              </p:cNvSpPr>
              <p:nvPr/>
            </p:nvSpPr>
            <p:spPr bwMode="auto">
              <a:xfrm>
                <a:off x="1983" y="2782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8"/>
                  </a:cxn>
                  <a:cxn ang="0">
                    <a:pos x="49" y="0"/>
                  </a:cxn>
                  <a:cxn ang="0">
                    <a:pos x="17" y="41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33" y="8"/>
                    </a:lnTo>
                    <a:lnTo>
                      <a:pt x="49" y="0"/>
                    </a:lnTo>
                    <a:lnTo>
                      <a:pt x="17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9" name="Freeform 775"/>
              <p:cNvSpPr>
                <a:spLocks/>
              </p:cNvSpPr>
              <p:nvPr/>
            </p:nvSpPr>
            <p:spPr bwMode="auto">
              <a:xfrm>
                <a:off x="2000" y="2782"/>
                <a:ext cx="41" cy="49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2" y="0"/>
                  </a:cxn>
                  <a:cxn ang="0">
                    <a:pos x="41" y="8"/>
                  </a:cxn>
                  <a:cxn ang="0">
                    <a:pos x="8" y="49"/>
                  </a:cxn>
                  <a:cxn ang="0">
                    <a:pos x="0" y="41"/>
                  </a:cxn>
                </a:cxnLst>
                <a:rect l="0" t="0" r="r" b="b"/>
                <a:pathLst>
                  <a:path w="41" h="49">
                    <a:moveTo>
                      <a:pt x="0" y="41"/>
                    </a:moveTo>
                    <a:lnTo>
                      <a:pt x="32" y="0"/>
                    </a:lnTo>
                    <a:lnTo>
                      <a:pt x="41" y="8"/>
                    </a:lnTo>
                    <a:lnTo>
                      <a:pt x="8" y="4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0" name="Freeform 776"/>
              <p:cNvSpPr>
                <a:spLocks/>
              </p:cNvSpPr>
              <p:nvPr/>
            </p:nvSpPr>
            <p:spPr bwMode="auto">
              <a:xfrm>
                <a:off x="2008" y="2790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9" y="0"/>
                  </a:cxn>
                  <a:cxn ang="0">
                    <a:pos x="16" y="41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33" y="0"/>
                    </a:lnTo>
                    <a:lnTo>
                      <a:pt x="49" y="0"/>
                    </a:lnTo>
                    <a:lnTo>
                      <a:pt x="16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1" name="Freeform 777"/>
              <p:cNvSpPr>
                <a:spLocks/>
              </p:cNvSpPr>
              <p:nvPr/>
            </p:nvSpPr>
            <p:spPr bwMode="auto">
              <a:xfrm>
                <a:off x="2024" y="2790"/>
                <a:ext cx="41" cy="49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1" y="8"/>
                  </a:cxn>
                  <a:cxn ang="0">
                    <a:pos x="17" y="49"/>
                  </a:cxn>
                  <a:cxn ang="0">
                    <a:pos x="0" y="41"/>
                  </a:cxn>
                </a:cxnLst>
                <a:rect l="0" t="0" r="r" b="b"/>
                <a:pathLst>
                  <a:path w="41" h="49">
                    <a:moveTo>
                      <a:pt x="0" y="41"/>
                    </a:moveTo>
                    <a:lnTo>
                      <a:pt x="33" y="0"/>
                    </a:lnTo>
                    <a:lnTo>
                      <a:pt x="41" y="8"/>
                    </a:lnTo>
                    <a:lnTo>
                      <a:pt x="17" y="4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2" name="Freeform 778"/>
              <p:cNvSpPr>
                <a:spLocks/>
              </p:cNvSpPr>
              <p:nvPr/>
            </p:nvSpPr>
            <p:spPr bwMode="auto">
              <a:xfrm>
                <a:off x="2041" y="2798"/>
                <a:ext cx="40" cy="49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4" y="0"/>
                  </a:cxn>
                  <a:cxn ang="0">
                    <a:pos x="40" y="8"/>
                  </a:cxn>
                  <a:cxn ang="0">
                    <a:pos x="8" y="49"/>
                  </a:cxn>
                  <a:cxn ang="0">
                    <a:pos x="0" y="41"/>
                  </a:cxn>
                </a:cxnLst>
                <a:rect l="0" t="0" r="r" b="b"/>
                <a:pathLst>
                  <a:path w="40" h="49">
                    <a:moveTo>
                      <a:pt x="0" y="41"/>
                    </a:moveTo>
                    <a:lnTo>
                      <a:pt x="24" y="0"/>
                    </a:lnTo>
                    <a:lnTo>
                      <a:pt x="40" y="8"/>
                    </a:lnTo>
                    <a:lnTo>
                      <a:pt x="8" y="4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3" name="Freeform 779"/>
              <p:cNvSpPr>
                <a:spLocks/>
              </p:cNvSpPr>
              <p:nvPr/>
            </p:nvSpPr>
            <p:spPr bwMode="auto">
              <a:xfrm>
                <a:off x="2049" y="2806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2" y="0"/>
                  </a:cxn>
                  <a:cxn ang="0">
                    <a:pos x="49" y="0"/>
                  </a:cxn>
                  <a:cxn ang="0">
                    <a:pos x="16" y="41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32" y="0"/>
                    </a:lnTo>
                    <a:lnTo>
                      <a:pt x="49" y="0"/>
                    </a:lnTo>
                    <a:lnTo>
                      <a:pt x="16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4" name="Freeform 780"/>
              <p:cNvSpPr>
                <a:spLocks/>
              </p:cNvSpPr>
              <p:nvPr/>
            </p:nvSpPr>
            <p:spPr bwMode="auto">
              <a:xfrm>
                <a:off x="2065" y="2806"/>
                <a:ext cx="41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1" y="0"/>
                  </a:cxn>
                  <a:cxn ang="0">
                    <a:pos x="16" y="41"/>
                  </a:cxn>
                  <a:cxn ang="0">
                    <a:pos x="0" y="41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lnTo>
                      <a:pt x="33" y="0"/>
                    </a:lnTo>
                    <a:lnTo>
                      <a:pt x="41" y="0"/>
                    </a:lnTo>
                    <a:lnTo>
                      <a:pt x="16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5" name="Freeform 781"/>
              <p:cNvSpPr>
                <a:spLocks/>
              </p:cNvSpPr>
              <p:nvPr/>
            </p:nvSpPr>
            <p:spPr bwMode="auto">
              <a:xfrm>
                <a:off x="2081" y="2806"/>
                <a:ext cx="41" cy="49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5" y="0"/>
                  </a:cxn>
                  <a:cxn ang="0">
                    <a:pos x="41" y="8"/>
                  </a:cxn>
                  <a:cxn ang="0">
                    <a:pos x="9" y="49"/>
                  </a:cxn>
                  <a:cxn ang="0">
                    <a:pos x="0" y="41"/>
                  </a:cxn>
                </a:cxnLst>
                <a:rect l="0" t="0" r="r" b="b"/>
                <a:pathLst>
                  <a:path w="41" h="49">
                    <a:moveTo>
                      <a:pt x="0" y="41"/>
                    </a:moveTo>
                    <a:lnTo>
                      <a:pt x="25" y="0"/>
                    </a:lnTo>
                    <a:lnTo>
                      <a:pt x="41" y="8"/>
                    </a:lnTo>
                    <a:lnTo>
                      <a:pt x="9" y="4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6" name="Freeform 782"/>
              <p:cNvSpPr>
                <a:spLocks/>
              </p:cNvSpPr>
              <p:nvPr/>
            </p:nvSpPr>
            <p:spPr bwMode="auto">
              <a:xfrm>
                <a:off x="2090" y="2806"/>
                <a:ext cx="49" cy="4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32" y="8"/>
                  </a:cxn>
                  <a:cxn ang="0">
                    <a:pos x="49" y="0"/>
                  </a:cxn>
                  <a:cxn ang="0">
                    <a:pos x="16" y="33"/>
                  </a:cxn>
                  <a:cxn ang="0">
                    <a:pos x="0" y="49"/>
                  </a:cxn>
                </a:cxnLst>
                <a:rect l="0" t="0" r="r" b="b"/>
                <a:pathLst>
                  <a:path w="49" h="49">
                    <a:moveTo>
                      <a:pt x="0" y="49"/>
                    </a:moveTo>
                    <a:lnTo>
                      <a:pt x="32" y="8"/>
                    </a:lnTo>
                    <a:lnTo>
                      <a:pt x="49" y="0"/>
                    </a:lnTo>
                    <a:lnTo>
                      <a:pt x="16" y="33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7" name="Freeform 783"/>
              <p:cNvSpPr>
                <a:spLocks/>
              </p:cNvSpPr>
              <p:nvPr/>
            </p:nvSpPr>
            <p:spPr bwMode="auto">
              <a:xfrm>
                <a:off x="2106" y="2806"/>
                <a:ext cx="41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1" y="0"/>
                  </a:cxn>
                  <a:cxn ang="0">
                    <a:pos x="16" y="33"/>
                  </a:cxn>
                  <a:cxn ang="0">
                    <a:pos x="0" y="33"/>
                  </a:cxn>
                </a:cxnLst>
                <a:rect l="0" t="0" r="r" b="b"/>
                <a:pathLst>
                  <a:path w="41" h="33">
                    <a:moveTo>
                      <a:pt x="0" y="33"/>
                    </a:moveTo>
                    <a:lnTo>
                      <a:pt x="33" y="0"/>
                    </a:lnTo>
                    <a:lnTo>
                      <a:pt x="41" y="0"/>
                    </a:lnTo>
                    <a:lnTo>
                      <a:pt x="16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8" name="Freeform 784"/>
              <p:cNvSpPr>
                <a:spLocks/>
              </p:cNvSpPr>
              <p:nvPr/>
            </p:nvSpPr>
            <p:spPr bwMode="auto">
              <a:xfrm>
                <a:off x="2122" y="2806"/>
                <a:ext cx="41" cy="49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25" y="0"/>
                  </a:cxn>
                  <a:cxn ang="0">
                    <a:pos x="41" y="17"/>
                  </a:cxn>
                  <a:cxn ang="0">
                    <a:pos x="9" y="49"/>
                  </a:cxn>
                  <a:cxn ang="0">
                    <a:pos x="0" y="33"/>
                  </a:cxn>
                </a:cxnLst>
                <a:rect l="0" t="0" r="r" b="b"/>
                <a:pathLst>
                  <a:path w="41" h="49">
                    <a:moveTo>
                      <a:pt x="0" y="33"/>
                    </a:moveTo>
                    <a:lnTo>
                      <a:pt x="25" y="0"/>
                    </a:lnTo>
                    <a:lnTo>
                      <a:pt x="41" y="17"/>
                    </a:lnTo>
                    <a:lnTo>
                      <a:pt x="9" y="49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9" name="Freeform 785"/>
              <p:cNvSpPr>
                <a:spLocks/>
              </p:cNvSpPr>
              <p:nvPr/>
            </p:nvSpPr>
            <p:spPr bwMode="auto">
              <a:xfrm>
                <a:off x="2131" y="2823"/>
                <a:ext cx="49" cy="41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2" y="0"/>
                  </a:cxn>
                  <a:cxn ang="0">
                    <a:pos x="49" y="0"/>
                  </a:cxn>
                  <a:cxn ang="0">
                    <a:pos x="16" y="41"/>
                  </a:cxn>
                  <a:cxn ang="0">
                    <a:pos x="0" y="32"/>
                  </a:cxn>
                </a:cxnLst>
                <a:rect l="0" t="0" r="r" b="b"/>
                <a:pathLst>
                  <a:path w="49" h="41">
                    <a:moveTo>
                      <a:pt x="0" y="32"/>
                    </a:moveTo>
                    <a:lnTo>
                      <a:pt x="32" y="0"/>
                    </a:lnTo>
                    <a:lnTo>
                      <a:pt x="49" y="0"/>
                    </a:lnTo>
                    <a:lnTo>
                      <a:pt x="16" y="41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0" name="Freeform 786"/>
              <p:cNvSpPr>
                <a:spLocks/>
              </p:cNvSpPr>
              <p:nvPr/>
            </p:nvSpPr>
            <p:spPr bwMode="auto">
              <a:xfrm>
                <a:off x="2147" y="2823"/>
                <a:ext cx="41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1" y="8"/>
                  </a:cxn>
                  <a:cxn ang="0">
                    <a:pos x="16" y="41"/>
                  </a:cxn>
                  <a:cxn ang="0">
                    <a:pos x="0" y="41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lnTo>
                      <a:pt x="33" y="0"/>
                    </a:lnTo>
                    <a:lnTo>
                      <a:pt x="41" y="8"/>
                    </a:lnTo>
                    <a:lnTo>
                      <a:pt x="16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1" name="Freeform 787"/>
              <p:cNvSpPr>
                <a:spLocks/>
              </p:cNvSpPr>
              <p:nvPr/>
            </p:nvSpPr>
            <p:spPr bwMode="auto">
              <a:xfrm>
                <a:off x="2163" y="2831"/>
                <a:ext cx="41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25" y="0"/>
                  </a:cxn>
                  <a:cxn ang="0">
                    <a:pos x="41" y="0"/>
                  </a:cxn>
                  <a:cxn ang="0">
                    <a:pos x="9" y="33"/>
                  </a:cxn>
                  <a:cxn ang="0">
                    <a:pos x="0" y="33"/>
                  </a:cxn>
                </a:cxnLst>
                <a:rect l="0" t="0" r="r" b="b"/>
                <a:pathLst>
                  <a:path w="41" h="33">
                    <a:moveTo>
                      <a:pt x="0" y="33"/>
                    </a:moveTo>
                    <a:lnTo>
                      <a:pt x="25" y="0"/>
                    </a:lnTo>
                    <a:lnTo>
                      <a:pt x="41" y="0"/>
                    </a:lnTo>
                    <a:lnTo>
                      <a:pt x="9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2" name="Freeform 788"/>
              <p:cNvSpPr>
                <a:spLocks/>
              </p:cNvSpPr>
              <p:nvPr/>
            </p:nvSpPr>
            <p:spPr bwMode="auto">
              <a:xfrm>
                <a:off x="2172" y="2806"/>
                <a:ext cx="49" cy="58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32" y="25"/>
                  </a:cxn>
                  <a:cxn ang="0">
                    <a:pos x="49" y="0"/>
                  </a:cxn>
                  <a:cxn ang="0">
                    <a:pos x="16" y="41"/>
                  </a:cxn>
                  <a:cxn ang="0">
                    <a:pos x="0" y="58"/>
                  </a:cxn>
                </a:cxnLst>
                <a:rect l="0" t="0" r="r" b="b"/>
                <a:pathLst>
                  <a:path w="49" h="58">
                    <a:moveTo>
                      <a:pt x="0" y="58"/>
                    </a:moveTo>
                    <a:lnTo>
                      <a:pt x="32" y="25"/>
                    </a:lnTo>
                    <a:lnTo>
                      <a:pt x="49" y="0"/>
                    </a:lnTo>
                    <a:lnTo>
                      <a:pt x="16" y="41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4D1A33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3" name="Freeform 789"/>
              <p:cNvSpPr>
                <a:spLocks/>
              </p:cNvSpPr>
              <p:nvPr/>
            </p:nvSpPr>
            <p:spPr bwMode="auto">
              <a:xfrm>
                <a:off x="2188" y="2806"/>
                <a:ext cx="41" cy="58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1" y="17"/>
                  </a:cxn>
                  <a:cxn ang="0">
                    <a:pos x="16" y="58"/>
                  </a:cxn>
                  <a:cxn ang="0">
                    <a:pos x="0" y="41"/>
                  </a:cxn>
                </a:cxnLst>
                <a:rect l="0" t="0" r="r" b="b"/>
                <a:pathLst>
                  <a:path w="41" h="58">
                    <a:moveTo>
                      <a:pt x="0" y="41"/>
                    </a:moveTo>
                    <a:lnTo>
                      <a:pt x="33" y="0"/>
                    </a:lnTo>
                    <a:lnTo>
                      <a:pt x="41" y="17"/>
                    </a:lnTo>
                    <a:lnTo>
                      <a:pt x="16" y="58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4" name="Freeform 790"/>
              <p:cNvSpPr>
                <a:spLocks/>
              </p:cNvSpPr>
              <p:nvPr/>
            </p:nvSpPr>
            <p:spPr bwMode="auto">
              <a:xfrm>
                <a:off x="2204" y="2798"/>
                <a:ext cx="41" cy="66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25" y="25"/>
                  </a:cxn>
                  <a:cxn ang="0">
                    <a:pos x="41" y="0"/>
                  </a:cxn>
                  <a:cxn ang="0">
                    <a:pos x="8" y="41"/>
                  </a:cxn>
                  <a:cxn ang="0">
                    <a:pos x="0" y="66"/>
                  </a:cxn>
                </a:cxnLst>
                <a:rect l="0" t="0" r="r" b="b"/>
                <a:pathLst>
                  <a:path w="41" h="66">
                    <a:moveTo>
                      <a:pt x="0" y="66"/>
                    </a:moveTo>
                    <a:lnTo>
                      <a:pt x="25" y="25"/>
                    </a:lnTo>
                    <a:lnTo>
                      <a:pt x="41" y="0"/>
                    </a:lnTo>
                    <a:lnTo>
                      <a:pt x="8" y="41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4D1A33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5" name="Freeform 791"/>
              <p:cNvSpPr>
                <a:spLocks/>
              </p:cNvSpPr>
              <p:nvPr/>
            </p:nvSpPr>
            <p:spPr bwMode="auto">
              <a:xfrm>
                <a:off x="2212" y="2798"/>
                <a:ext cx="50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50" y="0"/>
                  </a:cxn>
                  <a:cxn ang="0">
                    <a:pos x="17" y="41"/>
                  </a:cxn>
                  <a:cxn ang="0">
                    <a:pos x="0" y="41"/>
                  </a:cxn>
                </a:cxnLst>
                <a:rect l="0" t="0" r="r" b="b"/>
                <a:pathLst>
                  <a:path w="50" h="41">
                    <a:moveTo>
                      <a:pt x="0" y="41"/>
                    </a:moveTo>
                    <a:lnTo>
                      <a:pt x="33" y="0"/>
                    </a:lnTo>
                    <a:lnTo>
                      <a:pt x="50" y="0"/>
                    </a:lnTo>
                    <a:lnTo>
                      <a:pt x="17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6" name="Freeform 792"/>
              <p:cNvSpPr>
                <a:spLocks/>
              </p:cNvSpPr>
              <p:nvPr/>
            </p:nvSpPr>
            <p:spPr bwMode="auto">
              <a:xfrm>
                <a:off x="2229" y="2798"/>
                <a:ext cx="41" cy="82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1" y="41"/>
                  </a:cxn>
                  <a:cxn ang="0">
                    <a:pos x="16" y="82"/>
                  </a:cxn>
                  <a:cxn ang="0">
                    <a:pos x="0" y="41"/>
                  </a:cxn>
                </a:cxnLst>
                <a:rect l="0" t="0" r="r" b="b"/>
                <a:pathLst>
                  <a:path w="41" h="82">
                    <a:moveTo>
                      <a:pt x="0" y="41"/>
                    </a:moveTo>
                    <a:lnTo>
                      <a:pt x="33" y="0"/>
                    </a:lnTo>
                    <a:lnTo>
                      <a:pt x="41" y="41"/>
                    </a:lnTo>
                    <a:lnTo>
                      <a:pt x="16" y="82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7" name="Freeform 793"/>
              <p:cNvSpPr>
                <a:spLocks/>
              </p:cNvSpPr>
              <p:nvPr/>
            </p:nvSpPr>
            <p:spPr bwMode="auto">
              <a:xfrm>
                <a:off x="2245" y="2831"/>
                <a:ext cx="41" cy="4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25" y="8"/>
                  </a:cxn>
                  <a:cxn ang="0">
                    <a:pos x="41" y="0"/>
                  </a:cxn>
                  <a:cxn ang="0">
                    <a:pos x="8" y="41"/>
                  </a:cxn>
                  <a:cxn ang="0">
                    <a:pos x="0" y="49"/>
                  </a:cxn>
                </a:cxnLst>
                <a:rect l="0" t="0" r="r" b="b"/>
                <a:pathLst>
                  <a:path w="41" h="49">
                    <a:moveTo>
                      <a:pt x="0" y="49"/>
                    </a:moveTo>
                    <a:lnTo>
                      <a:pt x="25" y="8"/>
                    </a:lnTo>
                    <a:lnTo>
                      <a:pt x="41" y="0"/>
                    </a:lnTo>
                    <a:lnTo>
                      <a:pt x="8" y="41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8" name="Freeform 794"/>
              <p:cNvSpPr>
                <a:spLocks/>
              </p:cNvSpPr>
              <p:nvPr/>
            </p:nvSpPr>
            <p:spPr bwMode="auto">
              <a:xfrm>
                <a:off x="2253" y="2814"/>
                <a:ext cx="49" cy="58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33" y="17"/>
                  </a:cxn>
                  <a:cxn ang="0">
                    <a:pos x="49" y="0"/>
                  </a:cxn>
                  <a:cxn ang="0">
                    <a:pos x="17" y="41"/>
                  </a:cxn>
                  <a:cxn ang="0">
                    <a:pos x="0" y="58"/>
                  </a:cxn>
                </a:cxnLst>
                <a:rect l="0" t="0" r="r" b="b"/>
                <a:pathLst>
                  <a:path w="49" h="58">
                    <a:moveTo>
                      <a:pt x="0" y="58"/>
                    </a:moveTo>
                    <a:lnTo>
                      <a:pt x="33" y="17"/>
                    </a:lnTo>
                    <a:lnTo>
                      <a:pt x="49" y="0"/>
                    </a:lnTo>
                    <a:lnTo>
                      <a:pt x="17" y="41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9" name="Freeform 795"/>
              <p:cNvSpPr>
                <a:spLocks/>
              </p:cNvSpPr>
              <p:nvPr/>
            </p:nvSpPr>
            <p:spPr bwMode="auto">
              <a:xfrm>
                <a:off x="2270" y="2806"/>
                <a:ext cx="41" cy="4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32" y="8"/>
                  </a:cxn>
                  <a:cxn ang="0">
                    <a:pos x="41" y="0"/>
                  </a:cxn>
                  <a:cxn ang="0">
                    <a:pos x="16" y="41"/>
                  </a:cxn>
                  <a:cxn ang="0">
                    <a:pos x="0" y="49"/>
                  </a:cxn>
                </a:cxnLst>
                <a:rect l="0" t="0" r="r" b="b"/>
                <a:pathLst>
                  <a:path w="41" h="49">
                    <a:moveTo>
                      <a:pt x="0" y="49"/>
                    </a:moveTo>
                    <a:lnTo>
                      <a:pt x="32" y="8"/>
                    </a:lnTo>
                    <a:lnTo>
                      <a:pt x="41" y="0"/>
                    </a:lnTo>
                    <a:lnTo>
                      <a:pt x="16" y="41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0" name="Freeform 796"/>
              <p:cNvSpPr>
                <a:spLocks/>
              </p:cNvSpPr>
              <p:nvPr/>
            </p:nvSpPr>
            <p:spPr bwMode="auto">
              <a:xfrm>
                <a:off x="2286" y="2806"/>
                <a:ext cx="41" cy="74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5" y="0"/>
                  </a:cxn>
                  <a:cxn ang="0">
                    <a:pos x="41" y="41"/>
                  </a:cxn>
                  <a:cxn ang="0">
                    <a:pos x="8" y="74"/>
                  </a:cxn>
                  <a:cxn ang="0">
                    <a:pos x="0" y="41"/>
                  </a:cxn>
                </a:cxnLst>
                <a:rect l="0" t="0" r="r" b="b"/>
                <a:pathLst>
                  <a:path w="41" h="74">
                    <a:moveTo>
                      <a:pt x="0" y="41"/>
                    </a:moveTo>
                    <a:lnTo>
                      <a:pt x="25" y="0"/>
                    </a:lnTo>
                    <a:lnTo>
                      <a:pt x="41" y="41"/>
                    </a:lnTo>
                    <a:lnTo>
                      <a:pt x="8" y="7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1" name="Freeform 797"/>
              <p:cNvSpPr>
                <a:spLocks/>
              </p:cNvSpPr>
              <p:nvPr/>
            </p:nvSpPr>
            <p:spPr bwMode="auto">
              <a:xfrm>
                <a:off x="2294" y="2847"/>
                <a:ext cx="49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9" y="0"/>
                  </a:cxn>
                  <a:cxn ang="0">
                    <a:pos x="17" y="33"/>
                  </a:cxn>
                  <a:cxn ang="0">
                    <a:pos x="0" y="33"/>
                  </a:cxn>
                </a:cxnLst>
                <a:rect l="0" t="0" r="r" b="b"/>
                <a:pathLst>
                  <a:path w="49" h="33">
                    <a:moveTo>
                      <a:pt x="0" y="33"/>
                    </a:moveTo>
                    <a:lnTo>
                      <a:pt x="33" y="0"/>
                    </a:lnTo>
                    <a:lnTo>
                      <a:pt x="49" y="0"/>
                    </a:lnTo>
                    <a:lnTo>
                      <a:pt x="1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2" name="Freeform 798"/>
              <p:cNvSpPr>
                <a:spLocks/>
              </p:cNvSpPr>
              <p:nvPr/>
            </p:nvSpPr>
            <p:spPr bwMode="auto">
              <a:xfrm>
                <a:off x="2311" y="2782"/>
                <a:ext cx="41" cy="98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32" y="65"/>
                  </a:cxn>
                  <a:cxn ang="0">
                    <a:pos x="41" y="0"/>
                  </a:cxn>
                  <a:cxn ang="0">
                    <a:pos x="16" y="41"/>
                  </a:cxn>
                  <a:cxn ang="0">
                    <a:pos x="0" y="98"/>
                  </a:cxn>
                </a:cxnLst>
                <a:rect l="0" t="0" r="r" b="b"/>
                <a:pathLst>
                  <a:path w="41" h="98">
                    <a:moveTo>
                      <a:pt x="0" y="98"/>
                    </a:moveTo>
                    <a:lnTo>
                      <a:pt x="32" y="65"/>
                    </a:lnTo>
                    <a:lnTo>
                      <a:pt x="41" y="0"/>
                    </a:lnTo>
                    <a:lnTo>
                      <a:pt x="16" y="41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4D1A33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3" name="Freeform 799"/>
              <p:cNvSpPr>
                <a:spLocks/>
              </p:cNvSpPr>
              <p:nvPr/>
            </p:nvSpPr>
            <p:spPr bwMode="auto">
              <a:xfrm>
                <a:off x="2327" y="2782"/>
                <a:ext cx="41" cy="114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5" y="0"/>
                  </a:cxn>
                  <a:cxn ang="0">
                    <a:pos x="41" y="73"/>
                  </a:cxn>
                  <a:cxn ang="0">
                    <a:pos x="8" y="114"/>
                  </a:cxn>
                  <a:cxn ang="0">
                    <a:pos x="0" y="41"/>
                  </a:cxn>
                </a:cxnLst>
                <a:rect l="0" t="0" r="r" b="b"/>
                <a:pathLst>
                  <a:path w="41" h="114">
                    <a:moveTo>
                      <a:pt x="0" y="41"/>
                    </a:moveTo>
                    <a:lnTo>
                      <a:pt x="25" y="0"/>
                    </a:lnTo>
                    <a:lnTo>
                      <a:pt x="41" y="73"/>
                    </a:lnTo>
                    <a:lnTo>
                      <a:pt x="8" y="11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4" name="Freeform 800"/>
              <p:cNvSpPr>
                <a:spLocks/>
              </p:cNvSpPr>
              <p:nvPr/>
            </p:nvSpPr>
            <p:spPr bwMode="auto">
              <a:xfrm>
                <a:off x="2335" y="2823"/>
                <a:ext cx="49" cy="73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33" y="32"/>
                  </a:cxn>
                  <a:cxn ang="0">
                    <a:pos x="49" y="0"/>
                  </a:cxn>
                  <a:cxn ang="0">
                    <a:pos x="17" y="41"/>
                  </a:cxn>
                  <a:cxn ang="0">
                    <a:pos x="0" y="73"/>
                  </a:cxn>
                </a:cxnLst>
                <a:rect l="0" t="0" r="r" b="b"/>
                <a:pathLst>
                  <a:path w="49" h="73">
                    <a:moveTo>
                      <a:pt x="0" y="73"/>
                    </a:moveTo>
                    <a:lnTo>
                      <a:pt x="33" y="32"/>
                    </a:lnTo>
                    <a:lnTo>
                      <a:pt x="49" y="0"/>
                    </a:lnTo>
                    <a:lnTo>
                      <a:pt x="17" y="41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4D1A33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5" name="Freeform 801"/>
              <p:cNvSpPr>
                <a:spLocks/>
              </p:cNvSpPr>
              <p:nvPr/>
            </p:nvSpPr>
            <p:spPr bwMode="auto">
              <a:xfrm>
                <a:off x="2352" y="2814"/>
                <a:ext cx="40" cy="5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32" y="9"/>
                  </a:cxn>
                  <a:cxn ang="0">
                    <a:pos x="40" y="0"/>
                  </a:cxn>
                  <a:cxn ang="0">
                    <a:pos x="16" y="41"/>
                  </a:cxn>
                  <a:cxn ang="0">
                    <a:pos x="0" y="50"/>
                  </a:cxn>
                </a:cxnLst>
                <a:rect l="0" t="0" r="r" b="b"/>
                <a:pathLst>
                  <a:path w="40" h="50">
                    <a:moveTo>
                      <a:pt x="0" y="50"/>
                    </a:moveTo>
                    <a:lnTo>
                      <a:pt x="32" y="9"/>
                    </a:lnTo>
                    <a:lnTo>
                      <a:pt x="40" y="0"/>
                    </a:lnTo>
                    <a:lnTo>
                      <a:pt x="16" y="41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6" name="Freeform 802"/>
              <p:cNvSpPr>
                <a:spLocks/>
              </p:cNvSpPr>
              <p:nvPr/>
            </p:nvSpPr>
            <p:spPr bwMode="auto">
              <a:xfrm>
                <a:off x="2368" y="2814"/>
                <a:ext cx="41" cy="74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4" y="0"/>
                  </a:cxn>
                  <a:cxn ang="0">
                    <a:pos x="41" y="41"/>
                  </a:cxn>
                  <a:cxn ang="0">
                    <a:pos x="8" y="74"/>
                  </a:cxn>
                  <a:cxn ang="0">
                    <a:pos x="0" y="41"/>
                  </a:cxn>
                </a:cxnLst>
                <a:rect l="0" t="0" r="r" b="b"/>
                <a:pathLst>
                  <a:path w="41" h="74">
                    <a:moveTo>
                      <a:pt x="0" y="41"/>
                    </a:moveTo>
                    <a:lnTo>
                      <a:pt x="24" y="0"/>
                    </a:lnTo>
                    <a:lnTo>
                      <a:pt x="41" y="41"/>
                    </a:lnTo>
                    <a:lnTo>
                      <a:pt x="8" y="7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7" name="Freeform 803"/>
              <p:cNvSpPr>
                <a:spLocks/>
              </p:cNvSpPr>
              <p:nvPr/>
            </p:nvSpPr>
            <p:spPr bwMode="auto">
              <a:xfrm>
                <a:off x="2376" y="2790"/>
                <a:ext cx="49" cy="98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33" y="65"/>
                  </a:cxn>
                  <a:cxn ang="0">
                    <a:pos x="49" y="0"/>
                  </a:cxn>
                  <a:cxn ang="0">
                    <a:pos x="16" y="41"/>
                  </a:cxn>
                  <a:cxn ang="0">
                    <a:pos x="0" y="98"/>
                  </a:cxn>
                </a:cxnLst>
                <a:rect l="0" t="0" r="r" b="b"/>
                <a:pathLst>
                  <a:path w="49" h="98">
                    <a:moveTo>
                      <a:pt x="0" y="98"/>
                    </a:moveTo>
                    <a:lnTo>
                      <a:pt x="33" y="65"/>
                    </a:lnTo>
                    <a:lnTo>
                      <a:pt x="49" y="0"/>
                    </a:lnTo>
                    <a:lnTo>
                      <a:pt x="16" y="41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4D1A33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8" name="Freeform 804"/>
              <p:cNvSpPr>
                <a:spLocks/>
              </p:cNvSpPr>
              <p:nvPr/>
            </p:nvSpPr>
            <p:spPr bwMode="auto">
              <a:xfrm>
                <a:off x="2392" y="2790"/>
                <a:ext cx="41" cy="82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1" y="41"/>
                  </a:cxn>
                  <a:cxn ang="0">
                    <a:pos x="17" y="82"/>
                  </a:cxn>
                  <a:cxn ang="0">
                    <a:pos x="0" y="41"/>
                  </a:cxn>
                </a:cxnLst>
                <a:rect l="0" t="0" r="r" b="b"/>
                <a:pathLst>
                  <a:path w="41" h="82">
                    <a:moveTo>
                      <a:pt x="0" y="41"/>
                    </a:moveTo>
                    <a:lnTo>
                      <a:pt x="33" y="0"/>
                    </a:lnTo>
                    <a:lnTo>
                      <a:pt x="41" y="41"/>
                    </a:lnTo>
                    <a:lnTo>
                      <a:pt x="17" y="82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9" name="Freeform 805"/>
              <p:cNvSpPr>
                <a:spLocks/>
              </p:cNvSpPr>
              <p:nvPr/>
            </p:nvSpPr>
            <p:spPr bwMode="auto">
              <a:xfrm>
                <a:off x="2409" y="2831"/>
                <a:ext cx="41" cy="73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4" y="0"/>
                  </a:cxn>
                  <a:cxn ang="0">
                    <a:pos x="41" y="33"/>
                  </a:cxn>
                  <a:cxn ang="0">
                    <a:pos x="8" y="73"/>
                  </a:cxn>
                  <a:cxn ang="0">
                    <a:pos x="0" y="41"/>
                  </a:cxn>
                </a:cxnLst>
                <a:rect l="0" t="0" r="r" b="b"/>
                <a:pathLst>
                  <a:path w="41" h="73">
                    <a:moveTo>
                      <a:pt x="0" y="41"/>
                    </a:moveTo>
                    <a:lnTo>
                      <a:pt x="24" y="0"/>
                    </a:lnTo>
                    <a:lnTo>
                      <a:pt x="41" y="33"/>
                    </a:lnTo>
                    <a:lnTo>
                      <a:pt x="8" y="73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0" name="Freeform 806"/>
              <p:cNvSpPr>
                <a:spLocks/>
              </p:cNvSpPr>
              <p:nvPr/>
            </p:nvSpPr>
            <p:spPr bwMode="auto">
              <a:xfrm>
                <a:off x="2417" y="2864"/>
                <a:ext cx="49" cy="49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33" y="0"/>
                  </a:cxn>
                  <a:cxn ang="0">
                    <a:pos x="49" y="8"/>
                  </a:cxn>
                  <a:cxn ang="0">
                    <a:pos x="16" y="49"/>
                  </a:cxn>
                  <a:cxn ang="0">
                    <a:pos x="0" y="40"/>
                  </a:cxn>
                </a:cxnLst>
                <a:rect l="0" t="0" r="r" b="b"/>
                <a:pathLst>
                  <a:path w="49" h="49">
                    <a:moveTo>
                      <a:pt x="0" y="40"/>
                    </a:moveTo>
                    <a:lnTo>
                      <a:pt x="33" y="0"/>
                    </a:lnTo>
                    <a:lnTo>
                      <a:pt x="49" y="8"/>
                    </a:lnTo>
                    <a:lnTo>
                      <a:pt x="16" y="49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1" name="Freeform 807"/>
              <p:cNvSpPr>
                <a:spLocks/>
              </p:cNvSpPr>
              <p:nvPr/>
            </p:nvSpPr>
            <p:spPr bwMode="auto">
              <a:xfrm>
                <a:off x="2433" y="2872"/>
                <a:ext cx="41" cy="49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1" y="8"/>
                  </a:cxn>
                  <a:cxn ang="0">
                    <a:pos x="17" y="49"/>
                  </a:cxn>
                  <a:cxn ang="0">
                    <a:pos x="0" y="41"/>
                  </a:cxn>
                </a:cxnLst>
                <a:rect l="0" t="0" r="r" b="b"/>
                <a:pathLst>
                  <a:path w="41" h="49">
                    <a:moveTo>
                      <a:pt x="0" y="41"/>
                    </a:moveTo>
                    <a:lnTo>
                      <a:pt x="33" y="0"/>
                    </a:lnTo>
                    <a:lnTo>
                      <a:pt x="41" y="8"/>
                    </a:lnTo>
                    <a:lnTo>
                      <a:pt x="17" y="4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2" name="Freeform 808"/>
              <p:cNvSpPr>
                <a:spLocks/>
              </p:cNvSpPr>
              <p:nvPr/>
            </p:nvSpPr>
            <p:spPr bwMode="auto">
              <a:xfrm>
                <a:off x="2450" y="2864"/>
                <a:ext cx="41" cy="57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24" y="16"/>
                  </a:cxn>
                  <a:cxn ang="0">
                    <a:pos x="41" y="0"/>
                  </a:cxn>
                  <a:cxn ang="0">
                    <a:pos x="16" y="32"/>
                  </a:cxn>
                  <a:cxn ang="0">
                    <a:pos x="0" y="57"/>
                  </a:cxn>
                </a:cxnLst>
                <a:rect l="0" t="0" r="r" b="b"/>
                <a:pathLst>
                  <a:path w="41" h="57">
                    <a:moveTo>
                      <a:pt x="0" y="57"/>
                    </a:moveTo>
                    <a:lnTo>
                      <a:pt x="24" y="16"/>
                    </a:lnTo>
                    <a:lnTo>
                      <a:pt x="41" y="0"/>
                    </a:lnTo>
                    <a:lnTo>
                      <a:pt x="16" y="3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4D1A33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09"/>
            <p:cNvGrpSpPr>
              <a:grpSpLocks/>
            </p:cNvGrpSpPr>
            <p:nvPr/>
          </p:nvGrpSpPr>
          <p:grpSpPr bwMode="auto">
            <a:xfrm>
              <a:off x="723" y="2700"/>
              <a:ext cx="3044" cy="458"/>
              <a:chOff x="723" y="2700"/>
              <a:chExt cx="3044" cy="458"/>
            </a:xfrm>
          </p:grpSpPr>
          <p:sp>
            <p:nvSpPr>
              <p:cNvPr id="17194" name="Freeform 810"/>
              <p:cNvSpPr>
                <a:spLocks/>
              </p:cNvSpPr>
              <p:nvPr/>
            </p:nvSpPr>
            <p:spPr bwMode="auto">
              <a:xfrm>
                <a:off x="2466" y="2823"/>
                <a:ext cx="41" cy="73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25" y="41"/>
                  </a:cxn>
                  <a:cxn ang="0">
                    <a:pos x="41" y="0"/>
                  </a:cxn>
                  <a:cxn ang="0">
                    <a:pos x="8" y="32"/>
                  </a:cxn>
                  <a:cxn ang="0">
                    <a:pos x="0" y="73"/>
                  </a:cxn>
                </a:cxnLst>
                <a:rect l="0" t="0" r="r" b="b"/>
                <a:pathLst>
                  <a:path w="41" h="73">
                    <a:moveTo>
                      <a:pt x="0" y="73"/>
                    </a:moveTo>
                    <a:lnTo>
                      <a:pt x="25" y="41"/>
                    </a:lnTo>
                    <a:lnTo>
                      <a:pt x="41" y="0"/>
                    </a:lnTo>
                    <a:lnTo>
                      <a:pt x="8" y="32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4D1A33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5" name="Freeform 811"/>
              <p:cNvSpPr>
                <a:spLocks/>
              </p:cNvSpPr>
              <p:nvPr/>
            </p:nvSpPr>
            <p:spPr bwMode="auto">
              <a:xfrm>
                <a:off x="2474" y="2823"/>
                <a:ext cx="41" cy="73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3" y="0"/>
                  </a:cxn>
                  <a:cxn ang="0">
                    <a:pos x="41" y="32"/>
                  </a:cxn>
                  <a:cxn ang="0">
                    <a:pos x="17" y="73"/>
                  </a:cxn>
                  <a:cxn ang="0">
                    <a:pos x="0" y="32"/>
                  </a:cxn>
                </a:cxnLst>
                <a:rect l="0" t="0" r="r" b="b"/>
                <a:pathLst>
                  <a:path w="41" h="73">
                    <a:moveTo>
                      <a:pt x="0" y="32"/>
                    </a:moveTo>
                    <a:lnTo>
                      <a:pt x="33" y="0"/>
                    </a:lnTo>
                    <a:lnTo>
                      <a:pt x="41" y="32"/>
                    </a:lnTo>
                    <a:lnTo>
                      <a:pt x="17" y="7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6" name="Freeform 812"/>
              <p:cNvSpPr>
                <a:spLocks/>
              </p:cNvSpPr>
              <p:nvPr/>
            </p:nvSpPr>
            <p:spPr bwMode="auto">
              <a:xfrm>
                <a:off x="2491" y="2855"/>
                <a:ext cx="41" cy="49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4" y="0"/>
                  </a:cxn>
                  <a:cxn ang="0">
                    <a:pos x="41" y="9"/>
                  </a:cxn>
                  <a:cxn ang="0">
                    <a:pos x="16" y="49"/>
                  </a:cxn>
                  <a:cxn ang="0">
                    <a:pos x="0" y="41"/>
                  </a:cxn>
                </a:cxnLst>
                <a:rect l="0" t="0" r="r" b="b"/>
                <a:pathLst>
                  <a:path w="41" h="49">
                    <a:moveTo>
                      <a:pt x="0" y="41"/>
                    </a:moveTo>
                    <a:lnTo>
                      <a:pt x="24" y="0"/>
                    </a:lnTo>
                    <a:lnTo>
                      <a:pt x="41" y="9"/>
                    </a:lnTo>
                    <a:lnTo>
                      <a:pt x="16" y="4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7" name="Freeform 813"/>
              <p:cNvSpPr>
                <a:spLocks/>
              </p:cNvSpPr>
              <p:nvPr/>
            </p:nvSpPr>
            <p:spPr bwMode="auto">
              <a:xfrm>
                <a:off x="2507" y="2855"/>
                <a:ext cx="41" cy="4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25" y="9"/>
                  </a:cxn>
                  <a:cxn ang="0">
                    <a:pos x="41" y="0"/>
                  </a:cxn>
                  <a:cxn ang="0">
                    <a:pos x="8" y="41"/>
                  </a:cxn>
                  <a:cxn ang="0">
                    <a:pos x="0" y="49"/>
                  </a:cxn>
                </a:cxnLst>
                <a:rect l="0" t="0" r="r" b="b"/>
                <a:pathLst>
                  <a:path w="41" h="49">
                    <a:moveTo>
                      <a:pt x="0" y="49"/>
                    </a:moveTo>
                    <a:lnTo>
                      <a:pt x="25" y="9"/>
                    </a:lnTo>
                    <a:lnTo>
                      <a:pt x="41" y="0"/>
                    </a:lnTo>
                    <a:lnTo>
                      <a:pt x="8" y="41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8" name="Freeform 814"/>
              <p:cNvSpPr>
                <a:spLocks/>
              </p:cNvSpPr>
              <p:nvPr/>
            </p:nvSpPr>
            <p:spPr bwMode="auto">
              <a:xfrm>
                <a:off x="2515" y="2855"/>
                <a:ext cx="49" cy="66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9" y="25"/>
                  </a:cxn>
                  <a:cxn ang="0">
                    <a:pos x="17" y="66"/>
                  </a:cxn>
                  <a:cxn ang="0">
                    <a:pos x="0" y="41"/>
                  </a:cxn>
                </a:cxnLst>
                <a:rect l="0" t="0" r="r" b="b"/>
                <a:pathLst>
                  <a:path w="49" h="66">
                    <a:moveTo>
                      <a:pt x="0" y="41"/>
                    </a:moveTo>
                    <a:lnTo>
                      <a:pt x="33" y="0"/>
                    </a:lnTo>
                    <a:lnTo>
                      <a:pt x="49" y="25"/>
                    </a:lnTo>
                    <a:lnTo>
                      <a:pt x="17" y="6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9" name="Freeform 815"/>
              <p:cNvSpPr>
                <a:spLocks/>
              </p:cNvSpPr>
              <p:nvPr/>
            </p:nvSpPr>
            <p:spPr bwMode="auto">
              <a:xfrm>
                <a:off x="2532" y="2847"/>
                <a:ext cx="41" cy="74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32" y="33"/>
                  </a:cxn>
                  <a:cxn ang="0">
                    <a:pos x="41" y="0"/>
                  </a:cxn>
                  <a:cxn ang="0">
                    <a:pos x="16" y="33"/>
                  </a:cxn>
                  <a:cxn ang="0">
                    <a:pos x="0" y="74"/>
                  </a:cxn>
                </a:cxnLst>
                <a:rect l="0" t="0" r="r" b="b"/>
                <a:pathLst>
                  <a:path w="41" h="74">
                    <a:moveTo>
                      <a:pt x="0" y="74"/>
                    </a:moveTo>
                    <a:lnTo>
                      <a:pt x="32" y="33"/>
                    </a:lnTo>
                    <a:lnTo>
                      <a:pt x="41" y="0"/>
                    </a:lnTo>
                    <a:lnTo>
                      <a:pt x="16" y="33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4D1A33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0" name="Freeform 816"/>
              <p:cNvSpPr>
                <a:spLocks/>
              </p:cNvSpPr>
              <p:nvPr/>
            </p:nvSpPr>
            <p:spPr bwMode="auto">
              <a:xfrm>
                <a:off x="2548" y="2839"/>
                <a:ext cx="41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5" y="8"/>
                  </a:cxn>
                  <a:cxn ang="0">
                    <a:pos x="41" y="0"/>
                  </a:cxn>
                  <a:cxn ang="0">
                    <a:pos x="16" y="41"/>
                  </a:cxn>
                  <a:cxn ang="0">
                    <a:pos x="0" y="41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lnTo>
                      <a:pt x="25" y="8"/>
                    </a:lnTo>
                    <a:lnTo>
                      <a:pt x="41" y="0"/>
                    </a:lnTo>
                    <a:lnTo>
                      <a:pt x="16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1" name="Freeform 817"/>
              <p:cNvSpPr>
                <a:spLocks/>
              </p:cNvSpPr>
              <p:nvPr/>
            </p:nvSpPr>
            <p:spPr bwMode="auto">
              <a:xfrm>
                <a:off x="2564" y="2839"/>
                <a:ext cx="41" cy="74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5" y="0"/>
                  </a:cxn>
                  <a:cxn ang="0">
                    <a:pos x="41" y="33"/>
                  </a:cxn>
                  <a:cxn ang="0">
                    <a:pos x="9" y="74"/>
                  </a:cxn>
                  <a:cxn ang="0">
                    <a:pos x="0" y="41"/>
                  </a:cxn>
                </a:cxnLst>
                <a:rect l="0" t="0" r="r" b="b"/>
                <a:pathLst>
                  <a:path w="41" h="74">
                    <a:moveTo>
                      <a:pt x="0" y="41"/>
                    </a:moveTo>
                    <a:lnTo>
                      <a:pt x="25" y="0"/>
                    </a:lnTo>
                    <a:lnTo>
                      <a:pt x="41" y="33"/>
                    </a:lnTo>
                    <a:lnTo>
                      <a:pt x="9" y="7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2" name="Freeform 818"/>
              <p:cNvSpPr>
                <a:spLocks/>
              </p:cNvSpPr>
              <p:nvPr/>
            </p:nvSpPr>
            <p:spPr bwMode="auto">
              <a:xfrm>
                <a:off x="2573" y="2872"/>
                <a:ext cx="40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2" y="0"/>
                  </a:cxn>
                  <a:cxn ang="0">
                    <a:pos x="40" y="0"/>
                  </a:cxn>
                  <a:cxn ang="0">
                    <a:pos x="16" y="32"/>
                  </a:cxn>
                  <a:cxn ang="0">
                    <a:pos x="0" y="41"/>
                  </a:cxn>
                </a:cxnLst>
                <a:rect l="0" t="0" r="r" b="b"/>
                <a:pathLst>
                  <a:path w="40" h="41">
                    <a:moveTo>
                      <a:pt x="0" y="41"/>
                    </a:moveTo>
                    <a:lnTo>
                      <a:pt x="32" y="0"/>
                    </a:lnTo>
                    <a:lnTo>
                      <a:pt x="40" y="0"/>
                    </a:lnTo>
                    <a:lnTo>
                      <a:pt x="16" y="32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3" name="Freeform 819"/>
              <p:cNvSpPr>
                <a:spLocks/>
              </p:cNvSpPr>
              <p:nvPr/>
            </p:nvSpPr>
            <p:spPr bwMode="auto">
              <a:xfrm>
                <a:off x="2589" y="2798"/>
                <a:ext cx="41" cy="106"/>
              </a:xfrm>
              <a:custGeom>
                <a:avLst/>
                <a:gdLst/>
                <a:ahLst/>
                <a:cxnLst>
                  <a:cxn ang="0">
                    <a:pos x="0" y="106"/>
                  </a:cxn>
                  <a:cxn ang="0">
                    <a:pos x="24" y="74"/>
                  </a:cxn>
                  <a:cxn ang="0">
                    <a:pos x="41" y="0"/>
                  </a:cxn>
                  <a:cxn ang="0">
                    <a:pos x="16" y="41"/>
                  </a:cxn>
                  <a:cxn ang="0">
                    <a:pos x="0" y="106"/>
                  </a:cxn>
                </a:cxnLst>
                <a:rect l="0" t="0" r="r" b="b"/>
                <a:pathLst>
                  <a:path w="41" h="106">
                    <a:moveTo>
                      <a:pt x="0" y="106"/>
                    </a:moveTo>
                    <a:lnTo>
                      <a:pt x="24" y="74"/>
                    </a:lnTo>
                    <a:lnTo>
                      <a:pt x="41" y="0"/>
                    </a:lnTo>
                    <a:lnTo>
                      <a:pt x="16" y="4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4D1A33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4" name="Freeform 820"/>
              <p:cNvSpPr>
                <a:spLocks/>
              </p:cNvSpPr>
              <p:nvPr/>
            </p:nvSpPr>
            <p:spPr bwMode="auto">
              <a:xfrm>
                <a:off x="2605" y="2798"/>
                <a:ext cx="41" cy="106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5" y="0"/>
                  </a:cxn>
                  <a:cxn ang="0">
                    <a:pos x="41" y="66"/>
                  </a:cxn>
                  <a:cxn ang="0">
                    <a:pos x="8" y="106"/>
                  </a:cxn>
                  <a:cxn ang="0">
                    <a:pos x="0" y="41"/>
                  </a:cxn>
                </a:cxnLst>
                <a:rect l="0" t="0" r="r" b="b"/>
                <a:pathLst>
                  <a:path w="41" h="106">
                    <a:moveTo>
                      <a:pt x="0" y="41"/>
                    </a:moveTo>
                    <a:lnTo>
                      <a:pt x="25" y="0"/>
                    </a:lnTo>
                    <a:lnTo>
                      <a:pt x="41" y="66"/>
                    </a:lnTo>
                    <a:lnTo>
                      <a:pt x="8" y="10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5" name="Freeform 821"/>
              <p:cNvSpPr>
                <a:spLocks/>
              </p:cNvSpPr>
              <p:nvPr/>
            </p:nvSpPr>
            <p:spPr bwMode="auto">
              <a:xfrm>
                <a:off x="2613" y="2864"/>
                <a:ext cx="41" cy="65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33" y="0"/>
                  </a:cxn>
                  <a:cxn ang="0">
                    <a:pos x="41" y="32"/>
                  </a:cxn>
                  <a:cxn ang="0">
                    <a:pos x="17" y="65"/>
                  </a:cxn>
                  <a:cxn ang="0">
                    <a:pos x="0" y="40"/>
                  </a:cxn>
                </a:cxnLst>
                <a:rect l="0" t="0" r="r" b="b"/>
                <a:pathLst>
                  <a:path w="41" h="65">
                    <a:moveTo>
                      <a:pt x="0" y="40"/>
                    </a:moveTo>
                    <a:lnTo>
                      <a:pt x="33" y="0"/>
                    </a:lnTo>
                    <a:lnTo>
                      <a:pt x="41" y="32"/>
                    </a:lnTo>
                    <a:lnTo>
                      <a:pt x="17" y="65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6" name="Freeform 822"/>
              <p:cNvSpPr>
                <a:spLocks/>
              </p:cNvSpPr>
              <p:nvPr/>
            </p:nvSpPr>
            <p:spPr bwMode="auto">
              <a:xfrm>
                <a:off x="2630" y="2864"/>
                <a:ext cx="41" cy="65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24" y="32"/>
                  </a:cxn>
                  <a:cxn ang="0">
                    <a:pos x="41" y="0"/>
                  </a:cxn>
                  <a:cxn ang="0">
                    <a:pos x="16" y="40"/>
                  </a:cxn>
                  <a:cxn ang="0">
                    <a:pos x="0" y="65"/>
                  </a:cxn>
                </a:cxnLst>
                <a:rect l="0" t="0" r="r" b="b"/>
                <a:pathLst>
                  <a:path w="41" h="65">
                    <a:moveTo>
                      <a:pt x="0" y="65"/>
                    </a:moveTo>
                    <a:lnTo>
                      <a:pt x="24" y="32"/>
                    </a:lnTo>
                    <a:lnTo>
                      <a:pt x="41" y="0"/>
                    </a:lnTo>
                    <a:lnTo>
                      <a:pt x="16" y="4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4D1A33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7" name="Freeform 823"/>
              <p:cNvSpPr>
                <a:spLocks/>
              </p:cNvSpPr>
              <p:nvPr/>
            </p:nvSpPr>
            <p:spPr bwMode="auto">
              <a:xfrm>
                <a:off x="2646" y="2790"/>
                <a:ext cx="41" cy="114"/>
              </a:xfrm>
              <a:custGeom>
                <a:avLst/>
                <a:gdLst/>
                <a:ahLst/>
                <a:cxnLst>
                  <a:cxn ang="0">
                    <a:pos x="0" y="114"/>
                  </a:cxn>
                  <a:cxn ang="0">
                    <a:pos x="25" y="74"/>
                  </a:cxn>
                  <a:cxn ang="0">
                    <a:pos x="41" y="0"/>
                  </a:cxn>
                  <a:cxn ang="0">
                    <a:pos x="17" y="41"/>
                  </a:cxn>
                  <a:cxn ang="0">
                    <a:pos x="0" y="114"/>
                  </a:cxn>
                </a:cxnLst>
                <a:rect l="0" t="0" r="r" b="b"/>
                <a:pathLst>
                  <a:path w="41" h="114">
                    <a:moveTo>
                      <a:pt x="0" y="114"/>
                    </a:moveTo>
                    <a:lnTo>
                      <a:pt x="25" y="74"/>
                    </a:lnTo>
                    <a:lnTo>
                      <a:pt x="41" y="0"/>
                    </a:lnTo>
                    <a:lnTo>
                      <a:pt x="17" y="41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4D1A33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8" name="Freeform 824"/>
              <p:cNvSpPr>
                <a:spLocks/>
              </p:cNvSpPr>
              <p:nvPr/>
            </p:nvSpPr>
            <p:spPr bwMode="auto">
              <a:xfrm>
                <a:off x="2663" y="2790"/>
                <a:ext cx="40" cy="139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4" y="0"/>
                  </a:cxn>
                  <a:cxn ang="0">
                    <a:pos x="40" y="98"/>
                  </a:cxn>
                  <a:cxn ang="0">
                    <a:pos x="8" y="139"/>
                  </a:cxn>
                  <a:cxn ang="0">
                    <a:pos x="0" y="41"/>
                  </a:cxn>
                </a:cxnLst>
                <a:rect l="0" t="0" r="r" b="b"/>
                <a:pathLst>
                  <a:path w="40" h="139">
                    <a:moveTo>
                      <a:pt x="0" y="41"/>
                    </a:moveTo>
                    <a:lnTo>
                      <a:pt x="24" y="0"/>
                    </a:lnTo>
                    <a:lnTo>
                      <a:pt x="40" y="98"/>
                    </a:lnTo>
                    <a:lnTo>
                      <a:pt x="8" y="13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9" name="Freeform 825"/>
              <p:cNvSpPr>
                <a:spLocks/>
              </p:cNvSpPr>
              <p:nvPr/>
            </p:nvSpPr>
            <p:spPr bwMode="auto">
              <a:xfrm>
                <a:off x="2671" y="2864"/>
                <a:ext cx="41" cy="65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32" y="24"/>
                  </a:cxn>
                  <a:cxn ang="0">
                    <a:pos x="41" y="0"/>
                  </a:cxn>
                  <a:cxn ang="0">
                    <a:pos x="16" y="40"/>
                  </a:cxn>
                  <a:cxn ang="0">
                    <a:pos x="0" y="65"/>
                  </a:cxn>
                </a:cxnLst>
                <a:rect l="0" t="0" r="r" b="b"/>
                <a:pathLst>
                  <a:path w="41" h="65">
                    <a:moveTo>
                      <a:pt x="0" y="65"/>
                    </a:moveTo>
                    <a:lnTo>
                      <a:pt x="32" y="24"/>
                    </a:lnTo>
                    <a:lnTo>
                      <a:pt x="41" y="0"/>
                    </a:lnTo>
                    <a:lnTo>
                      <a:pt x="16" y="4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4D1A33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0" name="Freeform 826"/>
              <p:cNvSpPr>
                <a:spLocks/>
              </p:cNvSpPr>
              <p:nvPr/>
            </p:nvSpPr>
            <p:spPr bwMode="auto">
              <a:xfrm>
                <a:off x="2687" y="2864"/>
                <a:ext cx="41" cy="73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25" y="0"/>
                  </a:cxn>
                  <a:cxn ang="0">
                    <a:pos x="41" y="32"/>
                  </a:cxn>
                  <a:cxn ang="0">
                    <a:pos x="16" y="73"/>
                  </a:cxn>
                  <a:cxn ang="0">
                    <a:pos x="0" y="40"/>
                  </a:cxn>
                </a:cxnLst>
                <a:rect l="0" t="0" r="r" b="b"/>
                <a:pathLst>
                  <a:path w="41" h="73">
                    <a:moveTo>
                      <a:pt x="0" y="40"/>
                    </a:moveTo>
                    <a:lnTo>
                      <a:pt x="25" y="0"/>
                    </a:lnTo>
                    <a:lnTo>
                      <a:pt x="41" y="32"/>
                    </a:lnTo>
                    <a:lnTo>
                      <a:pt x="16" y="7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1" name="Freeform 827"/>
              <p:cNvSpPr>
                <a:spLocks/>
              </p:cNvSpPr>
              <p:nvPr/>
            </p:nvSpPr>
            <p:spPr bwMode="auto">
              <a:xfrm>
                <a:off x="2703" y="2896"/>
                <a:ext cx="41" cy="74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5" y="0"/>
                  </a:cxn>
                  <a:cxn ang="0">
                    <a:pos x="41" y="33"/>
                  </a:cxn>
                  <a:cxn ang="0">
                    <a:pos x="9" y="74"/>
                  </a:cxn>
                  <a:cxn ang="0">
                    <a:pos x="0" y="41"/>
                  </a:cxn>
                </a:cxnLst>
                <a:rect l="0" t="0" r="r" b="b"/>
                <a:pathLst>
                  <a:path w="41" h="74">
                    <a:moveTo>
                      <a:pt x="0" y="41"/>
                    </a:moveTo>
                    <a:lnTo>
                      <a:pt x="25" y="0"/>
                    </a:lnTo>
                    <a:lnTo>
                      <a:pt x="41" y="33"/>
                    </a:lnTo>
                    <a:lnTo>
                      <a:pt x="9" y="7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2" name="Freeform 828"/>
              <p:cNvSpPr>
                <a:spLocks/>
              </p:cNvSpPr>
              <p:nvPr/>
            </p:nvSpPr>
            <p:spPr bwMode="auto">
              <a:xfrm>
                <a:off x="2712" y="2864"/>
                <a:ext cx="49" cy="106"/>
              </a:xfrm>
              <a:custGeom>
                <a:avLst/>
                <a:gdLst/>
                <a:ahLst/>
                <a:cxnLst>
                  <a:cxn ang="0">
                    <a:pos x="0" y="106"/>
                  </a:cxn>
                  <a:cxn ang="0">
                    <a:pos x="32" y="65"/>
                  </a:cxn>
                  <a:cxn ang="0">
                    <a:pos x="49" y="0"/>
                  </a:cxn>
                  <a:cxn ang="0">
                    <a:pos x="16" y="40"/>
                  </a:cxn>
                  <a:cxn ang="0">
                    <a:pos x="0" y="106"/>
                  </a:cxn>
                </a:cxnLst>
                <a:rect l="0" t="0" r="r" b="b"/>
                <a:pathLst>
                  <a:path w="49" h="106">
                    <a:moveTo>
                      <a:pt x="0" y="106"/>
                    </a:moveTo>
                    <a:lnTo>
                      <a:pt x="32" y="65"/>
                    </a:lnTo>
                    <a:lnTo>
                      <a:pt x="49" y="0"/>
                    </a:lnTo>
                    <a:lnTo>
                      <a:pt x="16" y="4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4D1A33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3" name="Freeform 829"/>
              <p:cNvSpPr>
                <a:spLocks/>
              </p:cNvSpPr>
              <p:nvPr/>
            </p:nvSpPr>
            <p:spPr bwMode="auto">
              <a:xfrm>
                <a:off x="2728" y="2864"/>
                <a:ext cx="41" cy="73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33" y="0"/>
                  </a:cxn>
                  <a:cxn ang="0">
                    <a:pos x="41" y="32"/>
                  </a:cxn>
                  <a:cxn ang="0">
                    <a:pos x="16" y="73"/>
                  </a:cxn>
                  <a:cxn ang="0">
                    <a:pos x="0" y="40"/>
                  </a:cxn>
                </a:cxnLst>
                <a:rect l="0" t="0" r="r" b="b"/>
                <a:pathLst>
                  <a:path w="41" h="73">
                    <a:moveTo>
                      <a:pt x="0" y="40"/>
                    </a:moveTo>
                    <a:lnTo>
                      <a:pt x="33" y="0"/>
                    </a:lnTo>
                    <a:lnTo>
                      <a:pt x="41" y="32"/>
                    </a:lnTo>
                    <a:lnTo>
                      <a:pt x="16" y="7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4" name="Freeform 830"/>
              <p:cNvSpPr>
                <a:spLocks/>
              </p:cNvSpPr>
              <p:nvPr/>
            </p:nvSpPr>
            <p:spPr bwMode="auto">
              <a:xfrm>
                <a:off x="2744" y="2896"/>
                <a:ext cx="41" cy="58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5" y="0"/>
                  </a:cxn>
                  <a:cxn ang="0">
                    <a:pos x="41" y="17"/>
                  </a:cxn>
                  <a:cxn ang="0">
                    <a:pos x="17" y="58"/>
                  </a:cxn>
                  <a:cxn ang="0">
                    <a:pos x="0" y="41"/>
                  </a:cxn>
                </a:cxnLst>
                <a:rect l="0" t="0" r="r" b="b"/>
                <a:pathLst>
                  <a:path w="41" h="58">
                    <a:moveTo>
                      <a:pt x="0" y="41"/>
                    </a:moveTo>
                    <a:lnTo>
                      <a:pt x="25" y="0"/>
                    </a:lnTo>
                    <a:lnTo>
                      <a:pt x="41" y="17"/>
                    </a:lnTo>
                    <a:lnTo>
                      <a:pt x="17" y="58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5" name="Freeform 831"/>
              <p:cNvSpPr>
                <a:spLocks/>
              </p:cNvSpPr>
              <p:nvPr/>
            </p:nvSpPr>
            <p:spPr bwMode="auto">
              <a:xfrm>
                <a:off x="2761" y="2913"/>
                <a:ext cx="41" cy="65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4" y="0"/>
                  </a:cxn>
                  <a:cxn ang="0">
                    <a:pos x="41" y="24"/>
                  </a:cxn>
                  <a:cxn ang="0">
                    <a:pos x="8" y="65"/>
                  </a:cxn>
                  <a:cxn ang="0">
                    <a:pos x="0" y="41"/>
                  </a:cxn>
                </a:cxnLst>
                <a:rect l="0" t="0" r="r" b="b"/>
                <a:pathLst>
                  <a:path w="41" h="65">
                    <a:moveTo>
                      <a:pt x="0" y="41"/>
                    </a:moveTo>
                    <a:lnTo>
                      <a:pt x="24" y="0"/>
                    </a:lnTo>
                    <a:lnTo>
                      <a:pt x="41" y="24"/>
                    </a:lnTo>
                    <a:lnTo>
                      <a:pt x="8" y="65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6" name="Freeform 832"/>
              <p:cNvSpPr>
                <a:spLocks/>
              </p:cNvSpPr>
              <p:nvPr/>
            </p:nvSpPr>
            <p:spPr bwMode="auto">
              <a:xfrm>
                <a:off x="2769" y="2937"/>
                <a:ext cx="41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1" y="0"/>
                  </a:cxn>
                  <a:cxn ang="0">
                    <a:pos x="16" y="33"/>
                  </a:cxn>
                  <a:cxn ang="0">
                    <a:pos x="0" y="41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lnTo>
                      <a:pt x="33" y="0"/>
                    </a:lnTo>
                    <a:lnTo>
                      <a:pt x="41" y="0"/>
                    </a:lnTo>
                    <a:lnTo>
                      <a:pt x="16" y="33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7" name="Freeform 833"/>
              <p:cNvSpPr>
                <a:spLocks/>
              </p:cNvSpPr>
              <p:nvPr/>
            </p:nvSpPr>
            <p:spPr bwMode="auto">
              <a:xfrm>
                <a:off x="2785" y="2855"/>
                <a:ext cx="41" cy="115"/>
              </a:xfrm>
              <a:custGeom>
                <a:avLst/>
                <a:gdLst/>
                <a:ahLst/>
                <a:cxnLst>
                  <a:cxn ang="0">
                    <a:pos x="0" y="115"/>
                  </a:cxn>
                  <a:cxn ang="0">
                    <a:pos x="25" y="82"/>
                  </a:cxn>
                  <a:cxn ang="0">
                    <a:pos x="41" y="0"/>
                  </a:cxn>
                  <a:cxn ang="0">
                    <a:pos x="17" y="41"/>
                  </a:cxn>
                  <a:cxn ang="0">
                    <a:pos x="0" y="115"/>
                  </a:cxn>
                </a:cxnLst>
                <a:rect l="0" t="0" r="r" b="b"/>
                <a:pathLst>
                  <a:path w="41" h="115">
                    <a:moveTo>
                      <a:pt x="0" y="115"/>
                    </a:moveTo>
                    <a:lnTo>
                      <a:pt x="25" y="82"/>
                    </a:lnTo>
                    <a:lnTo>
                      <a:pt x="41" y="0"/>
                    </a:lnTo>
                    <a:lnTo>
                      <a:pt x="17" y="41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4D1A33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8" name="Freeform 834"/>
              <p:cNvSpPr>
                <a:spLocks/>
              </p:cNvSpPr>
              <p:nvPr/>
            </p:nvSpPr>
            <p:spPr bwMode="auto">
              <a:xfrm>
                <a:off x="2802" y="2855"/>
                <a:ext cx="41" cy="115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4" y="0"/>
                  </a:cxn>
                  <a:cxn ang="0">
                    <a:pos x="41" y="74"/>
                  </a:cxn>
                  <a:cxn ang="0">
                    <a:pos x="8" y="115"/>
                  </a:cxn>
                  <a:cxn ang="0">
                    <a:pos x="0" y="41"/>
                  </a:cxn>
                </a:cxnLst>
                <a:rect l="0" t="0" r="r" b="b"/>
                <a:pathLst>
                  <a:path w="41" h="115">
                    <a:moveTo>
                      <a:pt x="0" y="41"/>
                    </a:moveTo>
                    <a:lnTo>
                      <a:pt x="24" y="0"/>
                    </a:lnTo>
                    <a:lnTo>
                      <a:pt x="41" y="74"/>
                    </a:lnTo>
                    <a:lnTo>
                      <a:pt x="8" y="115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9" name="Freeform 835"/>
              <p:cNvSpPr>
                <a:spLocks/>
              </p:cNvSpPr>
              <p:nvPr/>
            </p:nvSpPr>
            <p:spPr bwMode="auto">
              <a:xfrm>
                <a:off x="2810" y="2929"/>
                <a:ext cx="41" cy="57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1" y="16"/>
                  </a:cxn>
                  <a:cxn ang="0">
                    <a:pos x="16" y="57"/>
                  </a:cxn>
                  <a:cxn ang="0">
                    <a:pos x="0" y="41"/>
                  </a:cxn>
                </a:cxnLst>
                <a:rect l="0" t="0" r="r" b="b"/>
                <a:pathLst>
                  <a:path w="41" h="57">
                    <a:moveTo>
                      <a:pt x="0" y="41"/>
                    </a:moveTo>
                    <a:lnTo>
                      <a:pt x="33" y="0"/>
                    </a:lnTo>
                    <a:lnTo>
                      <a:pt x="41" y="16"/>
                    </a:lnTo>
                    <a:lnTo>
                      <a:pt x="16" y="5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0" name="Freeform 836"/>
              <p:cNvSpPr>
                <a:spLocks/>
              </p:cNvSpPr>
              <p:nvPr/>
            </p:nvSpPr>
            <p:spPr bwMode="auto">
              <a:xfrm>
                <a:off x="2826" y="2929"/>
                <a:ext cx="41" cy="57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25" y="16"/>
                  </a:cxn>
                  <a:cxn ang="0">
                    <a:pos x="41" y="0"/>
                  </a:cxn>
                  <a:cxn ang="0">
                    <a:pos x="17" y="41"/>
                  </a:cxn>
                  <a:cxn ang="0">
                    <a:pos x="0" y="57"/>
                  </a:cxn>
                </a:cxnLst>
                <a:rect l="0" t="0" r="r" b="b"/>
                <a:pathLst>
                  <a:path w="41" h="57">
                    <a:moveTo>
                      <a:pt x="0" y="57"/>
                    </a:moveTo>
                    <a:lnTo>
                      <a:pt x="25" y="16"/>
                    </a:lnTo>
                    <a:lnTo>
                      <a:pt x="41" y="0"/>
                    </a:lnTo>
                    <a:lnTo>
                      <a:pt x="17" y="41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1" name="Freeform 837"/>
              <p:cNvSpPr>
                <a:spLocks/>
              </p:cNvSpPr>
              <p:nvPr/>
            </p:nvSpPr>
            <p:spPr bwMode="auto">
              <a:xfrm>
                <a:off x="2843" y="2872"/>
                <a:ext cx="41" cy="98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24" y="57"/>
                  </a:cxn>
                  <a:cxn ang="0">
                    <a:pos x="41" y="0"/>
                  </a:cxn>
                  <a:cxn ang="0">
                    <a:pos x="16" y="41"/>
                  </a:cxn>
                  <a:cxn ang="0">
                    <a:pos x="0" y="98"/>
                  </a:cxn>
                </a:cxnLst>
                <a:rect l="0" t="0" r="r" b="b"/>
                <a:pathLst>
                  <a:path w="41" h="98">
                    <a:moveTo>
                      <a:pt x="0" y="98"/>
                    </a:moveTo>
                    <a:lnTo>
                      <a:pt x="24" y="57"/>
                    </a:lnTo>
                    <a:lnTo>
                      <a:pt x="41" y="0"/>
                    </a:lnTo>
                    <a:lnTo>
                      <a:pt x="16" y="41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4D1A33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2" name="Freeform 838"/>
              <p:cNvSpPr>
                <a:spLocks/>
              </p:cNvSpPr>
              <p:nvPr/>
            </p:nvSpPr>
            <p:spPr bwMode="auto">
              <a:xfrm>
                <a:off x="2859" y="2872"/>
                <a:ext cx="41" cy="114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5" y="0"/>
                  </a:cxn>
                  <a:cxn ang="0">
                    <a:pos x="41" y="73"/>
                  </a:cxn>
                  <a:cxn ang="0">
                    <a:pos x="8" y="114"/>
                  </a:cxn>
                  <a:cxn ang="0">
                    <a:pos x="0" y="41"/>
                  </a:cxn>
                </a:cxnLst>
                <a:rect l="0" t="0" r="r" b="b"/>
                <a:pathLst>
                  <a:path w="41" h="114">
                    <a:moveTo>
                      <a:pt x="0" y="41"/>
                    </a:moveTo>
                    <a:lnTo>
                      <a:pt x="25" y="0"/>
                    </a:lnTo>
                    <a:lnTo>
                      <a:pt x="41" y="73"/>
                    </a:lnTo>
                    <a:lnTo>
                      <a:pt x="8" y="11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3" name="Freeform 839"/>
              <p:cNvSpPr>
                <a:spLocks/>
              </p:cNvSpPr>
              <p:nvPr/>
            </p:nvSpPr>
            <p:spPr bwMode="auto">
              <a:xfrm>
                <a:off x="2867" y="2937"/>
                <a:ext cx="41" cy="4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33" y="8"/>
                  </a:cxn>
                  <a:cxn ang="0">
                    <a:pos x="41" y="0"/>
                  </a:cxn>
                  <a:cxn ang="0">
                    <a:pos x="17" y="33"/>
                  </a:cxn>
                  <a:cxn ang="0">
                    <a:pos x="0" y="49"/>
                  </a:cxn>
                </a:cxnLst>
                <a:rect l="0" t="0" r="r" b="b"/>
                <a:pathLst>
                  <a:path w="41" h="49">
                    <a:moveTo>
                      <a:pt x="0" y="49"/>
                    </a:moveTo>
                    <a:lnTo>
                      <a:pt x="33" y="8"/>
                    </a:lnTo>
                    <a:lnTo>
                      <a:pt x="41" y="0"/>
                    </a:lnTo>
                    <a:lnTo>
                      <a:pt x="17" y="33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4" name="Freeform 840"/>
              <p:cNvSpPr>
                <a:spLocks/>
              </p:cNvSpPr>
              <p:nvPr/>
            </p:nvSpPr>
            <p:spPr bwMode="auto">
              <a:xfrm>
                <a:off x="2884" y="2872"/>
                <a:ext cx="40" cy="98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24" y="65"/>
                  </a:cxn>
                  <a:cxn ang="0">
                    <a:pos x="40" y="0"/>
                  </a:cxn>
                  <a:cxn ang="0">
                    <a:pos x="16" y="41"/>
                  </a:cxn>
                  <a:cxn ang="0">
                    <a:pos x="0" y="98"/>
                  </a:cxn>
                </a:cxnLst>
                <a:rect l="0" t="0" r="r" b="b"/>
                <a:pathLst>
                  <a:path w="40" h="98">
                    <a:moveTo>
                      <a:pt x="0" y="98"/>
                    </a:moveTo>
                    <a:lnTo>
                      <a:pt x="24" y="65"/>
                    </a:lnTo>
                    <a:lnTo>
                      <a:pt x="40" y="0"/>
                    </a:lnTo>
                    <a:lnTo>
                      <a:pt x="16" y="41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4D1A33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5" name="Freeform 841"/>
              <p:cNvSpPr>
                <a:spLocks/>
              </p:cNvSpPr>
              <p:nvPr/>
            </p:nvSpPr>
            <p:spPr bwMode="auto">
              <a:xfrm>
                <a:off x="2900" y="2872"/>
                <a:ext cx="41" cy="106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4" y="0"/>
                  </a:cxn>
                  <a:cxn ang="0">
                    <a:pos x="41" y="65"/>
                  </a:cxn>
                  <a:cxn ang="0">
                    <a:pos x="16" y="106"/>
                  </a:cxn>
                  <a:cxn ang="0">
                    <a:pos x="0" y="41"/>
                  </a:cxn>
                </a:cxnLst>
                <a:rect l="0" t="0" r="r" b="b"/>
                <a:pathLst>
                  <a:path w="41" h="106">
                    <a:moveTo>
                      <a:pt x="0" y="41"/>
                    </a:moveTo>
                    <a:lnTo>
                      <a:pt x="24" y="0"/>
                    </a:lnTo>
                    <a:lnTo>
                      <a:pt x="41" y="65"/>
                    </a:lnTo>
                    <a:lnTo>
                      <a:pt x="16" y="10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6" name="Freeform 842"/>
              <p:cNvSpPr>
                <a:spLocks/>
              </p:cNvSpPr>
              <p:nvPr/>
            </p:nvSpPr>
            <p:spPr bwMode="auto">
              <a:xfrm>
                <a:off x="2916" y="2937"/>
                <a:ext cx="41" cy="49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5" y="0"/>
                  </a:cxn>
                  <a:cxn ang="0">
                    <a:pos x="41" y="8"/>
                  </a:cxn>
                  <a:cxn ang="0">
                    <a:pos x="8" y="49"/>
                  </a:cxn>
                  <a:cxn ang="0">
                    <a:pos x="0" y="41"/>
                  </a:cxn>
                </a:cxnLst>
                <a:rect l="0" t="0" r="r" b="b"/>
                <a:pathLst>
                  <a:path w="41" h="49">
                    <a:moveTo>
                      <a:pt x="0" y="41"/>
                    </a:moveTo>
                    <a:lnTo>
                      <a:pt x="25" y="0"/>
                    </a:lnTo>
                    <a:lnTo>
                      <a:pt x="41" y="8"/>
                    </a:lnTo>
                    <a:lnTo>
                      <a:pt x="8" y="4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7" name="Freeform 843"/>
              <p:cNvSpPr>
                <a:spLocks/>
              </p:cNvSpPr>
              <p:nvPr/>
            </p:nvSpPr>
            <p:spPr bwMode="auto">
              <a:xfrm>
                <a:off x="2924" y="2921"/>
                <a:ext cx="41" cy="65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33" y="24"/>
                  </a:cxn>
                  <a:cxn ang="0">
                    <a:pos x="41" y="0"/>
                  </a:cxn>
                  <a:cxn ang="0">
                    <a:pos x="17" y="41"/>
                  </a:cxn>
                  <a:cxn ang="0">
                    <a:pos x="0" y="65"/>
                  </a:cxn>
                </a:cxnLst>
                <a:rect l="0" t="0" r="r" b="b"/>
                <a:pathLst>
                  <a:path w="41" h="65">
                    <a:moveTo>
                      <a:pt x="0" y="65"/>
                    </a:moveTo>
                    <a:lnTo>
                      <a:pt x="33" y="24"/>
                    </a:lnTo>
                    <a:lnTo>
                      <a:pt x="41" y="0"/>
                    </a:lnTo>
                    <a:lnTo>
                      <a:pt x="17" y="41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4D1A33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8" name="Freeform 844"/>
              <p:cNvSpPr>
                <a:spLocks/>
              </p:cNvSpPr>
              <p:nvPr/>
            </p:nvSpPr>
            <p:spPr bwMode="auto">
              <a:xfrm>
                <a:off x="2941" y="2921"/>
                <a:ext cx="41" cy="82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4" y="0"/>
                  </a:cxn>
                  <a:cxn ang="0">
                    <a:pos x="41" y="41"/>
                  </a:cxn>
                  <a:cxn ang="0">
                    <a:pos x="16" y="82"/>
                  </a:cxn>
                  <a:cxn ang="0">
                    <a:pos x="0" y="41"/>
                  </a:cxn>
                </a:cxnLst>
                <a:rect l="0" t="0" r="r" b="b"/>
                <a:pathLst>
                  <a:path w="41" h="82">
                    <a:moveTo>
                      <a:pt x="0" y="41"/>
                    </a:moveTo>
                    <a:lnTo>
                      <a:pt x="24" y="0"/>
                    </a:lnTo>
                    <a:lnTo>
                      <a:pt x="41" y="41"/>
                    </a:lnTo>
                    <a:lnTo>
                      <a:pt x="16" y="82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9" name="Freeform 845"/>
              <p:cNvSpPr>
                <a:spLocks/>
              </p:cNvSpPr>
              <p:nvPr/>
            </p:nvSpPr>
            <p:spPr bwMode="auto">
              <a:xfrm>
                <a:off x="2957" y="2945"/>
                <a:ext cx="41" cy="58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25" y="17"/>
                  </a:cxn>
                  <a:cxn ang="0">
                    <a:pos x="41" y="0"/>
                  </a:cxn>
                  <a:cxn ang="0">
                    <a:pos x="17" y="41"/>
                  </a:cxn>
                  <a:cxn ang="0">
                    <a:pos x="0" y="58"/>
                  </a:cxn>
                </a:cxnLst>
                <a:rect l="0" t="0" r="r" b="b"/>
                <a:pathLst>
                  <a:path w="41" h="58">
                    <a:moveTo>
                      <a:pt x="0" y="58"/>
                    </a:moveTo>
                    <a:lnTo>
                      <a:pt x="25" y="17"/>
                    </a:lnTo>
                    <a:lnTo>
                      <a:pt x="41" y="0"/>
                    </a:lnTo>
                    <a:lnTo>
                      <a:pt x="17" y="41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0" name="Freeform 846"/>
              <p:cNvSpPr>
                <a:spLocks/>
              </p:cNvSpPr>
              <p:nvPr/>
            </p:nvSpPr>
            <p:spPr bwMode="auto">
              <a:xfrm>
                <a:off x="2974" y="2929"/>
                <a:ext cx="40" cy="57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24" y="16"/>
                  </a:cxn>
                  <a:cxn ang="0">
                    <a:pos x="40" y="0"/>
                  </a:cxn>
                  <a:cxn ang="0">
                    <a:pos x="16" y="41"/>
                  </a:cxn>
                  <a:cxn ang="0">
                    <a:pos x="0" y="57"/>
                  </a:cxn>
                </a:cxnLst>
                <a:rect l="0" t="0" r="r" b="b"/>
                <a:pathLst>
                  <a:path w="40" h="57">
                    <a:moveTo>
                      <a:pt x="0" y="57"/>
                    </a:moveTo>
                    <a:lnTo>
                      <a:pt x="24" y="16"/>
                    </a:lnTo>
                    <a:lnTo>
                      <a:pt x="40" y="0"/>
                    </a:lnTo>
                    <a:lnTo>
                      <a:pt x="16" y="41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1" name="Freeform 847"/>
              <p:cNvSpPr>
                <a:spLocks/>
              </p:cNvSpPr>
              <p:nvPr/>
            </p:nvSpPr>
            <p:spPr bwMode="auto">
              <a:xfrm>
                <a:off x="2990" y="2929"/>
                <a:ext cx="33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4" y="0"/>
                  </a:cxn>
                  <a:cxn ang="0">
                    <a:pos x="33" y="0"/>
                  </a:cxn>
                  <a:cxn ang="0">
                    <a:pos x="8" y="41"/>
                  </a:cxn>
                  <a:cxn ang="0">
                    <a:pos x="0" y="41"/>
                  </a:cxn>
                </a:cxnLst>
                <a:rect l="0" t="0" r="r" b="b"/>
                <a:pathLst>
                  <a:path w="33" h="41">
                    <a:moveTo>
                      <a:pt x="0" y="41"/>
                    </a:moveTo>
                    <a:lnTo>
                      <a:pt x="24" y="0"/>
                    </a:lnTo>
                    <a:lnTo>
                      <a:pt x="33" y="0"/>
                    </a:lnTo>
                    <a:lnTo>
                      <a:pt x="8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2" name="Freeform 848"/>
              <p:cNvSpPr>
                <a:spLocks/>
              </p:cNvSpPr>
              <p:nvPr/>
            </p:nvSpPr>
            <p:spPr bwMode="auto">
              <a:xfrm>
                <a:off x="2998" y="2929"/>
                <a:ext cx="41" cy="90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5" y="0"/>
                  </a:cxn>
                  <a:cxn ang="0">
                    <a:pos x="41" y="49"/>
                  </a:cxn>
                  <a:cxn ang="0">
                    <a:pos x="16" y="90"/>
                  </a:cxn>
                  <a:cxn ang="0">
                    <a:pos x="0" y="41"/>
                  </a:cxn>
                </a:cxnLst>
                <a:rect l="0" t="0" r="r" b="b"/>
                <a:pathLst>
                  <a:path w="41" h="90">
                    <a:moveTo>
                      <a:pt x="0" y="41"/>
                    </a:moveTo>
                    <a:lnTo>
                      <a:pt x="25" y="0"/>
                    </a:lnTo>
                    <a:lnTo>
                      <a:pt x="41" y="49"/>
                    </a:lnTo>
                    <a:lnTo>
                      <a:pt x="16" y="9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3" name="Freeform 849"/>
              <p:cNvSpPr>
                <a:spLocks/>
              </p:cNvSpPr>
              <p:nvPr/>
            </p:nvSpPr>
            <p:spPr bwMode="auto">
              <a:xfrm>
                <a:off x="3014" y="2978"/>
                <a:ext cx="41" cy="49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5" y="0"/>
                  </a:cxn>
                  <a:cxn ang="0">
                    <a:pos x="41" y="8"/>
                  </a:cxn>
                  <a:cxn ang="0">
                    <a:pos x="17" y="49"/>
                  </a:cxn>
                  <a:cxn ang="0">
                    <a:pos x="0" y="41"/>
                  </a:cxn>
                </a:cxnLst>
                <a:rect l="0" t="0" r="r" b="b"/>
                <a:pathLst>
                  <a:path w="41" h="49">
                    <a:moveTo>
                      <a:pt x="0" y="41"/>
                    </a:moveTo>
                    <a:lnTo>
                      <a:pt x="25" y="0"/>
                    </a:lnTo>
                    <a:lnTo>
                      <a:pt x="41" y="8"/>
                    </a:lnTo>
                    <a:lnTo>
                      <a:pt x="17" y="4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4" name="Freeform 850"/>
              <p:cNvSpPr>
                <a:spLocks/>
              </p:cNvSpPr>
              <p:nvPr/>
            </p:nvSpPr>
            <p:spPr bwMode="auto">
              <a:xfrm>
                <a:off x="3031" y="2962"/>
                <a:ext cx="41" cy="65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24" y="24"/>
                  </a:cxn>
                  <a:cxn ang="0">
                    <a:pos x="41" y="0"/>
                  </a:cxn>
                  <a:cxn ang="0">
                    <a:pos x="8" y="41"/>
                  </a:cxn>
                  <a:cxn ang="0">
                    <a:pos x="0" y="65"/>
                  </a:cxn>
                </a:cxnLst>
                <a:rect l="0" t="0" r="r" b="b"/>
                <a:pathLst>
                  <a:path w="41" h="65">
                    <a:moveTo>
                      <a:pt x="0" y="65"/>
                    </a:moveTo>
                    <a:lnTo>
                      <a:pt x="24" y="24"/>
                    </a:lnTo>
                    <a:lnTo>
                      <a:pt x="41" y="0"/>
                    </a:lnTo>
                    <a:lnTo>
                      <a:pt x="8" y="41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5" name="Freeform 851"/>
              <p:cNvSpPr>
                <a:spLocks/>
              </p:cNvSpPr>
              <p:nvPr/>
            </p:nvSpPr>
            <p:spPr bwMode="auto">
              <a:xfrm>
                <a:off x="3039" y="2962"/>
                <a:ext cx="41" cy="57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1" y="16"/>
                  </a:cxn>
                  <a:cxn ang="0">
                    <a:pos x="16" y="57"/>
                  </a:cxn>
                  <a:cxn ang="0">
                    <a:pos x="0" y="41"/>
                  </a:cxn>
                </a:cxnLst>
                <a:rect l="0" t="0" r="r" b="b"/>
                <a:pathLst>
                  <a:path w="41" h="57">
                    <a:moveTo>
                      <a:pt x="0" y="41"/>
                    </a:moveTo>
                    <a:lnTo>
                      <a:pt x="33" y="0"/>
                    </a:lnTo>
                    <a:lnTo>
                      <a:pt x="41" y="16"/>
                    </a:lnTo>
                    <a:lnTo>
                      <a:pt x="16" y="5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6" name="Freeform 852"/>
              <p:cNvSpPr>
                <a:spLocks/>
              </p:cNvSpPr>
              <p:nvPr/>
            </p:nvSpPr>
            <p:spPr bwMode="auto">
              <a:xfrm>
                <a:off x="3055" y="2962"/>
                <a:ext cx="41" cy="57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25" y="16"/>
                  </a:cxn>
                  <a:cxn ang="0">
                    <a:pos x="41" y="0"/>
                  </a:cxn>
                  <a:cxn ang="0">
                    <a:pos x="17" y="41"/>
                  </a:cxn>
                  <a:cxn ang="0">
                    <a:pos x="0" y="57"/>
                  </a:cxn>
                </a:cxnLst>
                <a:rect l="0" t="0" r="r" b="b"/>
                <a:pathLst>
                  <a:path w="41" h="57">
                    <a:moveTo>
                      <a:pt x="0" y="57"/>
                    </a:moveTo>
                    <a:lnTo>
                      <a:pt x="25" y="16"/>
                    </a:lnTo>
                    <a:lnTo>
                      <a:pt x="41" y="0"/>
                    </a:lnTo>
                    <a:lnTo>
                      <a:pt x="17" y="41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7" name="Freeform 853"/>
              <p:cNvSpPr>
                <a:spLocks/>
              </p:cNvSpPr>
              <p:nvPr/>
            </p:nvSpPr>
            <p:spPr bwMode="auto">
              <a:xfrm>
                <a:off x="3072" y="2962"/>
                <a:ext cx="41" cy="49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4" y="0"/>
                  </a:cxn>
                  <a:cxn ang="0">
                    <a:pos x="41" y="8"/>
                  </a:cxn>
                  <a:cxn ang="0">
                    <a:pos x="16" y="49"/>
                  </a:cxn>
                  <a:cxn ang="0">
                    <a:pos x="0" y="41"/>
                  </a:cxn>
                </a:cxnLst>
                <a:rect l="0" t="0" r="r" b="b"/>
                <a:pathLst>
                  <a:path w="41" h="49">
                    <a:moveTo>
                      <a:pt x="0" y="41"/>
                    </a:moveTo>
                    <a:lnTo>
                      <a:pt x="24" y="0"/>
                    </a:lnTo>
                    <a:lnTo>
                      <a:pt x="41" y="8"/>
                    </a:lnTo>
                    <a:lnTo>
                      <a:pt x="16" y="4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8" name="Freeform 854"/>
              <p:cNvSpPr>
                <a:spLocks/>
              </p:cNvSpPr>
              <p:nvPr/>
            </p:nvSpPr>
            <p:spPr bwMode="auto">
              <a:xfrm>
                <a:off x="3088" y="2929"/>
                <a:ext cx="41" cy="82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25" y="41"/>
                  </a:cxn>
                  <a:cxn ang="0">
                    <a:pos x="41" y="0"/>
                  </a:cxn>
                  <a:cxn ang="0">
                    <a:pos x="17" y="41"/>
                  </a:cxn>
                  <a:cxn ang="0">
                    <a:pos x="0" y="82"/>
                  </a:cxn>
                </a:cxnLst>
                <a:rect l="0" t="0" r="r" b="b"/>
                <a:pathLst>
                  <a:path w="41" h="82">
                    <a:moveTo>
                      <a:pt x="0" y="82"/>
                    </a:moveTo>
                    <a:lnTo>
                      <a:pt x="25" y="41"/>
                    </a:lnTo>
                    <a:lnTo>
                      <a:pt x="41" y="0"/>
                    </a:lnTo>
                    <a:lnTo>
                      <a:pt x="17" y="41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4D1A33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9" name="Freeform 855"/>
              <p:cNvSpPr>
                <a:spLocks/>
              </p:cNvSpPr>
              <p:nvPr/>
            </p:nvSpPr>
            <p:spPr bwMode="auto">
              <a:xfrm>
                <a:off x="3105" y="2929"/>
                <a:ext cx="32" cy="115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4" y="0"/>
                  </a:cxn>
                  <a:cxn ang="0">
                    <a:pos x="32" y="74"/>
                  </a:cxn>
                  <a:cxn ang="0">
                    <a:pos x="8" y="115"/>
                  </a:cxn>
                  <a:cxn ang="0">
                    <a:pos x="0" y="41"/>
                  </a:cxn>
                </a:cxnLst>
                <a:rect l="0" t="0" r="r" b="b"/>
                <a:pathLst>
                  <a:path w="32" h="115">
                    <a:moveTo>
                      <a:pt x="0" y="41"/>
                    </a:moveTo>
                    <a:lnTo>
                      <a:pt x="24" y="0"/>
                    </a:lnTo>
                    <a:lnTo>
                      <a:pt x="32" y="74"/>
                    </a:lnTo>
                    <a:lnTo>
                      <a:pt x="8" y="115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0" name="Freeform 856"/>
              <p:cNvSpPr>
                <a:spLocks/>
              </p:cNvSpPr>
              <p:nvPr/>
            </p:nvSpPr>
            <p:spPr bwMode="auto">
              <a:xfrm>
                <a:off x="3113" y="2986"/>
                <a:ext cx="41" cy="58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24" y="17"/>
                  </a:cxn>
                  <a:cxn ang="0">
                    <a:pos x="41" y="0"/>
                  </a:cxn>
                  <a:cxn ang="0">
                    <a:pos x="16" y="41"/>
                  </a:cxn>
                  <a:cxn ang="0">
                    <a:pos x="0" y="58"/>
                  </a:cxn>
                </a:cxnLst>
                <a:rect l="0" t="0" r="r" b="b"/>
                <a:pathLst>
                  <a:path w="41" h="58">
                    <a:moveTo>
                      <a:pt x="0" y="58"/>
                    </a:moveTo>
                    <a:lnTo>
                      <a:pt x="24" y="17"/>
                    </a:lnTo>
                    <a:lnTo>
                      <a:pt x="41" y="0"/>
                    </a:lnTo>
                    <a:lnTo>
                      <a:pt x="16" y="41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1" name="Freeform 857"/>
              <p:cNvSpPr>
                <a:spLocks/>
              </p:cNvSpPr>
              <p:nvPr/>
            </p:nvSpPr>
            <p:spPr bwMode="auto">
              <a:xfrm>
                <a:off x="3129" y="2970"/>
                <a:ext cx="41" cy="57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25" y="16"/>
                  </a:cxn>
                  <a:cxn ang="0">
                    <a:pos x="41" y="0"/>
                  </a:cxn>
                  <a:cxn ang="0">
                    <a:pos x="16" y="41"/>
                  </a:cxn>
                  <a:cxn ang="0">
                    <a:pos x="0" y="57"/>
                  </a:cxn>
                </a:cxnLst>
                <a:rect l="0" t="0" r="r" b="b"/>
                <a:pathLst>
                  <a:path w="41" h="57">
                    <a:moveTo>
                      <a:pt x="0" y="57"/>
                    </a:moveTo>
                    <a:lnTo>
                      <a:pt x="25" y="16"/>
                    </a:lnTo>
                    <a:lnTo>
                      <a:pt x="41" y="0"/>
                    </a:lnTo>
                    <a:lnTo>
                      <a:pt x="16" y="41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2" name="Freeform 858"/>
              <p:cNvSpPr>
                <a:spLocks/>
              </p:cNvSpPr>
              <p:nvPr/>
            </p:nvSpPr>
            <p:spPr bwMode="auto">
              <a:xfrm>
                <a:off x="3145" y="2970"/>
                <a:ext cx="41" cy="57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5" y="0"/>
                  </a:cxn>
                  <a:cxn ang="0">
                    <a:pos x="41" y="16"/>
                  </a:cxn>
                  <a:cxn ang="0">
                    <a:pos x="17" y="57"/>
                  </a:cxn>
                  <a:cxn ang="0">
                    <a:pos x="0" y="41"/>
                  </a:cxn>
                </a:cxnLst>
                <a:rect l="0" t="0" r="r" b="b"/>
                <a:pathLst>
                  <a:path w="41" h="57">
                    <a:moveTo>
                      <a:pt x="0" y="41"/>
                    </a:moveTo>
                    <a:lnTo>
                      <a:pt x="25" y="0"/>
                    </a:lnTo>
                    <a:lnTo>
                      <a:pt x="41" y="16"/>
                    </a:lnTo>
                    <a:lnTo>
                      <a:pt x="17" y="5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3" name="Freeform 859"/>
              <p:cNvSpPr>
                <a:spLocks/>
              </p:cNvSpPr>
              <p:nvPr/>
            </p:nvSpPr>
            <p:spPr bwMode="auto">
              <a:xfrm>
                <a:off x="3162" y="2937"/>
                <a:ext cx="41" cy="90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4" y="49"/>
                  </a:cxn>
                  <a:cxn ang="0">
                    <a:pos x="41" y="0"/>
                  </a:cxn>
                  <a:cxn ang="0">
                    <a:pos x="16" y="41"/>
                  </a:cxn>
                  <a:cxn ang="0">
                    <a:pos x="0" y="90"/>
                  </a:cxn>
                </a:cxnLst>
                <a:rect l="0" t="0" r="r" b="b"/>
                <a:pathLst>
                  <a:path w="41" h="90">
                    <a:moveTo>
                      <a:pt x="0" y="90"/>
                    </a:moveTo>
                    <a:lnTo>
                      <a:pt x="24" y="49"/>
                    </a:lnTo>
                    <a:lnTo>
                      <a:pt x="41" y="0"/>
                    </a:lnTo>
                    <a:lnTo>
                      <a:pt x="16" y="41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4D1A33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4" name="Freeform 860"/>
              <p:cNvSpPr>
                <a:spLocks/>
              </p:cNvSpPr>
              <p:nvPr/>
            </p:nvSpPr>
            <p:spPr bwMode="auto">
              <a:xfrm>
                <a:off x="3178" y="2937"/>
                <a:ext cx="33" cy="98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5" y="0"/>
                  </a:cxn>
                  <a:cxn ang="0">
                    <a:pos x="33" y="57"/>
                  </a:cxn>
                  <a:cxn ang="0">
                    <a:pos x="8" y="98"/>
                  </a:cxn>
                  <a:cxn ang="0">
                    <a:pos x="0" y="41"/>
                  </a:cxn>
                </a:cxnLst>
                <a:rect l="0" t="0" r="r" b="b"/>
                <a:pathLst>
                  <a:path w="33" h="98">
                    <a:moveTo>
                      <a:pt x="0" y="41"/>
                    </a:moveTo>
                    <a:lnTo>
                      <a:pt x="25" y="0"/>
                    </a:lnTo>
                    <a:lnTo>
                      <a:pt x="33" y="57"/>
                    </a:lnTo>
                    <a:lnTo>
                      <a:pt x="8" y="98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5" name="Freeform 861"/>
              <p:cNvSpPr>
                <a:spLocks/>
              </p:cNvSpPr>
              <p:nvPr/>
            </p:nvSpPr>
            <p:spPr bwMode="auto">
              <a:xfrm>
                <a:off x="3186" y="2994"/>
                <a:ext cx="41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5" y="0"/>
                  </a:cxn>
                  <a:cxn ang="0">
                    <a:pos x="41" y="0"/>
                  </a:cxn>
                  <a:cxn ang="0">
                    <a:pos x="17" y="41"/>
                  </a:cxn>
                  <a:cxn ang="0">
                    <a:pos x="0" y="41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lnTo>
                      <a:pt x="25" y="0"/>
                    </a:lnTo>
                    <a:lnTo>
                      <a:pt x="41" y="0"/>
                    </a:lnTo>
                    <a:lnTo>
                      <a:pt x="17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6" name="Freeform 862"/>
              <p:cNvSpPr>
                <a:spLocks/>
              </p:cNvSpPr>
              <p:nvPr/>
            </p:nvSpPr>
            <p:spPr bwMode="auto">
              <a:xfrm>
                <a:off x="3203" y="2994"/>
                <a:ext cx="41" cy="50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4" y="0"/>
                  </a:cxn>
                  <a:cxn ang="0">
                    <a:pos x="41" y="17"/>
                  </a:cxn>
                  <a:cxn ang="0">
                    <a:pos x="16" y="50"/>
                  </a:cxn>
                  <a:cxn ang="0">
                    <a:pos x="0" y="41"/>
                  </a:cxn>
                </a:cxnLst>
                <a:rect l="0" t="0" r="r" b="b"/>
                <a:pathLst>
                  <a:path w="41" h="50">
                    <a:moveTo>
                      <a:pt x="0" y="41"/>
                    </a:moveTo>
                    <a:lnTo>
                      <a:pt x="24" y="0"/>
                    </a:lnTo>
                    <a:lnTo>
                      <a:pt x="41" y="17"/>
                    </a:lnTo>
                    <a:lnTo>
                      <a:pt x="16" y="5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7" name="Freeform 863"/>
              <p:cNvSpPr>
                <a:spLocks/>
              </p:cNvSpPr>
              <p:nvPr/>
            </p:nvSpPr>
            <p:spPr bwMode="auto">
              <a:xfrm>
                <a:off x="3219" y="3011"/>
                <a:ext cx="33" cy="4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25" y="0"/>
                  </a:cxn>
                  <a:cxn ang="0">
                    <a:pos x="33" y="8"/>
                  </a:cxn>
                  <a:cxn ang="0">
                    <a:pos x="8" y="41"/>
                  </a:cxn>
                  <a:cxn ang="0">
                    <a:pos x="0" y="33"/>
                  </a:cxn>
                </a:cxnLst>
                <a:rect l="0" t="0" r="r" b="b"/>
                <a:pathLst>
                  <a:path w="33" h="41">
                    <a:moveTo>
                      <a:pt x="0" y="33"/>
                    </a:moveTo>
                    <a:lnTo>
                      <a:pt x="25" y="0"/>
                    </a:lnTo>
                    <a:lnTo>
                      <a:pt x="33" y="8"/>
                    </a:lnTo>
                    <a:lnTo>
                      <a:pt x="8" y="4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8" name="Freeform 864"/>
              <p:cNvSpPr>
                <a:spLocks/>
              </p:cNvSpPr>
              <p:nvPr/>
            </p:nvSpPr>
            <p:spPr bwMode="auto">
              <a:xfrm>
                <a:off x="3227" y="2954"/>
                <a:ext cx="49" cy="98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25" y="65"/>
                  </a:cxn>
                  <a:cxn ang="0">
                    <a:pos x="49" y="0"/>
                  </a:cxn>
                  <a:cxn ang="0">
                    <a:pos x="25" y="40"/>
                  </a:cxn>
                  <a:cxn ang="0">
                    <a:pos x="0" y="98"/>
                  </a:cxn>
                </a:cxnLst>
                <a:rect l="0" t="0" r="r" b="b"/>
                <a:pathLst>
                  <a:path w="49" h="98">
                    <a:moveTo>
                      <a:pt x="0" y="98"/>
                    </a:moveTo>
                    <a:lnTo>
                      <a:pt x="25" y="65"/>
                    </a:lnTo>
                    <a:lnTo>
                      <a:pt x="49" y="0"/>
                    </a:lnTo>
                    <a:lnTo>
                      <a:pt x="25" y="40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4D1A33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9" name="Freeform 865"/>
              <p:cNvSpPr>
                <a:spLocks/>
              </p:cNvSpPr>
              <p:nvPr/>
            </p:nvSpPr>
            <p:spPr bwMode="auto">
              <a:xfrm>
                <a:off x="3252" y="2847"/>
                <a:ext cx="41" cy="147"/>
              </a:xfrm>
              <a:custGeom>
                <a:avLst/>
                <a:gdLst/>
                <a:ahLst/>
                <a:cxnLst>
                  <a:cxn ang="0">
                    <a:pos x="0" y="147"/>
                  </a:cxn>
                  <a:cxn ang="0">
                    <a:pos x="24" y="107"/>
                  </a:cxn>
                  <a:cxn ang="0">
                    <a:pos x="41" y="0"/>
                  </a:cxn>
                  <a:cxn ang="0">
                    <a:pos x="16" y="41"/>
                  </a:cxn>
                  <a:cxn ang="0">
                    <a:pos x="0" y="147"/>
                  </a:cxn>
                </a:cxnLst>
                <a:rect l="0" t="0" r="r" b="b"/>
                <a:pathLst>
                  <a:path w="41" h="147">
                    <a:moveTo>
                      <a:pt x="0" y="147"/>
                    </a:moveTo>
                    <a:lnTo>
                      <a:pt x="24" y="107"/>
                    </a:lnTo>
                    <a:lnTo>
                      <a:pt x="41" y="0"/>
                    </a:lnTo>
                    <a:lnTo>
                      <a:pt x="16" y="41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4D1A33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0" name="Freeform 866"/>
              <p:cNvSpPr>
                <a:spLocks/>
              </p:cNvSpPr>
              <p:nvPr/>
            </p:nvSpPr>
            <p:spPr bwMode="auto">
              <a:xfrm>
                <a:off x="3268" y="2847"/>
                <a:ext cx="33" cy="188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5" y="0"/>
                  </a:cxn>
                  <a:cxn ang="0">
                    <a:pos x="33" y="147"/>
                  </a:cxn>
                  <a:cxn ang="0">
                    <a:pos x="8" y="188"/>
                  </a:cxn>
                  <a:cxn ang="0">
                    <a:pos x="0" y="41"/>
                  </a:cxn>
                </a:cxnLst>
                <a:rect l="0" t="0" r="r" b="b"/>
                <a:pathLst>
                  <a:path w="33" h="188">
                    <a:moveTo>
                      <a:pt x="0" y="41"/>
                    </a:moveTo>
                    <a:lnTo>
                      <a:pt x="25" y="0"/>
                    </a:lnTo>
                    <a:lnTo>
                      <a:pt x="33" y="147"/>
                    </a:lnTo>
                    <a:lnTo>
                      <a:pt x="8" y="188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1" name="Freeform 867"/>
              <p:cNvSpPr>
                <a:spLocks/>
              </p:cNvSpPr>
              <p:nvPr/>
            </p:nvSpPr>
            <p:spPr bwMode="auto">
              <a:xfrm>
                <a:off x="3276" y="2994"/>
                <a:ext cx="41" cy="58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5" y="0"/>
                  </a:cxn>
                  <a:cxn ang="0">
                    <a:pos x="41" y="17"/>
                  </a:cxn>
                  <a:cxn ang="0">
                    <a:pos x="17" y="58"/>
                  </a:cxn>
                  <a:cxn ang="0">
                    <a:pos x="0" y="41"/>
                  </a:cxn>
                </a:cxnLst>
                <a:rect l="0" t="0" r="r" b="b"/>
                <a:pathLst>
                  <a:path w="41" h="58">
                    <a:moveTo>
                      <a:pt x="0" y="41"/>
                    </a:moveTo>
                    <a:lnTo>
                      <a:pt x="25" y="0"/>
                    </a:lnTo>
                    <a:lnTo>
                      <a:pt x="41" y="17"/>
                    </a:lnTo>
                    <a:lnTo>
                      <a:pt x="17" y="58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2" name="Freeform 868"/>
              <p:cNvSpPr>
                <a:spLocks/>
              </p:cNvSpPr>
              <p:nvPr/>
            </p:nvSpPr>
            <p:spPr bwMode="auto">
              <a:xfrm>
                <a:off x="3293" y="3011"/>
                <a:ext cx="32" cy="57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4" y="0"/>
                  </a:cxn>
                  <a:cxn ang="0">
                    <a:pos x="32" y="16"/>
                  </a:cxn>
                  <a:cxn ang="0">
                    <a:pos x="8" y="57"/>
                  </a:cxn>
                  <a:cxn ang="0">
                    <a:pos x="0" y="41"/>
                  </a:cxn>
                </a:cxnLst>
                <a:rect l="0" t="0" r="r" b="b"/>
                <a:pathLst>
                  <a:path w="32" h="57">
                    <a:moveTo>
                      <a:pt x="0" y="41"/>
                    </a:moveTo>
                    <a:lnTo>
                      <a:pt x="24" y="0"/>
                    </a:lnTo>
                    <a:lnTo>
                      <a:pt x="32" y="16"/>
                    </a:lnTo>
                    <a:lnTo>
                      <a:pt x="8" y="5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3" name="Freeform 869"/>
              <p:cNvSpPr>
                <a:spLocks/>
              </p:cNvSpPr>
              <p:nvPr/>
            </p:nvSpPr>
            <p:spPr bwMode="auto">
              <a:xfrm>
                <a:off x="3301" y="3027"/>
                <a:ext cx="41" cy="49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4" y="0"/>
                  </a:cxn>
                  <a:cxn ang="0">
                    <a:pos x="41" y="8"/>
                  </a:cxn>
                  <a:cxn ang="0">
                    <a:pos x="16" y="49"/>
                  </a:cxn>
                  <a:cxn ang="0">
                    <a:pos x="0" y="41"/>
                  </a:cxn>
                </a:cxnLst>
                <a:rect l="0" t="0" r="r" b="b"/>
                <a:pathLst>
                  <a:path w="41" h="49">
                    <a:moveTo>
                      <a:pt x="0" y="41"/>
                    </a:moveTo>
                    <a:lnTo>
                      <a:pt x="24" y="0"/>
                    </a:lnTo>
                    <a:lnTo>
                      <a:pt x="41" y="8"/>
                    </a:lnTo>
                    <a:lnTo>
                      <a:pt x="16" y="4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4" name="Freeform 870"/>
              <p:cNvSpPr>
                <a:spLocks/>
              </p:cNvSpPr>
              <p:nvPr/>
            </p:nvSpPr>
            <p:spPr bwMode="auto">
              <a:xfrm>
                <a:off x="3317" y="3027"/>
                <a:ext cx="41" cy="4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25" y="8"/>
                  </a:cxn>
                  <a:cxn ang="0">
                    <a:pos x="41" y="0"/>
                  </a:cxn>
                  <a:cxn ang="0">
                    <a:pos x="17" y="41"/>
                  </a:cxn>
                  <a:cxn ang="0">
                    <a:pos x="0" y="49"/>
                  </a:cxn>
                </a:cxnLst>
                <a:rect l="0" t="0" r="r" b="b"/>
                <a:pathLst>
                  <a:path w="41" h="49">
                    <a:moveTo>
                      <a:pt x="0" y="49"/>
                    </a:moveTo>
                    <a:lnTo>
                      <a:pt x="25" y="8"/>
                    </a:lnTo>
                    <a:lnTo>
                      <a:pt x="41" y="0"/>
                    </a:lnTo>
                    <a:lnTo>
                      <a:pt x="17" y="41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5" name="Freeform 871"/>
              <p:cNvSpPr>
                <a:spLocks/>
              </p:cNvSpPr>
              <p:nvPr/>
            </p:nvSpPr>
            <p:spPr bwMode="auto">
              <a:xfrm>
                <a:off x="3334" y="3027"/>
                <a:ext cx="41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4" y="0"/>
                  </a:cxn>
                  <a:cxn ang="0">
                    <a:pos x="41" y="0"/>
                  </a:cxn>
                  <a:cxn ang="0">
                    <a:pos x="16" y="41"/>
                  </a:cxn>
                  <a:cxn ang="0">
                    <a:pos x="0" y="41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lnTo>
                      <a:pt x="24" y="0"/>
                    </a:lnTo>
                    <a:lnTo>
                      <a:pt x="41" y="0"/>
                    </a:lnTo>
                    <a:lnTo>
                      <a:pt x="16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6" name="Freeform 872"/>
              <p:cNvSpPr>
                <a:spLocks/>
              </p:cNvSpPr>
              <p:nvPr/>
            </p:nvSpPr>
            <p:spPr bwMode="auto">
              <a:xfrm>
                <a:off x="3350" y="3011"/>
                <a:ext cx="41" cy="57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25" y="16"/>
                  </a:cxn>
                  <a:cxn ang="0">
                    <a:pos x="41" y="0"/>
                  </a:cxn>
                  <a:cxn ang="0">
                    <a:pos x="16" y="41"/>
                  </a:cxn>
                  <a:cxn ang="0">
                    <a:pos x="0" y="57"/>
                  </a:cxn>
                </a:cxnLst>
                <a:rect l="0" t="0" r="r" b="b"/>
                <a:pathLst>
                  <a:path w="41" h="57">
                    <a:moveTo>
                      <a:pt x="0" y="57"/>
                    </a:moveTo>
                    <a:lnTo>
                      <a:pt x="25" y="16"/>
                    </a:lnTo>
                    <a:lnTo>
                      <a:pt x="41" y="0"/>
                    </a:lnTo>
                    <a:lnTo>
                      <a:pt x="16" y="41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7" name="Freeform 873"/>
              <p:cNvSpPr>
                <a:spLocks/>
              </p:cNvSpPr>
              <p:nvPr/>
            </p:nvSpPr>
            <p:spPr bwMode="auto">
              <a:xfrm>
                <a:off x="3366" y="3011"/>
                <a:ext cx="33" cy="57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5" y="0"/>
                  </a:cxn>
                  <a:cxn ang="0">
                    <a:pos x="33" y="16"/>
                  </a:cxn>
                  <a:cxn ang="0">
                    <a:pos x="9" y="57"/>
                  </a:cxn>
                  <a:cxn ang="0">
                    <a:pos x="0" y="41"/>
                  </a:cxn>
                </a:cxnLst>
                <a:rect l="0" t="0" r="r" b="b"/>
                <a:pathLst>
                  <a:path w="33" h="57">
                    <a:moveTo>
                      <a:pt x="0" y="41"/>
                    </a:moveTo>
                    <a:lnTo>
                      <a:pt x="25" y="0"/>
                    </a:lnTo>
                    <a:lnTo>
                      <a:pt x="33" y="16"/>
                    </a:lnTo>
                    <a:lnTo>
                      <a:pt x="9" y="5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8" name="Freeform 874"/>
              <p:cNvSpPr>
                <a:spLocks/>
              </p:cNvSpPr>
              <p:nvPr/>
            </p:nvSpPr>
            <p:spPr bwMode="auto">
              <a:xfrm>
                <a:off x="3375" y="2855"/>
                <a:ext cx="49" cy="213"/>
              </a:xfrm>
              <a:custGeom>
                <a:avLst/>
                <a:gdLst/>
                <a:ahLst/>
                <a:cxnLst>
                  <a:cxn ang="0">
                    <a:pos x="0" y="213"/>
                  </a:cxn>
                  <a:cxn ang="0">
                    <a:pos x="24" y="172"/>
                  </a:cxn>
                  <a:cxn ang="0">
                    <a:pos x="49" y="0"/>
                  </a:cxn>
                  <a:cxn ang="0">
                    <a:pos x="24" y="41"/>
                  </a:cxn>
                  <a:cxn ang="0">
                    <a:pos x="0" y="213"/>
                  </a:cxn>
                </a:cxnLst>
                <a:rect l="0" t="0" r="r" b="b"/>
                <a:pathLst>
                  <a:path w="49" h="213">
                    <a:moveTo>
                      <a:pt x="0" y="213"/>
                    </a:moveTo>
                    <a:lnTo>
                      <a:pt x="24" y="172"/>
                    </a:lnTo>
                    <a:lnTo>
                      <a:pt x="49" y="0"/>
                    </a:lnTo>
                    <a:lnTo>
                      <a:pt x="24" y="41"/>
                    </a:lnTo>
                    <a:lnTo>
                      <a:pt x="0" y="213"/>
                    </a:lnTo>
                    <a:close/>
                  </a:path>
                </a:pathLst>
              </a:custGeom>
              <a:solidFill>
                <a:srgbClr val="4D1A33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9" name="Freeform 875"/>
              <p:cNvSpPr>
                <a:spLocks/>
              </p:cNvSpPr>
              <p:nvPr/>
            </p:nvSpPr>
            <p:spPr bwMode="auto">
              <a:xfrm>
                <a:off x="3399" y="2855"/>
                <a:ext cx="33" cy="213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5" y="0"/>
                  </a:cxn>
                  <a:cxn ang="0">
                    <a:pos x="33" y="172"/>
                  </a:cxn>
                  <a:cxn ang="0">
                    <a:pos x="8" y="213"/>
                  </a:cxn>
                  <a:cxn ang="0">
                    <a:pos x="0" y="41"/>
                  </a:cxn>
                </a:cxnLst>
                <a:rect l="0" t="0" r="r" b="b"/>
                <a:pathLst>
                  <a:path w="33" h="213">
                    <a:moveTo>
                      <a:pt x="0" y="41"/>
                    </a:moveTo>
                    <a:lnTo>
                      <a:pt x="25" y="0"/>
                    </a:lnTo>
                    <a:lnTo>
                      <a:pt x="33" y="172"/>
                    </a:lnTo>
                    <a:lnTo>
                      <a:pt x="8" y="213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0" name="Freeform 876"/>
              <p:cNvSpPr>
                <a:spLocks/>
              </p:cNvSpPr>
              <p:nvPr/>
            </p:nvSpPr>
            <p:spPr bwMode="auto">
              <a:xfrm>
                <a:off x="3407" y="3027"/>
                <a:ext cx="41" cy="49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5" y="0"/>
                  </a:cxn>
                  <a:cxn ang="0">
                    <a:pos x="41" y="8"/>
                  </a:cxn>
                  <a:cxn ang="0">
                    <a:pos x="17" y="49"/>
                  </a:cxn>
                  <a:cxn ang="0">
                    <a:pos x="0" y="41"/>
                  </a:cxn>
                </a:cxnLst>
                <a:rect l="0" t="0" r="r" b="b"/>
                <a:pathLst>
                  <a:path w="41" h="49">
                    <a:moveTo>
                      <a:pt x="0" y="41"/>
                    </a:moveTo>
                    <a:lnTo>
                      <a:pt x="25" y="0"/>
                    </a:lnTo>
                    <a:lnTo>
                      <a:pt x="41" y="8"/>
                    </a:lnTo>
                    <a:lnTo>
                      <a:pt x="17" y="4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1" name="Freeform 877"/>
              <p:cNvSpPr>
                <a:spLocks/>
              </p:cNvSpPr>
              <p:nvPr/>
            </p:nvSpPr>
            <p:spPr bwMode="auto">
              <a:xfrm>
                <a:off x="3424" y="3035"/>
                <a:ext cx="32" cy="50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4" y="0"/>
                  </a:cxn>
                  <a:cxn ang="0">
                    <a:pos x="32" y="9"/>
                  </a:cxn>
                  <a:cxn ang="0">
                    <a:pos x="16" y="50"/>
                  </a:cxn>
                  <a:cxn ang="0">
                    <a:pos x="0" y="41"/>
                  </a:cxn>
                </a:cxnLst>
                <a:rect l="0" t="0" r="r" b="b"/>
                <a:pathLst>
                  <a:path w="32" h="50">
                    <a:moveTo>
                      <a:pt x="0" y="41"/>
                    </a:moveTo>
                    <a:lnTo>
                      <a:pt x="24" y="0"/>
                    </a:lnTo>
                    <a:lnTo>
                      <a:pt x="32" y="9"/>
                    </a:lnTo>
                    <a:lnTo>
                      <a:pt x="16" y="5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2" name="Freeform 878"/>
              <p:cNvSpPr>
                <a:spLocks/>
              </p:cNvSpPr>
              <p:nvPr/>
            </p:nvSpPr>
            <p:spPr bwMode="auto">
              <a:xfrm>
                <a:off x="3440" y="2986"/>
                <a:ext cx="41" cy="99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16" y="58"/>
                  </a:cxn>
                  <a:cxn ang="0">
                    <a:pos x="41" y="0"/>
                  </a:cxn>
                  <a:cxn ang="0">
                    <a:pos x="16" y="41"/>
                  </a:cxn>
                  <a:cxn ang="0">
                    <a:pos x="0" y="99"/>
                  </a:cxn>
                </a:cxnLst>
                <a:rect l="0" t="0" r="r" b="b"/>
                <a:pathLst>
                  <a:path w="41" h="99">
                    <a:moveTo>
                      <a:pt x="0" y="99"/>
                    </a:moveTo>
                    <a:lnTo>
                      <a:pt x="16" y="58"/>
                    </a:lnTo>
                    <a:lnTo>
                      <a:pt x="41" y="0"/>
                    </a:lnTo>
                    <a:lnTo>
                      <a:pt x="16" y="41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4D1A33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3" name="Freeform 879"/>
              <p:cNvSpPr>
                <a:spLocks/>
              </p:cNvSpPr>
              <p:nvPr/>
            </p:nvSpPr>
            <p:spPr bwMode="auto">
              <a:xfrm>
                <a:off x="3456" y="2986"/>
                <a:ext cx="33" cy="99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5" y="0"/>
                  </a:cxn>
                  <a:cxn ang="0">
                    <a:pos x="33" y="58"/>
                  </a:cxn>
                  <a:cxn ang="0">
                    <a:pos x="9" y="99"/>
                  </a:cxn>
                  <a:cxn ang="0">
                    <a:pos x="0" y="41"/>
                  </a:cxn>
                </a:cxnLst>
                <a:rect l="0" t="0" r="r" b="b"/>
                <a:pathLst>
                  <a:path w="33" h="99">
                    <a:moveTo>
                      <a:pt x="0" y="41"/>
                    </a:moveTo>
                    <a:lnTo>
                      <a:pt x="25" y="0"/>
                    </a:lnTo>
                    <a:lnTo>
                      <a:pt x="33" y="58"/>
                    </a:lnTo>
                    <a:lnTo>
                      <a:pt x="9" y="9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4" name="Freeform 880"/>
              <p:cNvSpPr>
                <a:spLocks/>
              </p:cNvSpPr>
              <p:nvPr/>
            </p:nvSpPr>
            <p:spPr bwMode="auto">
              <a:xfrm>
                <a:off x="3465" y="3011"/>
                <a:ext cx="41" cy="74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24" y="33"/>
                  </a:cxn>
                  <a:cxn ang="0">
                    <a:pos x="41" y="0"/>
                  </a:cxn>
                  <a:cxn ang="0">
                    <a:pos x="16" y="41"/>
                  </a:cxn>
                  <a:cxn ang="0">
                    <a:pos x="0" y="74"/>
                  </a:cxn>
                </a:cxnLst>
                <a:rect l="0" t="0" r="r" b="b"/>
                <a:pathLst>
                  <a:path w="41" h="74">
                    <a:moveTo>
                      <a:pt x="0" y="74"/>
                    </a:moveTo>
                    <a:lnTo>
                      <a:pt x="24" y="33"/>
                    </a:lnTo>
                    <a:lnTo>
                      <a:pt x="41" y="0"/>
                    </a:lnTo>
                    <a:lnTo>
                      <a:pt x="16" y="41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4D1A33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5" name="Freeform 881"/>
              <p:cNvSpPr>
                <a:spLocks/>
              </p:cNvSpPr>
              <p:nvPr/>
            </p:nvSpPr>
            <p:spPr bwMode="auto">
              <a:xfrm>
                <a:off x="3481" y="3003"/>
                <a:ext cx="41" cy="4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25" y="8"/>
                  </a:cxn>
                  <a:cxn ang="0">
                    <a:pos x="41" y="0"/>
                  </a:cxn>
                  <a:cxn ang="0">
                    <a:pos x="16" y="41"/>
                  </a:cxn>
                  <a:cxn ang="0">
                    <a:pos x="0" y="49"/>
                  </a:cxn>
                </a:cxnLst>
                <a:rect l="0" t="0" r="r" b="b"/>
                <a:pathLst>
                  <a:path w="41" h="49">
                    <a:moveTo>
                      <a:pt x="0" y="49"/>
                    </a:moveTo>
                    <a:lnTo>
                      <a:pt x="25" y="8"/>
                    </a:lnTo>
                    <a:lnTo>
                      <a:pt x="41" y="0"/>
                    </a:lnTo>
                    <a:lnTo>
                      <a:pt x="16" y="41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6" name="Freeform 882"/>
              <p:cNvSpPr>
                <a:spLocks/>
              </p:cNvSpPr>
              <p:nvPr/>
            </p:nvSpPr>
            <p:spPr bwMode="auto">
              <a:xfrm>
                <a:off x="3497" y="2954"/>
                <a:ext cx="41" cy="90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5" y="49"/>
                  </a:cxn>
                  <a:cxn ang="0">
                    <a:pos x="41" y="0"/>
                  </a:cxn>
                  <a:cxn ang="0">
                    <a:pos x="17" y="40"/>
                  </a:cxn>
                  <a:cxn ang="0">
                    <a:pos x="0" y="90"/>
                  </a:cxn>
                </a:cxnLst>
                <a:rect l="0" t="0" r="r" b="b"/>
                <a:pathLst>
                  <a:path w="41" h="90">
                    <a:moveTo>
                      <a:pt x="0" y="90"/>
                    </a:moveTo>
                    <a:lnTo>
                      <a:pt x="25" y="49"/>
                    </a:lnTo>
                    <a:lnTo>
                      <a:pt x="41" y="0"/>
                    </a:lnTo>
                    <a:lnTo>
                      <a:pt x="17" y="4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4D1A33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7" name="Freeform 883"/>
              <p:cNvSpPr>
                <a:spLocks/>
              </p:cNvSpPr>
              <p:nvPr/>
            </p:nvSpPr>
            <p:spPr bwMode="auto">
              <a:xfrm>
                <a:off x="3514" y="2954"/>
                <a:ext cx="32" cy="139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24" y="0"/>
                  </a:cxn>
                  <a:cxn ang="0">
                    <a:pos x="32" y="98"/>
                  </a:cxn>
                  <a:cxn ang="0">
                    <a:pos x="16" y="139"/>
                  </a:cxn>
                  <a:cxn ang="0">
                    <a:pos x="0" y="40"/>
                  </a:cxn>
                </a:cxnLst>
                <a:rect l="0" t="0" r="r" b="b"/>
                <a:pathLst>
                  <a:path w="32" h="139">
                    <a:moveTo>
                      <a:pt x="0" y="40"/>
                    </a:moveTo>
                    <a:lnTo>
                      <a:pt x="24" y="0"/>
                    </a:lnTo>
                    <a:lnTo>
                      <a:pt x="32" y="98"/>
                    </a:lnTo>
                    <a:lnTo>
                      <a:pt x="16" y="139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8" name="Freeform 884"/>
              <p:cNvSpPr>
                <a:spLocks/>
              </p:cNvSpPr>
              <p:nvPr/>
            </p:nvSpPr>
            <p:spPr bwMode="auto">
              <a:xfrm>
                <a:off x="3530" y="3003"/>
                <a:ext cx="41" cy="90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16" y="49"/>
                  </a:cxn>
                  <a:cxn ang="0">
                    <a:pos x="41" y="0"/>
                  </a:cxn>
                  <a:cxn ang="0">
                    <a:pos x="16" y="41"/>
                  </a:cxn>
                  <a:cxn ang="0">
                    <a:pos x="0" y="90"/>
                  </a:cxn>
                </a:cxnLst>
                <a:rect l="0" t="0" r="r" b="b"/>
                <a:pathLst>
                  <a:path w="41" h="90">
                    <a:moveTo>
                      <a:pt x="0" y="90"/>
                    </a:moveTo>
                    <a:lnTo>
                      <a:pt x="16" y="49"/>
                    </a:lnTo>
                    <a:lnTo>
                      <a:pt x="41" y="0"/>
                    </a:lnTo>
                    <a:lnTo>
                      <a:pt x="16" y="41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4D1A33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9" name="Freeform 885"/>
              <p:cNvSpPr>
                <a:spLocks/>
              </p:cNvSpPr>
              <p:nvPr/>
            </p:nvSpPr>
            <p:spPr bwMode="auto">
              <a:xfrm>
                <a:off x="3546" y="2994"/>
                <a:ext cx="33" cy="5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25" y="9"/>
                  </a:cxn>
                  <a:cxn ang="0">
                    <a:pos x="33" y="0"/>
                  </a:cxn>
                  <a:cxn ang="0">
                    <a:pos x="17" y="41"/>
                  </a:cxn>
                  <a:cxn ang="0">
                    <a:pos x="0" y="50"/>
                  </a:cxn>
                </a:cxnLst>
                <a:rect l="0" t="0" r="r" b="b"/>
                <a:pathLst>
                  <a:path w="33" h="50">
                    <a:moveTo>
                      <a:pt x="0" y="50"/>
                    </a:moveTo>
                    <a:lnTo>
                      <a:pt x="25" y="9"/>
                    </a:lnTo>
                    <a:lnTo>
                      <a:pt x="33" y="0"/>
                    </a:lnTo>
                    <a:lnTo>
                      <a:pt x="17" y="41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0" name="Freeform 886"/>
              <p:cNvSpPr>
                <a:spLocks/>
              </p:cNvSpPr>
              <p:nvPr/>
            </p:nvSpPr>
            <p:spPr bwMode="auto">
              <a:xfrm>
                <a:off x="3563" y="2994"/>
                <a:ext cx="33" cy="58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6" y="0"/>
                  </a:cxn>
                  <a:cxn ang="0">
                    <a:pos x="33" y="17"/>
                  </a:cxn>
                  <a:cxn ang="0">
                    <a:pos x="8" y="58"/>
                  </a:cxn>
                  <a:cxn ang="0">
                    <a:pos x="0" y="41"/>
                  </a:cxn>
                </a:cxnLst>
                <a:rect l="0" t="0" r="r" b="b"/>
                <a:pathLst>
                  <a:path w="33" h="58">
                    <a:moveTo>
                      <a:pt x="0" y="41"/>
                    </a:moveTo>
                    <a:lnTo>
                      <a:pt x="16" y="0"/>
                    </a:lnTo>
                    <a:lnTo>
                      <a:pt x="33" y="17"/>
                    </a:lnTo>
                    <a:lnTo>
                      <a:pt x="8" y="58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1" name="Freeform 887"/>
              <p:cNvSpPr>
                <a:spLocks/>
              </p:cNvSpPr>
              <p:nvPr/>
            </p:nvSpPr>
            <p:spPr bwMode="auto">
              <a:xfrm>
                <a:off x="3571" y="3011"/>
                <a:ext cx="41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5" y="0"/>
                  </a:cxn>
                  <a:cxn ang="0">
                    <a:pos x="41" y="0"/>
                  </a:cxn>
                  <a:cxn ang="0">
                    <a:pos x="16" y="41"/>
                  </a:cxn>
                  <a:cxn ang="0">
                    <a:pos x="0" y="41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lnTo>
                      <a:pt x="25" y="0"/>
                    </a:lnTo>
                    <a:lnTo>
                      <a:pt x="41" y="0"/>
                    </a:lnTo>
                    <a:lnTo>
                      <a:pt x="16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2" name="Freeform 888"/>
              <p:cNvSpPr>
                <a:spLocks/>
              </p:cNvSpPr>
              <p:nvPr/>
            </p:nvSpPr>
            <p:spPr bwMode="auto">
              <a:xfrm>
                <a:off x="3587" y="2962"/>
                <a:ext cx="41" cy="90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5" y="49"/>
                  </a:cxn>
                  <a:cxn ang="0">
                    <a:pos x="41" y="0"/>
                  </a:cxn>
                  <a:cxn ang="0">
                    <a:pos x="17" y="41"/>
                  </a:cxn>
                  <a:cxn ang="0">
                    <a:pos x="0" y="90"/>
                  </a:cxn>
                </a:cxnLst>
                <a:rect l="0" t="0" r="r" b="b"/>
                <a:pathLst>
                  <a:path w="41" h="90">
                    <a:moveTo>
                      <a:pt x="0" y="90"/>
                    </a:moveTo>
                    <a:lnTo>
                      <a:pt x="25" y="49"/>
                    </a:lnTo>
                    <a:lnTo>
                      <a:pt x="41" y="0"/>
                    </a:lnTo>
                    <a:lnTo>
                      <a:pt x="17" y="41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4D1A33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3" name="Freeform 889"/>
              <p:cNvSpPr>
                <a:spLocks/>
              </p:cNvSpPr>
              <p:nvPr/>
            </p:nvSpPr>
            <p:spPr bwMode="auto">
              <a:xfrm>
                <a:off x="3604" y="2962"/>
                <a:ext cx="32" cy="13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4" y="0"/>
                  </a:cxn>
                  <a:cxn ang="0">
                    <a:pos x="32" y="90"/>
                  </a:cxn>
                  <a:cxn ang="0">
                    <a:pos x="16" y="131"/>
                  </a:cxn>
                  <a:cxn ang="0">
                    <a:pos x="0" y="41"/>
                  </a:cxn>
                </a:cxnLst>
                <a:rect l="0" t="0" r="r" b="b"/>
                <a:pathLst>
                  <a:path w="32" h="131">
                    <a:moveTo>
                      <a:pt x="0" y="41"/>
                    </a:moveTo>
                    <a:lnTo>
                      <a:pt x="24" y="0"/>
                    </a:lnTo>
                    <a:lnTo>
                      <a:pt x="32" y="90"/>
                    </a:lnTo>
                    <a:lnTo>
                      <a:pt x="16" y="13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4" name="Freeform 890"/>
              <p:cNvSpPr>
                <a:spLocks/>
              </p:cNvSpPr>
              <p:nvPr/>
            </p:nvSpPr>
            <p:spPr bwMode="auto">
              <a:xfrm>
                <a:off x="3620" y="3052"/>
                <a:ext cx="33" cy="73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6" y="0"/>
                  </a:cxn>
                  <a:cxn ang="0">
                    <a:pos x="33" y="33"/>
                  </a:cxn>
                  <a:cxn ang="0">
                    <a:pos x="8" y="73"/>
                  </a:cxn>
                  <a:cxn ang="0">
                    <a:pos x="0" y="41"/>
                  </a:cxn>
                </a:cxnLst>
                <a:rect l="0" t="0" r="r" b="b"/>
                <a:pathLst>
                  <a:path w="33" h="73">
                    <a:moveTo>
                      <a:pt x="0" y="41"/>
                    </a:moveTo>
                    <a:lnTo>
                      <a:pt x="16" y="0"/>
                    </a:lnTo>
                    <a:lnTo>
                      <a:pt x="33" y="33"/>
                    </a:lnTo>
                    <a:lnTo>
                      <a:pt x="8" y="73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5" name="Freeform 891"/>
              <p:cNvSpPr>
                <a:spLocks/>
              </p:cNvSpPr>
              <p:nvPr/>
            </p:nvSpPr>
            <p:spPr bwMode="auto">
              <a:xfrm>
                <a:off x="3628" y="3076"/>
                <a:ext cx="41" cy="4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25" y="9"/>
                  </a:cxn>
                  <a:cxn ang="0">
                    <a:pos x="41" y="0"/>
                  </a:cxn>
                  <a:cxn ang="0">
                    <a:pos x="17" y="41"/>
                  </a:cxn>
                  <a:cxn ang="0">
                    <a:pos x="0" y="49"/>
                  </a:cxn>
                </a:cxnLst>
                <a:rect l="0" t="0" r="r" b="b"/>
                <a:pathLst>
                  <a:path w="41" h="49">
                    <a:moveTo>
                      <a:pt x="0" y="49"/>
                    </a:moveTo>
                    <a:lnTo>
                      <a:pt x="25" y="9"/>
                    </a:lnTo>
                    <a:lnTo>
                      <a:pt x="41" y="0"/>
                    </a:lnTo>
                    <a:lnTo>
                      <a:pt x="17" y="41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6" name="Freeform 892"/>
              <p:cNvSpPr>
                <a:spLocks/>
              </p:cNvSpPr>
              <p:nvPr/>
            </p:nvSpPr>
            <p:spPr bwMode="auto">
              <a:xfrm>
                <a:off x="3645" y="3060"/>
                <a:ext cx="41" cy="57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24" y="16"/>
                  </a:cxn>
                  <a:cxn ang="0">
                    <a:pos x="41" y="0"/>
                  </a:cxn>
                  <a:cxn ang="0">
                    <a:pos x="16" y="41"/>
                  </a:cxn>
                  <a:cxn ang="0">
                    <a:pos x="0" y="57"/>
                  </a:cxn>
                </a:cxnLst>
                <a:rect l="0" t="0" r="r" b="b"/>
                <a:pathLst>
                  <a:path w="41" h="57">
                    <a:moveTo>
                      <a:pt x="0" y="57"/>
                    </a:moveTo>
                    <a:lnTo>
                      <a:pt x="24" y="16"/>
                    </a:lnTo>
                    <a:lnTo>
                      <a:pt x="41" y="0"/>
                    </a:lnTo>
                    <a:lnTo>
                      <a:pt x="16" y="41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7" name="Freeform 893"/>
              <p:cNvSpPr>
                <a:spLocks/>
              </p:cNvSpPr>
              <p:nvPr/>
            </p:nvSpPr>
            <p:spPr bwMode="auto">
              <a:xfrm>
                <a:off x="3661" y="3044"/>
                <a:ext cx="41" cy="57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25" y="16"/>
                  </a:cxn>
                  <a:cxn ang="0">
                    <a:pos x="41" y="0"/>
                  </a:cxn>
                  <a:cxn ang="0">
                    <a:pos x="16" y="41"/>
                  </a:cxn>
                  <a:cxn ang="0">
                    <a:pos x="0" y="57"/>
                  </a:cxn>
                </a:cxnLst>
                <a:rect l="0" t="0" r="r" b="b"/>
                <a:pathLst>
                  <a:path w="41" h="57">
                    <a:moveTo>
                      <a:pt x="0" y="57"/>
                    </a:moveTo>
                    <a:lnTo>
                      <a:pt x="25" y="16"/>
                    </a:lnTo>
                    <a:lnTo>
                      <a:pt x="41" y="0"/>
                    </a:lnTo>
                    <a:lnTo>
                      <a:pt x="16" y="41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8" name="Freeform 894"/>
              <p:cNvSpPr>
                <a:spLocks/>
              </p:cNvSpPr>
              <p:nvPr/>
            </p:nvSpPr>
            <p:spPr bwMode="auto">
              <a:xfrm>
                <a:off x="3677" y="3044"/>
                <a:ext cx="33" cy="90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5" y="0"/>
                  </a:cxn>
                  <a:cxn ang="0">
                    <a:pos x="33" y="49"/>
                  </a:cxn>
                  <a:cxn ang="0">
                    <a:pos x="17" y="90"/>
                  </a:cxn>
                  <a:cxn ang="0">
                    <a:pos x="0" y="41"/>
                  </a:cxn>
                </a:cxnLst>
                <a:rect l="0" t="0" r="r" b="b"/>
                <a:pathLst>
                  <a:path w="33" h="90">
                    <a:moveTo>
                      <a:pt x="0" y="41"/>
                    </a:moveTo>
                    <a:lnTo>
                      <a:pt x="25" y="0"/>
                    </a:lnTo>
                    <a:lnTo>
                      <a:pt x="33" y="49"/>
                    </a:lnTo>
                    <a:lnTo>
                      <a:pt x="17" y="9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9" name="Freeform 895"/>
              <p:cNvSpPr>
                <a:spLocks/>
              </p:cNvSpPr>
              <p:nvPr/>
            </p:nvSpPr>
            <p:spPr bwMode="auto">
              <a:xfrm>
                <a:off x="3694" y="3044"/>
                <a:ext cx="33" cy="90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16" y="49"/>
                  </a:cxn>
                  <a:cxn ang="0">
                    <a:pos x="33" y="0"/>
                  </a:cxn>
                  <a:cxn ang="0">
                    <a:pos x="16" y="41"/>
                  </a:cxn>
                  <a:cxn ang="0">
                    <a:pos x="0" y="90"/>
                  </a:cxn>
                </a:cxnLst>
                <a:rect l="0" t="0" r="r" b="b"/>
                <a:pathLst>
                  <a:path w="33" h="90">
                    <a:moveTo>
                      <a:pt x="0" y="90"/>
                    </a:moveTo>
                    <a:lnTo>
                      <a:pt x="16" y="49"/>
                    </a:lnTo>
                    <a:lnTo>
                      <a:pt x="33" y="0"/>
                    </a:lnTo>
                    <a:lnTo>
                      <a:pt x="16" y="41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4D1A33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0" name="Freeform 896"/>
              <p:cNvSpPr>
                <a:spLocks/>
              </p:cNvSpPr>
              <p:nvPr/>
            </p:nvSpPr>
            <p:spPr bwMode="auto">
              <a:xfrm>
                <a:off x="3710" y="3044"/>
                <a:ext cx="33" cy="90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7" y="0"/>
                  </a:cxn>
                  <a:cxn ang="0">
                    <a:pos x="33" y="49"/>
                  </a:cxn>
                  <a:cxn ang="0">
                    <a:pos x="8" y="90"/>
                  </a:cxn>
                  <a:cxn ang="0">
                    <a:pos x="0" y="41"/>
                  </a:cxn>
                </a:cxnLst>
                <a:rect l="0" t="0" r="r" b="b"/>
                <a:pathLst>
                  <a:path w="33" h="90">
                    <a:moveTo>
                      <a:pt x="0" y="41"/>
                    </a:moveTo>
                    <a:lnTo>
                      <a:pt x="17" y="0"/>
                    </a:lnTo>
                    <a:lnTo>
                      <a:pt x="33" y="49"/>
                    </a:lnTo>
                    <a:lnTo>
                      <a:pt x="8" y="9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1" name="Freeform 897"/>
              <p:cNvSpPr>
                <a:spLocks/>
              </p:cNvSpPr>
              <p:nvPr/>
            </p:nvSpPr>
            <p:spPr bwMode="auto">
              <a:xfrm>
                <a:off x="3718" y="3093"/>
                <a:ext cx="41" cy="65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5" y="0"/>
                  </a:cxn>
                  <a:cxn ang="0">
                    <a:pos x="41" y="24"/>
                  </a:cxn>
                  <a:cxn ang="0">
                    <a:pos x="17" y="65"/>
                  </a:cxn>
                  <a:cxn ang="0">
                    <a:pos x="0" y="41"/>
                  </a:cxn>
                </a:cxnLst>
                <a:rect l="0" t="0" r="r" b="b"/>
                <a:pathLst>
                  <a:path w="41" h="65">
                    <a:moveTo>
                      <a:pt x="0" y="41"/>
                    </a:moveTo>
                    <a:lnTo>
                      <a:pt x="25" y="0"/>
                    </a:lnTo>
                    <a:lnTo>
                      <a:pt x="41" y="24"/>
                    </a:lnTo>
                    <a:lnTo>
                      <a:pt x="17" y="65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2" name="Freeform 898"/>
              <p:cNvSpPr>
                <a:spLocks/>
              </p:cNvSpPr>
              <p:nvPr/>
            </p:nvSpPr>
            <p:spPr bwMode="auto">
              <a:xfrm>
                <a:off x="3735" y="3117"/>
                <a:ext cx="32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4" y="0"/>
                  </a:cxn>
                  <a:cxn ang="0">
                    <a:pos x="32" y="0"/>
                  </a:cxn>
                  <a:cxn ang="0">
                    <a:pos x="16" y="41"/>
                  </a:cxn>
                  <a:cxn ang="0">
                    <a:pos x="0" y="41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lnTo>
                      <a:pt x="24" y="0"/>
                    </a:lnTo>
                    <a:lnTo>
                      <a:pt x="32" y="0"/>
                    </a:lnTo>
                    <a:lnTo>
                      <a:pt x="16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3" name="Freeform 899"/>
              <p:cNvSpPr>
                <a:spLocks/>
              </p:cNvSpPr>
              <p:nvPr/>
            </p:nvSpPr>
            <p:spPr bwMode="auto">
              <a:xfrm>
                <a:off x="723" y="2708"/>
                <a:ext cx="49" cy="4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41" y="0"/>
                  </a:cxn>
                  <a:cxn ang="0">
                    <a:pos x="49" y="0"/>
                  </a:cxn>
                  <a:cxn ang="0">
                    <a:pos x="8" y="41"/>
                  </a:cxn>
                  <a:cxn ang="0">
                    <a:pos x="0" y="33"/>
                  </a:cxn>
                </a:cxnLst>
                <a:rect l="0" t="0" r="r" b="b"/>
                <a:pathLst>
                  <a:path w="49" h="41">
                    <a:moveTo>
                      <a:pt x="0" y="33"/>
                    </a:moveTo>
                    <a:lnTo>
                      <a:pt x="41" y="0"/>
                    </a:lnTo>
                    <a:lnTo>
                      <a:pt x="49" y="0"/>
                    </a:lnTo>
                    <a:lnTo>
                      <a:pt x="8" y="4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4" name="Freeform 900"/>
              <p:cNvSpPr>
                <a:spLocks/>
              </p:cNvSpPr>
              <p:nvPr/>
            </p:nvSpPr>
            <p:spPr bwMode="auto">
              <a:xfrm>
                <a:off x="731" y="2708"/>
                <a:ext cx="57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1" y="0"/>
                  </a:cxn>
                  <a:cxn ang="0">
                    <a:pos x="57" y="0"/>
                  </a:cxn>
                  <a:cxn ang="0">
                    <a:pos x="16" y="41"/>
                  </a:cxn>
                  <a:cxn ang="0">
                    <a:pos x="0" y="41"/>
                  </a:cxn>
                </a:cxnLst>
                <a:rect l="0" t="0" r="r" b="b"/>
                <a:pathLst>
                  <a:path w="57" h="41">
                    <a:moveTo>
                      <a:pt x="0" y="41"/>
                    </a:moveTo>
                    <a:lnTo>
                      <a:pt x="41" y="0"/>
                    </a:lnTo>
                    <a:lnTo>
                      <a:pt x="57" y="0"/>
                    </a:lnTo>
                    <a:lnTo>
                      <a:pt x="16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5" name="Freeform 901"/>
              <p:cNvSpPr>
                <a:spLocks/>
              </p:cNvSpPr>
              <p:nvPr/>
            </p:nvSpPr>
            <p:spPr bwMode="auto">
              <a:xfrm>
                <a:off x="747" y="2708"/>
                <a:ext cx="50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1" y="0"/>
                  </a:cxn>
                  <a:cxn ang="0">
                    <a:pos x="50" y="8"/>
                  </a:cxn>
                  <a:cxn ang="0">
                    <a:pos x="9" y="41"/>
                  </a:cxn>
                  <a:cxn ang="0">
                    <a:pos x="0" y="41"/>
                  </a:cxn>
                </a:cxnLst>
                <a:rect l="0" t="0" r="r" b="b"/>
                <a:pathLst>
                  <a:path w="50" h="41">
                    <a:moveTo>
                      <a:pt x="0" y="41"/>
                    </a:moveTo>
                    <a:lnTo>
                      <a:pt x="41" y="0"/>
                    </a:lnTo>
                    <a:lnTo>
                      <a:pt x="50" y="8"/>
                    </a:lnTo>
                    <a:lnTo>
                      <a:pt x="9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6" name="Freeform 902"/>
              <p:cNvSpPr>
                <a:spLocks/>
              </p:cNvSpPr>
              <p:nvPr/>
            </p:nvSpPr>
            <p:spPr bwMode="auto">
              <a:xfrm>
                <a:off x="756" y="2700"/>
                <a:ext cx="57" cy="4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41" y="16"/>
                  </a:cxn>
                  <a:cxn ang="0">
                    <a:pos x="57" y="0"/>
                  </a:cxn>
                  <a:cxn ang="0">
                    <a:pos x="16" y="41"/>
                  </a:cxn>
                  <a:cxn ang="0">
                    <a:pos x="0" y="49"/>
                  </a:cxn>
                </a:cxnLst>
                <a:rect l="0" t="0" r="r" b="b"/>
                <a:pathLst>
                  <a:path w="57" h="49">
                    <a:moveTo>
                      <a:pt x="0" y="49"/>
                    </a:moveTo>
                    <a:lnTo>
                      <a:pt x="41" y="16"/>
                    </a:lnTo>
                    <a:lnTo>
                      <a:pt x="57" y="0"/>
                    </a:lnTo>
                    <a:lnTo>
                      <a:pt x="16" y="41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7" name="Freeform 903"/>
              <p:cNvSpPr>
                <a:spLocks/>
              </p:cNvSpPr>
              <p:nvPr/>
            </p:nvSpPr>
            <p:spPr bwMode="auto">
              <a:xfrm>
                <a:off x="772" y="2700"/>
                <a:ext cx="49" cy="49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1" y="0"/>
                  </a:cxn>
                  <a:cxn ang="0">
                    <a:pos x="49" y="8"/>
                  </a:cxn>
                  <a:cxn ang="0">
                    <a:pos x="16" y="49"/>
                  </a:cxn>
                  <a:cxn ang="0">
                    <a:pos x="0" y="41"/>
                  </a:cxn>
                </a:cxnLst>
                <a:rect l="0" t="0" r="r" b="b"/>
                <a:pathLst>
                  <a:path w="49" h="49">
                    <a:moveTo>
                      <a:pt x="0" y="41"/>
                    </a:moveTo>
                    <a:lnTo>
                      <a:pt x="41" y="0"/>
                    </a:lnTo>
                    <a:lnTo>
                      <a:pt x="49" y="8"/>
                    </a:lnTo>
                    <a:lnTo>
                      <a:pt x="16" y="4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8" name="Freeform 904"/>
              <p:cNvSpPr>
                <a:spLocks/>
              </p:cNvSpPr>
              <p:nvPr/>
            </p:nvSpPr>
            <p:spPr bwMode="auto">
              <a:xfrm>
                <a:off x="788" y="2708"/>
                <a:ext cx="49" cy="49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9" y="16"/>
                  </a:cxn>
                  <a:cxn ang="0">
                    <a:pos x="9" y="49"/>
                  </a:cxn>
                  <a:cxn ang="0">
                    <a:pos x="0" y="41"/>
                  </a:cxn>
                </a:cxnLst>
                <a:rect l="0" t="0" r="r" b="b"/>
                <a:pathLst>
                  <a:path w="49" h="49">
                    <a:moveTo>
                      <a:pt x="0" y="41"/>
                    </a:moveTo>
                    <a:lnTo>
                      <a:pt x="33" y="0"/>
                    </a:lnTo>
                    <a:lnTo>
                      <a:pt x="49" y="16"/>
                    </a:lnTo>
                    <a:lnTo>
                      <a:pt x="9" y="4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9" name="Freeform 905"/>
              <p:cNvSpPr>
                <a:spLocks/>
              </p:cNvSpPr>
              <p:nvPr/>
            </p:nvSpPr>
            <p:spPr bwMode="auto">
              <a:xfrm>
                <a:off x="797" y="2724"/>
                <a:ext cx="49" cy="4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40" y="0"/>
                  </a:cxn>
                  <a:cxn ang="0">
                    <a:pos x="49" y="0"/>
                  </a:cxn>
                  <a:cxn ang="0">
                    <a:pos x="16" y="41"/>
                  </a:cxn>
                  <a:cxn ang="0">
                    <a:pos x="0" y="33"/>
                  </a:cxn>
                </a:cxnLst>
                <a:rect l="0" t="0" r="r" b="b"/>
                <a:pathLst>
                  <a:path w="49" h="41">
                    <a:moveTo>
                      <a:pt x="0" y="33"/>
                    </a:moveTo>
                    <a:lnTo>
                      <a:pt x="40" y="0"/>
                    </a:lnTo>
                    <a:lnTo>
                      <a:pt x="49" y="0"/>
                    </a:lnTo>
                    <a:lnTo>
                      <a:pt x="16" y="4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0" name="Freeform 906"/>
              <p:cNvSpPr>
                <a:spLocks/>
              </p:cNvSpPr>
              <p:nvPr/>
            </p:nvSpPr>
            <p:spPr bwMode="auto">
              <a:xfrm>
                <a:off x="813" y="2724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9" y="0"/>
                  </a:cxn>
                  <a:cxn ang="0">
                    <a:pos x="8" y="41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33" y="0"/>
                    </a:lnTo>
                    <a:lnTo>
                      <a:pt x="49" y="0"/>
                    </a:lnTo>
                    <a:lnTo>
                      <a:pt x="8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1" name="Freeform 907"/>
              <p:cNvSpPr>
                <a:spLocks/>
              </p:cNvSpPr>
              <p:nvPr/>
            </p:nvSpPr>
            <p:spPr bwMode="auto">
              <a:xfrm>
                <a:off x="821" y="2724"/>
                <a:ext cx="57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1" y="0"/>
                  </a:cxn>
                  <a:cxn ang="0">
                    <a:pos x="57" y="9"/>
                  </a:cxn>
                  <a:cxn ang="0">
                    <a:pos x="16" y="41"/>
                  </a:cxn>
                  <a:cxn ang="0">
                    <a:pos x="0" y="41"/>
                  </a:cxn>
                </a:cxnLst>
                <a:rect l="0" t="0" r="r" b="b"/>
                <a:pathLst>
                  <a:path w="57" h="41">
                    <a:moveTo>
                      <a:pt x="0" y="41"/>
                    </a:moveTo>
                    <a:lnTo>
                      <a:pt x="41" y="0"/>
                    </a:lnTo>
                    <a:lnTo>
                      <a:pt x="57" y="9"/>
                    </a:lnTo>
                    <a:lnTo>
                      <a:pt x="16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2" name="Freeform 908"/>
              <p:cNvSpPr>
                <a:spLocks/>
              </p:cNvSpPr>
              <p:nvPr/>
            </p:nvSpPr>
            <p:spPr bwMode="auto">
              <a:xfrm>
                <a:off x="837" y="2733"/>
                <a:ext cx="50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41" y="0"/>
                  </a:cxn>
                  <a:cxn ang="0">
                    <a:pos x="50" y="0"/>
                  </a:cxn>
                  <a:cxn ang="0">
                    <a:pos x="9" y="32"/>
                  </a:cxn>
                  <a:cxn ang="0">
                    <a:pos x="0" y="32"/>
                  </a:cxn>
                </a:cxnLst>
                <a:rect l="0" t="0" r="r" b="b"/>
                <a:pathLst>
                  <a:path w="50" h="32">
                    <a:moveTo>
                      <a:pt x="0" y="32"/>
                    </a:moveTo>
                    <a:lnTo>
                      <a:pt x="41" y="0"/>
                    </a:lnTo>
                    <a:lnTo>
                      <a:pt x="50" y="0"/>
                    </a:lnTo>
                    <a:lnTo>
                      <a:pt x="9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3" name="Freeform 909"/>
              <p:cNvSpPr>
                <a:spLocks/>
              </p:cNvSpPr>
              <p:nvPr/>
            </p:nvSpPr>
            <p:spPr bwMode="auto">
              <a:xfrm>
                <a:off x="846" y="2733"/>
                <a:ext cx="57" cy="40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41" y="0"/>
                  </a:cxn>
                  <a:cxn ang="0">
                    <a:pos x="57" y="0"/>
                  </a:cxn>
                  <a:cxn ang="0">
                    <a:pos x="16" y="40"/>
                  </a:cxn>
                  <a:cxn ang="0">
                    <a:pos x="0" y="32"/>
                  </a:cxn>
                </a:cxnLst>
                <a:rect l="0" t="0" r="r" b="b"/>
                <a:pathLst>
                  <a:path w="57" h="40">
                    <a:moveTo>
                      <a:pt x="0" y="32"/>
                    </a:moveTo>
                    <a:lnTo>
                      <a:pt x="41" y="0"/>
                    </a:lnTo>
                    <a:lnTo>
                      <a:pt x="57" y="0"/>
                    </a:lnTo>
                    <a:lnTo>
                      <a:pt x="16" y="4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4" name="Freeform 910"/>
              <p:cNvSpPr>
                <a:spLocks/>
              </p:cNvSpPr>
              <p:nvPr/>
            </p:nvSpPr>
            <p:spPr bwMode="auto">
              <a:xfrm>
                <a:off x="862" y="2733"/>
                <a:ext cx="49" cy="4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41" y="0"/>
                  </a:cxn>
                  <a:cxn ang="0">
                    <a:pos x="49" y="0"/>
                  </a:cxn>
                  <a:cxn ang="0">
                    <a:pos x="16" y="40"/>
                  </a:cxn>
                  <a:cxn ang="0">
                    <a:pos x="0" y="40"/>
                  </a:cxn>
                </a:cxnLst>
                <a:rect l="0" t="0" r="r" b="b"/>
                <a:pathLst>
                  <a:path w="49" h="40">
                    <a:moveTo>
                      <a:pt x="0" y="40"/>
                    </a:moveTo>
                    <a:lnTo>
                      <a:pt x="41" y="0"/>
                    </a:lnTo>
                    <a:lnTo>
                      <a:pt x="49" y="0"/>
                    </a:lnTo>
                    <a:lnTo>
                      <a:pt x="16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5" name="Freeform 911"/>
              <p:cNvSpPr>
                <a:spLocks/>
              </p:cNvSpPr>
              <p:nvPr/>
            </p:nvSpPr>
            <p:spPr bwMode="auto">
              <a:xfrm>
                <a:off x="878" y="2733"/>
                <a:ext cx="50" cy="4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33" y="0"/>
                  </a:cxn>
                  <a:cxn ang="0">
                    <a:pos x="50" y="8"/>
                  </a:cxn>
                  <a:cxn ang="0">
                    <a:pos x="9" y="40"/>
                  </a:cxn>
                  <a:cxn ang="0">
                    <a:pos x="0" y="40"/>
                  </a:cxn>
                </a:cxnLst>
                <a:rect l="0" t="0" r="r" b="b"/>
                <a:pathLst>
                  <a:path w="50" h="40">
                    <a:moveTo>
                      <a:pt x="0" y="40"/>
                    </a:moveTo>
                    <a:lnTo>
                      <a:pt x="33" y="0"/>
                    </a:lnTo>
                    <a:lnTo>
                      <a:pt x="50" y="8"/>
                    </a:lnTo>
                    <a:lnTo>
                      <a:pt x="9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6" name="Freeform 912"/>
              <p:cNvSpPr>
                <a:spLocks/>
              </p:cNvSpPr>
              <p:nvPr/>
            </p:nvSpPr>
            <p:spPr bwMode="auto">
              <a:xfrm>
                <a:off x="887" y="2741"/>
                <a:ext cx="49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41" y="0"/>
                  </a:cxn>
                  <a:cxn ang="0">
                    <a:pos x="49" y="0"/>
                  </a:cxn>
                  <a:cxn ang="0">
                    <a:pos x="16" y="32"/>
                  </a:cxn>
                  <a:cxn ang="0">
                    <a:pos x="0" y="32"/>
                  </a:cxn>
                </a:cxnLst>
                <a:rect l="0" t="0" r="r" b="b"/>
                <a:pathLst>
                  <a:path w="49" h="32">
                    <a:moveTo>
                      <a:pt x="0" y="32"/>
                    </a:moveTo>
                    <a:lnTo>
                      <a:pt x="41" y="0"/>
                    </a:lnTo>
                    <a:lnTo>
                      <a:pt x="49" y="0"/>
                    </a:lnTo>
                    <a:lnTo>
                      <a:pt x="16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7" name="Freeform 913"/>
              <p:cNvSpPr>
                <a:spLocks/>
              </p:cNvSpPr>
              <p:nvPr/>
            </p:nvSpPr>
            <p:spPr bwMode="auto">
              <a:xfrm>
                <a:off x="903" y="2741"/>
                <a:ext cx="49" cy="41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3" y="0"/>
                  </a:cxn>
                  <a:cxn ang="0">
                    <a:pos x="49" y="0"/>
                  </a:cxn>
                  <a:cxn ang="0">
                    <a:pos x="8" y="41"/>
                  </a:cxn>
                  <a:cxn ang="0">
                    <a:pos x="0" y="32"/>
                  </a:cxn>
                </a:cxnLst>
                <a:rect l="0" t="0" r="r" b="b"/>
                <a:pathLst>
                  <a:path w="49" h="41">
                    <a:moveTo>
                      <a:pt x="0" y="32"/>
                    </a:moveTo>
                    <a:lnTo>
                      <a:pt x="33" y="0"/>
                    </a:lnTo>
                    <a:lnTo>
                      <a:pt x="49" y="0"/>
                    </a:lnTo>
                    <a:lnTo>
                      <a:pt x="8" y="41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8" name="Freeform 914"/>
              <p:cNvSpPr>
                <a:spLocks/>
              </p:cNvSpPr>
              <p:nvPr/>
            </p:nvSpPr>
            <p:spPr bwMode="auto">
              <a:xfrm>
                <a:off x="911" y="2741"/>
                <a:ext cx="57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1" y="0"/>
                  </a:cxn>
                  <a:cxn ang="0">
                    <a:pos x="57" y="8"/>
                  </a:cxn>
                  <a:cxn ang="0">
                    <a:pos x="17" y="41"/>
                  </a:cxn>
                  <a:cxn ang="0">
                    <a:pos x="0" y="41"/>
                  </a:cxn>
                </a:cxnLst>
                <a:rect l="0" t="0" r="r" b="b"/>
                <a:pathLst>
                  <a:path w="57" h="41">
                    <a:moveTo>
                      <a:pt x="0" y="41"/>
                    </a:moveTo>
                    <a:lnTo>
                      <a:pt x="41" y="0"/>
                    </a:lnTo>
                    <a:lnTo>
                      <a:pt x="57" y="8"/>
                    </a:lnTo>
                    <a:lnTo>
                      <a:pt x="17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9" name="Freeform 915"/>
              <p:cNvSpPr>
                <a:spLocks/>
              </p:cNvSpPr>
              <p:nvPr/>
            </p:nvSpPr>
            <p:spPr bwMode="auto">
              <a:xfrm>
                <a:off x="928" y="2749"/>
                <a:ext cx="49" cy="4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40" y="0"/>
                  </a:cxn>
                  <a:cxn ang="0">
                    <a:pos x="49" y="0"/>
                  </a:cxn>
                  <a:cxn ang="0">
                    <a:pos x="8" y="41"/>
                  </a:cxn>
                  <a:cxn ang="0">
                    <a:pos x="0" y="33"/>
                  </a:cxn>
                </a:cxnLst>
                <a:rect l="0" t="0" r="r" b="b"/>
                <a:pathLst>
                  <a:path w="49" h="41">
                    <a:moveTo>
                      <a:pt x="0" y="33"/>
                    </a:moveTo>
                    <a:lnTo>
                      <a:pt x="40" y="0"/>
                    </a:lnTo>
                    <a:lnTo>
                      <a:pt x="49" y="0"/>
                    </a:lnTo>
                    <a:lnTo>
                      <a:pt x="8" y="4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0" name="Freeform 916"/>
              <p:cNvSpPr>
                <a:spLocks/>
              </p:cNvSpPr>
              <p:nvPr/>
            </p:nvSpPr>
            <p:spPr bwMode="auto">
              <a:xfrm>
                <a:off x="936" y="2749"/>
                <a:ext cx="57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1" y="0"/>
                  </a:cxn>
                  <a:cxn ang="0">
                    <a:pos x="57" y="0"/>
                  </a:cxn>
                  <a:cxn ang="0">
                    <a:pos x="16" y="41"/>
                  </a:cxn>
                  <a:cxn ang="0">
                    <a:pos x="0" y="41"/>
                  </a:cxn>
                </a:cxnLst>
                <a:rect l="0" t="0" r="r" b="b"/>
                <a:pathLst>
                  <a:path w="57" h="41">
                    <a:moveTo>
                      <a:pt x="0" y="41"/>
                    </a:moveTo>
                    <a:lnTo>
                      <a:pt x="41" y="0"/>
                    </a:lnTo>
                    <a:lnTo>
                      <a:pt x="57" y="0"/>
                    </a:lnTo>
                    <a:lnTo>
                      <a:pt x="16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1" name="Freeform 917"/>
              <p:cNvSpPr>
                <a:spLocks/>
              </p:cNvSpPr>
              <p:nvPr/>
            </p:nvSpPr>
            <p:spPr bwMode="auto">
              <a:xfrm>
                <a:off x="952" y="2749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1" y="0"/>
                  </a:cxn>
                  <a:cxn ang="0">
                    <a:pos x="49" y="0"/>
                  </a:cxn>
                  <a:cxn ang="0">
                    <a:pos x="8" y="33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41" y="0"/>
                    </a:lnTo>
                    <a:lnTo>
                      <a:pt x="49" y="0"/>
                    </a:lnTo>
                    <a:lnTo>
                      <a:pt x="8" y="33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2" name="Freeform 918"/>
              <p:cNvSpPr>
                <a:spLocks/>
              </p:cNvSpPr>
              <p:nvPr/>
            </p:nvSpPr>
            <p:spPr bwMode="auto">
              <a:xfrm>
                <a:off x="960" y="2749"/>
                <a:ext cx="58" cy="4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41" y="0"/>
                  </a:cxn>
                  <a:cxn ang="0">
                    <a:pos x="58" y="0"/>
                  </a:cxn>
                  <a:cxn ang="0">
                    <a:pos x="17" y="41"/>
                  </a:cxn>
                  <a:cxn ang="0">
                    <a:pos x="0" y="33"/>
                  </a:cxn>
                </a:cxnLst>
                <a:rect l="0" t="0" r="r" b="b"/>
                <a:pathLst>
                  <a:path w="58" h="41">
                    <a:moveTo>
                      <a:pt x="0" y="33"/>
                    </a:moveTo>
                    <a:lnTo>
                      <a:pt x="41" y="0"/>
                    </a:lnTo>
                    <a:lnTo>
                      <a:pt x="58" y="0"/>
                    </a:lnTo>
                    <a:lnTo>
                      <a:pt x="17" y="4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3" name="Freeform 919"/>
              <p:cNvSpPr>
                <a:spLocks/>
              </p:cNvSpPr>
              <p:nvPr/>
            </p:nvSpPr>
            <p:spPr bwMode="auto">
              <a:xfrm>
                <a:off x="977" y="2749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1" y="0"/>
                  </a:cxn>
                  <a:cxn ang="0">
                    <a:pos x="49" y="0"/>
                  </a:cxn>
                  <a:cxn ang="0">
                    <a:pos x="16" y="41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41" y="0"/>
                    </a:lnTo>
                    <a:lnTo>
                      <a:pt x="49" y="0"/>
                    </a:lnTo>
                    <a:lnTo>
                      <a:pt x="16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4" name="Freeform 920"/>
              <p:cNvSpPr>
                <a:spLocks/>
              </p:cNvSpPr>
              <p:nvPr/>
            </p:nvSpPr>
            <p:spPr bwMode="auto">
              <a:xfrm>
                <a:off x="993" y="2749"/>
                <a:ext cx="49" cy="49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9" y="16"/>
                  </a:cxn>
                  <a:cxn ang="0">
                    <a:pos x="8" y="49"/>
                  </a:cxn>
                  <a:cxn ang="0">
                    <a:pos x="0" y="41"/>
                  </a:cxn>
                </a:cxnLst>
                <a:rect l="0" t="0" r="r" b="b"/>
                <a:pathLst>
                  <a:path w="49" h="49">
                    <a:moveTo>
                      <a:pt x="0" y="41"/>
                    </a:moveTo>
                    <a:lnTo>
                      <a:pt x="33" y="0"/>
                    </a:lnTo>
                    <a:lnTo>
                      <a:pt x="49" y="16"/>
                    </a:lnTo>
                    <a:lnTo>
                      <a:pt x="8" y="4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5" name="Freeform 921"/>
              <p:cNvSpPr>
                <a:spLocks/>
              </p:cNvSpPr>
              <p:nvPr/>
            </p:nvSpPr>
            <p:spPr bwMode="auto">
              <a:xfrm>
                <a:off x="1001" y="2765"/>
                <a:ext cx="49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41" y="0"/>
                  </a:cxn>
                  <a:cxn ang="0">
                    <a:pos x="49" y="0"/>
                  </a:cxn>
                  <a:cxn ang="0">
                    <a:pos x="17" y="33"/>
                  </a:cxn>
                  <a:cxn ang="0">
                    <a:pos x="0" y="33"/>
                  </a:cxn>
                </a:cxnLst>
                <a:rect l="0" t="0" r="r" b="b"/>
                <a:pathLst>
                  <a:path w="49" h="33">
                    <a:moveTo>
                      <a:pt x="0" y="33"/>
                    </a:moveTo>
                    <a:lnTo>
                      <a:pt x="41" y="0"/>
                    </a:lnTo>
                    <a:lnTo>
                      <a:pt x="49" y="0"/>
                    </a:lnTo>
                    <a:lnTo>
                      <a:pt x="1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6" name="Freeform 922"/>
              <p:cNvSpPr>
                <a:spLocks/>
              </p:cNvSpPr>
              <p:nvPr/>
            </p:nvSpPr>
            <p:spPr bwMode="auto">
              <a:xfrm>
                <a:off x="1018" y="2765"/>
                <a:ext cx="49" cy="4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2" y="0"/>
                  </a:cxn>
                  <a:cxn ang="0">
                    <a:pos x="49" y="0"/>
                  </a:cxn>
                  <a:cxn ang="0">
                    <a:pos x="8" y="41"/>
                  </a:cxn>
                  <a:cxn ang="0">
                    <a:pos x="0" y="33"/>
                  </a:cxn>
                </a:cxnLst>
                <a:rect l="0" t="0" r="r" b="b"/>
                <a:pathLst>
                  <a:path w="49" h="41">
                    <a:moveTo>
                      <a:pt x="0" y="33"/>
                    </a:moveTo>
                    <a:lnTo>
                      <a:pt x="32" y="0"/>
                    </a:lnTo>
                    <a:lnTo>
                      <a:pt x="49" y="0"/>
                    </a:lnTo>
                    <a:lnTo>
                      <a:pt x="8" y="4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7" name="Freeform 923"/>
              <p:cNvSpPr>
                <a:spLocks/>
              </p:cNvSpPr>
              <p:nvPr/>
            </p:nvSpPr>
            <p:spPr bwMode="auto">
              <a:xfrm>
                <a:off x="1026" y="2757"/>
                <a:ext cx="57" cy="4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41" y="8"/>
                  </a:cxn>
                  <a:cxn ang="0">
                    <a:pos x="57" y="0"/>
                  </a:cxn>
                  <a:cxn ang="0">
                    <a:pos x="16" y="33"/>
                  </a:cxn>
                  <a:cxn ang="0">
                    <a:pos x="0" y="49"/>
                  </a:cxn>
                </a:cxnLst>
                <a:rect l="0" t="0" r="r" b="b"/>
                <a:pathLst>
                  <a:path w="57" h="49">
                    <a:moveTo>
                      <a:pt x="0" y="49"/>
                    </a:moveTo>
                    <a:lnTo>
                      <a:pt x="41" y="8"/>
                    </a:lnTo>
                    <a:lnTo>
                      <a:pt x="57" y="0"/>
                    </a:lnTo>
                    <a:lnTo>
                      <a:pt x="16" y="33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8" name="Freeform 924"/>
              <p:cNvSpPr>
                <a:spLocks/>
              </p:cNvSpPr>
              <p:nvPr/>
            </p:nvSpPr>
            <p:spPr bwMode="auto">
              <a:xfrm>
                <a:off x="1042" y="2757"/>
                <a:ext cx="49" cy="4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41" y="0"/>
                  </a:cxn>
                  <a:cxn ang="0">
                    <a:pos x="49" y="0"/>
                  </a:cxn>
                  <a:cxn ang="0">
                    <a:pos x="16" y="41"/>
                  </a:cxn>
                  <a:cxn ang="0">
                    <a:pos x="0" y="33"/>
                  </a:cxn>
                </a:cxnLst>
                <a:rect l="0" t="0" r="r" b="b"/>
                <a:pathLst>
                  <a:path w="49" h="41">
                    <a:moveTo>
                      <a:pt x="0" y="33"/>
                    </a:moveTo>
                    <a:lnTo>
                      <a:pt x="41" y="0"/>
                    </a:lnTo>
                    <a:lnTo>
                      <a:pt x="49" y="0"/>
                    </a:lnTo>
                    <a:lnTo>
                      <a:pt x="16" y="4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9" name="Freeform 925"/>
              <p:cNvSpPr>
                <a:spLocks/>
              </p:cNvSpPr>
              <p:nvPr/>
            </p:nvSpPr>
            <p:spPr bwMode="auto">
              <a:xfrm>
                <a:off x="1058" y="2757"/>
                <a:ext cx="50" cy="57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50" y="16"/>
                  </a:cxn>
                  <a:cxn ang="0">
                    <a:pos x="9" y="57"/>
                  </a:cxn>
                  <a:cxn ang="0">
                    <a:pos x="0" y="41"/>
                  </a:cxn>
                </a:cxnLst>
                <a:rect l="0" t="0" r="r" b="b"/>
                <a:pathLst>
                  <a:path w="50" h="57">
                    <a:moveTo>
                      <a:pt x="0" y="41"/>
                    </a:moveTo>
                    <a:lnTo>
                      <a:pt x="33" y="0"/>
                    </a:lnTo>
                    <a:lnTo>
                      <a:pt x="50" y="16"/>
                    </a:lnTo>
                    <a:lnTo>
                      <a:pt x="9" y="5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0" name="Freeform 926"/>
              <p:cNvSpPr>
                <a:spLocks/>
              </p:cNvSpPr>
              <p:nvPr/>
            </p:nvSpPr>
            <p:spPr bwMode="auto">
              <a:xfrm>
                <a:off x="1067" y="2773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1" y="0"/>
                  </a:cxn>
                  <a:cxn ang="0">
                    <a:pos x="49" y="0"/>
                  </a:cxn>
                  <a:cxn ang="0">
                    <a:pos x="16" y="41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41" y="0"/>
                    </a:lnTo>
                    <a:lnTo>
                      <a:pt x="49" y="0"/>
                    </a:lnTo>
                    <a:lnTo>
                      <a:pt x="16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1" name="Freeform 927"/>
              <p:cNvSpPr>
                <a:spLocks/>
              </p:cNvSpPr>
              <p:nvPr/>
            </p:nvSpPr>
            <p:spPr bwMode="auto">
              <a:xfrm>
                <a:off x="1083" y="2773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9" y="9"/>
                  </a:cxn>
                  <a:cxn ang="0">
                    <a:pos x="8" y="41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33" y="0"/>
                    </a:lnTo>
                    <a:lnTo>
                      <a:pt x="49" y="9"/>
                    </a:lnTo>
                    <a:lnTo>
                      <a:pt x="8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2" name="Freeform 928"/>
              <p:cNvSpPr>
                <a:spLocks/>
              </p:cNvSpPr>
              <p:nvPr/>
            </p:nvSpPr>
            <p:spPr bwMode="auto">
              <a:xfrm>
                <a:off x="1091" y="2782"/>
                <a:ext cx="57" cy="41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41" y="0"/>
                  </a:cxn>
                  <a:cxn ang="0">
                    <a:pos x="57" y="0"/>
                  </a:cxn>
                  <a:cxn ang="0">
                    <a:pos x="17" y="41"/>
                  </a:cxn>
                  <a:cxn ang="0">
                    <a:pos x="0" y="32"/>
                  </a:cxn>
                </a:cxnLst>
                <a:rect l="0" t="0" r="r" b="b"/>
                <a:pathLst>
                  <a:path w="57" h="41">
                    <a:moveTo>
                      <a:pt x="0" y="32"/>
                    </a:moveTo>
                    <a:lnTo>
                      <a:pt x="41" y="0"/>
                    </a:lnTo>
                    <a:lnTo>
                      <a:pt x="57" y="0"/>
                    </a:lnTo>
                    <a:lnTo>
                      <a:pt x="17" y="41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3" name="Freeform 929"/>
              <p:cNvSpPr>
                <a:spLocks/>
              </p:cNvSpPr>
              <p:nvPr/>
            </p:nvSpPr>
            <p:spPr bwMode="auto">
              <a:xfrm>
                <a:off x="1108" y="2749"/>
                <a:ext cx="49" cy="74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40" y="33"/>
                  </a:cxn>
                  <a:cxn ang="0">
                    <a:pos x="49" y="0"/>
                  </a:cxn>
                  <a:cxn ang="0">
                    <a:pos x="8" y="41"/>
                  </a:cxn>
                  <a:cxn ang="0">
                    <a:pos x="0" y="74"/>
                  </a:cxn>
                </a:cxnLst>
                <a:rect l="0" t="0" r="r" b="b"/>
                <a:pathLst>
                  <a:path w="49" h="74">
                    <a:moveTo>
                      <a:pt x="0" y="74"/>
                    </a:moveTo>
                    <a:lnTo>
                      <a:pt x="40" y="33"/>
                    </a:lnTo>
                    <a:lnTo>
                      <a:pt x="49" y="0"/>
                    </a:lnTo>
                    <a:lnTo>
                      <a:pt x="8" y="41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6680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4" name="Freeform 930"/>
              <p:cNvSpPr>
                <a:spLocks/>
              </p:cNvSpPr>
              <p:nvPr/>
            </p:nvSpPr>
            <p:spPr bwMode="auto">
              <a:xfrm>
                <a:off x="1116" y="2749"/>
                <a:ext cx="57" cy="74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1" y="0"/>
                  </a:cxn>
                  <a:cxn ang="0">
                    <a:pos x="57" y="41"/>
                  </a:cxn>
                  <a:cxn ang="0">
                    <a:pos x="16" y="74"/>
                  </a:cxn>
                  <a:cxn ang="0">
                    <a:pos x="0" y="41"/>
                  </a:cxn>
                </a:cxnLst>
                <a:rect l="0" t="0" r="r" b="b"/>
                <a:pathLst>
                  <a:path w="57" h="74">
                    <a:moveTo>
                      <a:pt x="0" y="41"/>
                    </a:moveTo>
                    <a:lnTo>
                      <a:pt x="41" y="0"/>
                    </a:lnTo>
                    <a:lnTo>
                      <a:pt x="57" y="41"/>
                    </a:lnTo>
                    <a:lnTo>
                      <a:pt x="16" y="7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5" name="Freeform 931"/>
              <p:cNvSpPr>
                <a:spLocks/>
              </p:cNvSpPr>
              <p:nvPr/>
            </p:nvSpPr>
            <p:spPr bwMode="auto">
              <a:xfrm>
                <a:off x="1132" y="2790"/>
                <a:ext cx="49" cy="4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41" y="0"/>
                  </a:cxn>
                  <a:cxn ang="0">
                    <a:pos x="49" y="0"/>
                  </a:cxn>
                  <a:cxn ang="0">
                    <a:pos x="16" y="41"/>
                  </a:cxn>
                  <a:cxn ang="0">
                    <a:pos x="0" y="33"/>
                  </a:cxn>
                </a:cxnLst>
                <a:rect l="0" t="0" r="r" b="b"/>
                <a:pathLst>
                  <a:path w="49" h="41">
                    <a:moveTo>
                      <a:pt x="0" y="33"/>
                    </a:moveTo>
                    <a:lnTo>
                      <a:pt x="41" y="0"/>
                    </a:lnTo>
                    <a:lnTo>
                      <a:pt x="49" y="0"/>
                    </a:lnTo>
                    <a:lnTo>
                      <a:pt x="16" y="4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6" name="Freeform 932"/>
              <p:cNvSpPr>
                <a:spLocks/>
              </p:cNvSpPr>
              <p:nvPr/>
            </p:nvSpPr>
            <p:spPr bwMode="auto">
              <a:xfrm>
                <a:off x="1148" y="2790"/>
                <a:ext cx="50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50" y="0"/>
                  </a:cxn>
                  <a:cxn ang="0">
                    <a:pos x="9" y="41"/>
                  </a:cxn>
                  <a:cxn ang="0">
                    <a:pos x="0" y="41"/>
                  </a:cxn>
                </a:cxnLst>
                <a:rect l="0" t="0" r="r" b="b"/>
                <a:pathLst>
                  <a:path w="50" h="41">
                    <a:moveTo>
                      <a:pt x="0" y="41"/>
                    </a:moveTo>
                    <a:lnTo>
                      <a:pt x="33" y="0"/>
                    </a:lnTo>
                    <a:lnTo>
                      <a:pt x="50" y="0"/>
                    </a:lnTo>
                    <a:lnTo>
                      <a:pt x="9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7" name="Freeform 933"/>
              <p:cNvSpPr>
                <a:spLocks/>
              </p:cNvSpPr>
              <p:nvPr/>
            </p:nvSpPr>
            <p:spPr bwMode="auto">
              <a:xfrm>
                <a:off x="1157" y="2790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1" y="0"/>
                  </a:cxn>
                  <a:cxn ang="0">
                    <a:pos x="49" y="8"/>
                  </a:cxn>
                  <a:cxn ang="0">
                    <a:pos x="16" y="41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41" y="0"/>
                    </a:lnTo>
                    <a:lnTo>
                      <a:pt x="49" y="8"/>
                    </a:lnTo>
                    <a:lnTo>
                      <a:pt x="16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8" name="Freeform 934"/>
              <p:cNvSpPr>
                <a:spLocks/>
              </p:cNvSpPr>
              <p:nvPr/>
            </p:nvSpPr>
            <p:spPr bwMode="auto">
              <a:xfrm>
                <a:off x="1173" y="2798"/>
                <a:ext cx="49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9" y="0"/>
                  </a:cxn>
                  <a:cxn ang="0">
                    <a:pos x="16" y="33"/>
                  </a:cxn>
                  <a:cxn ang="0">
                    <a:pos x="0" y="33"/>
                  </a:cxn>
                </a:cxnLst>
                <a:rect l="0" t="0" r="r" b="b"/>
                <a:pathLst>
                  <a:path w="49" h="33">
                    <a:moveTo>
                      <a:pt x="0" y="33"/>
                    </a:moveTo>
                    <a:lnTo>
                      <a:pt x="33" y="0"/>
                    </a:lnTo>
                    <a:lnTo>
                      <a:pt x="49" y="0"/>
                    </a:lnTo>
                    <a:lnTo>
                      <a:pt x="16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9" name="Freeform 935"/>
              <p:cNvSpPr>
                <a:spLocks/>
              </p:cNvSpPr>
              <p:nvPr/>
            </p:nvSpPr>
            <p:spPr bwMode="auto">
              <a:xfrm>
                <a:off x="1189" y="2798"/>
                <a:ext cx="50" cy="4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50" y="0"/>
                  </a:cxn>
                  <a:cxn ang="0">
                    <a:pos x="9" y="41"/>
                  </a:cxn>
                  <a:cxn ang="0">
                    <a:pos x="0" y="33"/>
                  </a:cxn>
                </a:cxnLst>
                <a:rect l="0" t="0" r="r" b="b"/>
                <a:pathLst>
                  <a:path w="50" h="41">
                    <a:moveTo>
                      <a:pt x="0" y="33"/>
                    </a:moveTo>
                    <a:lnTo>
                      <a:pt x="33" y="0"/>
                    </a:lnTo>
                    <a:lnTo>
                      <a:pt x="50" y="0"/>
                    </a:lnTo>
                    <a:lnTo>
                      <a:pt x="9" y="4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0" name="Freeform 936"/>
              <p:cNvSpPr>
                <a:spLocks/>
              </p:cNvSpPr>
              <p:nvPr/>
            </p:nvSpPr>
            <p:spPr bwMode="auto">
              <a:xfrm>
                <a:off x="1198" y="2798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1" y="0"/>
                  </a:cxn>
                  <a:cxn ang="0">
                    <a:pos x="49" y="0"/>
                  </a:cxn>
                  <a:cxn ang="0">
                    <a:pos x="16" y="41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41" y="0"/>
                    </a:lnTo>
                    <a:lnTo>
                      <a:pt x="49" y="0"/>
                    </a:lnTo>
                    <a:lnTo>
                      <a:pt x="16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1" name="Freeform 937"/>
              <p:cNvSpPr>
                <a:spLocks/>
              </p:cNvSpPr>
              <p:nvPr/>
            </p:nvSpPr>
            <p:spPr bwMode="auto">
              <a:xfrm>
                <a:off x="1214" y="2798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9" y="8"/>
                  </a:cxn>
                  <a:cxn ang="0">
                    <a:pos x="8" y="41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33" y="0"/>
                    </a:lnTo>
                    <a:lnTo>
                      <a:pt x="49" y="8"/>
                    </a:lnTo>
                    <a:lnTo>
                      <a:pt x="8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2" name="Freeform 938"/>
              <p:cNvSpPr>
                <a:spLocks/>
              </p:cNvSpPr>
              <p:nvPr/>
            </p:nvSpPr>
            <p:spPr bwMode="auto">
              <a:xfrm>
                <a:off x="1222" y="2806"/>
                <a:ext cx="49" cy="4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41" y="0"/>
                  </a:cxn>
                  <a:cxn ang="0">
                    <a:pos x="49" y="0"/>
                  </a:cxn>
                  <a:cxn ang="0">
                    <a:pos x="17" y="41"/>
                  </a:cxn>
                  <a:cxn ang="0">
                    <a:pos x="0" y="33"/>
                  </a:cxn>
                </a:cxnLst>
                <a:rect l="0" t="0" r="r" b="b"/>
                <a:pathLst>
                  <a:path w="49" h="41">
                    <a:moveTo>
                      <a:pt x="0" y="33"/>
                    </a:moveTo>
                    <a:lnTo>
                      <a:pt x="41" y="0"/>
                    </a:lnTo>
                    <a:lnTo>
                      <a:pt x="49" y="0"/>
                    </a:lnTo>
                    <a:lnTo>
                      <a:pt x="17" y="4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3" name="Freeform 939"/>
              <p:cNvSpPr>
                <a:spLocks/>
              </p:cNvSpPr>
              <p:nvPr/>
            </p:nvSpPr>
            <p:spPr bwMode="auto">
              <a:xfrm>
                <a:off x="1239" y="2806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2" y="0"/>
                  </a:cxn>
                  <a:cxn ang="0">
                    <a:pos x="49" y="0"/>
                  </a:cxn>
                  <a:cxn ang="0">
                    <a:pos x="16" y="41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32" y="0"/>
                    </a:lnTo>
                    <a:lnTo>
                      <a:pt x="49" y="0"/>
                    </a:lnTo>
                    <a:lnTo>
                      <a:pt x="16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4" name="Freeform 940"/>
              <p:cNvSpPr>
                <a:spLocks/>
              </p:cNvSpPr>
              <p:nvPr/>
            </p:nvSpPr>
            <p:spPr bwMode="auto">
              <a:xfrm>
                <a:off x="1255" y="2806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9" y="8"/>
                  </a:cxn>
                  <a:cxn ang="0">
                    <a:pos x="8" y="41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33" y="0"/>
                    </a:lnTo>
                    <a:lnTo>
                      <a:pt x="49" y="8"/>
                    </a:lnTo>
                    <a:lnTo>
                      <a:pt x="8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5" name="Freeform 941"/>
              <p:cNvSpPr>
                <a:spLocks/>
              </p:cNvSpPr>
              <p:nvPr/>
            </p:nvSpPr>
            <p:spPr bwMode="auto">
              <a:xfrm>
                <a:off x="1263" y="2814"/>
                <a:ext cx="49" cy="4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41" y="0"/>
                  </a:cxn>
                  <a:cxn ang="0">
                    <a:pos x="49" y="0"/>
                  </a:cxn>
                  <a:cxn ang="0">
                    <a:pos x="16" y="41"/>
                  </a:cxn>
                  <a:cxn ang="0">
                    <a:pos x="0" y="33"/>
                  </a:cxn>
                </a:cxnLst>
                <a:rect l="0" t="0" r="r" b="b"/>
                <a:pathLst>
                  <a:path w="49" h="41">
                    <a:moveTo>
                      <a:pt x="0" y="33"/>
                    </a:moveTo>
                    <a:lnTo>
                      <a:pt x="41" y="0"/>
                    </a:lnTo>
                    <a:lnTo>
                      <a:pt x="49" y="0"/>
                    </a:lnTo>
                    <a:lnTo>
                      <a:pt x="16" y="4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6" name="Freeform 942"/>
              <p:cNvSpPr>
                <a:spLocks/>
              </p:cNvSpPr>
              <p:nvPr/>
            </p:nvSpPr>
            <p:spPr bwMode="auto">
              <a:xfrm>
                <a:off x="1279" y="2814"/>
                <a:ext cx="50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50" y="0"/>
                  </a:cxn>
                  <a:cxn ang="0">
                    <a:pos x="9" y="41"/>
                  </a:cxn>
                  <a:cxn ang="0">
                    <a:pos x="0" y="41"/>
                  </a:cxn>
                </a:cxnLst>
                <a:rect l="0" t="0" r="r" b="b"/>
                <a:pathLst>
                  <a:path w="50" h="41">
                    <a:moveTo>
                      <a:pt x="0" y="41"/>
                    </a:moveTo>
                    <a:lnTo>
                      <a:pt x="33" y="0"/>
                    </a:lnTo>
                    <a:lnTo>
                      <a:pt x="50" y="0"/>
                    </a:lnTo>
                    <a:lnTo>
                      <a:pt x="9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7" name="Freeform 943"/>
              <p:cNvSpPr>
                <a:spLocks/>
              </p:cNvSpPr>
              <p:nvPr/>
            </p:nvSpPr>
            <p:spPr bwMode="auto">
              <a:xfrm>
                <a:off x="1288" y="2806"/>
                <a:ext cx="49" cy="4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41" y="8"/>
                  </a:cxn>
                  <a:cxn ang="0">
                    <a:pos x="49" y="0"/>
                  </a:cxn>
                  <a:cxn ang="0">
                    <a:pos x="16" y="41"/>
                  </a:cxn>
                  <a:cxn ang="0">
                    <a:pos x="0" y="49"/>
                  </a:cxn>
                </a:cxnLst>
                <a:rect l="0" t="0" r="r" b="b"/>
                <a:pathLst>
                  <a:path w="49" h="49">
                    <a:moveTo>
                      <a:pt x="0" y="49"/>
                    </a:moveTo>
                    <a:lnTo>
                      <a:pt x="41" y="8"/>
                    </a:lnTo>
                    <a:lnTo>
                      <a:pt x="49" y="0"/>
                    </a:lnTo>
                    <a:lnTo>
                      <a:pt x="16" y="41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8" name="Freeform 944"/>
              <p:cNvSpPr>
                <a:spLocks/>
              </p:cNvSpPr>
              <p:nvPr/>
            </p:nvSpPr>
            <p:spPr bwMode="auto">
              <a:xfrm>
                <a:off x="1304" y="2806"/>
                <a:ext cx="49" cy="58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9" y="17"/>
                  </a:cxn>
                  <a:cxn ang="0">
                    <a:pos x="16" y="58"/>
                  </a:cxn>
                  <a:cxn ang="0">
                    <a:pos x="0" y="41"/>
                  </a:cxn>
                </a:cxnLst>
                <a:rect l="0" t="0" r="r" b="b"/>
                <a:pathLst>
                  <a:path w="49" h="58">
                    <a:moveTo>
                      <a:pt x="0" y="41"/>
                    </a:moveTo>
                    <a:lnTo>
                      <a:pt x="33" y="0"/>
                    </a:lnTo>
                    <a:lnTo>
                      <a:pt x="49" y="17"/>
                    </a:lnTo>
                    <a:lnTo>
                      <a:pt x="16" y="58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9" name="Freeform 945"/>
              <p:cNvSpPr>
                <a:spLocks/>
              </p:cNvSpPr>
              <p:nvPr/>
            </p:nvSpPr>
            <p:spPr bwMode="auto">
              <a:xfrm>
                <a:off x="1320" y="2823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9" y="0"/>
                  </a:cxn>
                  <a:cxn ang="0">
                    <a:pos x="9" y="41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33" y="0"/>
                    </a:lnTo>
                    <a:lnTo>
                      <a:pt x="49" y="0"/>
                    </a:lnTo>
                    <a:lnTo>
                      <a:pt x="9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0" name="Freeform 946"/>
              <p:cNvSpPr>
                <a:spLocks/>
              </p:cNvSpPr>
              <p:nvPr/>
            </p:nvSpPr>
            <p:spPr bwMode="auto">
              <a:xfrm>
                <a:off x="1329" y="2823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0" y="0"/>
                  </a:cxn>
                  <a:cxn ang="0">
                    <a:pos x="49" y="0"/>
                  </a:cxn>
                  <a:cxn ang="0">
                    <a:pos x="16" y="32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40" y="0"/>
                    </a:lnTo>
                    <a:lnTo>
                      <a:pt x="49" y="0"/>
                    </a:lnTo>
                    <a:lnTo>
                      <a:pt x="16" y="32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1" name="Freeform 947"/>
              <p:cNvSpPr>
                <a:spLocks/>
              </p:cNvSpPr>
              <p:nvPr/>
            </p:nvSpPr>
            <p:spPr bwMode="auto">
              <a:xfrm>
                <a:off x="1345" y="2823"/>
                <a:ext cx="49" cy="49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3" y="0"/>
                  </a:cxn>
                  <a:cxn ang="0">
                    <a:pos x="49" y="8"/>
                  </a:cxn>
                  <a:cxn ang="0">
                    <a:pos x="8" y="49"/>
                  </a:cxn>
                  <a:cxn ang="0">
                    <a:pos x="0" y="32"/>
                  </a:cxn>
                </a:cxnLst>
                <a:rect l="0" t="0" r="r" b="b"/>
                <a:pathLst>
                  <a:path w="49" h="49">
                    <a:moveTo>
                      <a:pt x="0" y="32"/>
                    </a:moveTo>
                    <a:lnTo>
                      <a:pt x="33" y="0"/>
                    </a:lnTo>
                    <a:lnTo>
                      <a:pt x="49" y="8"/>
                    </a:lnTo>
                    <a:lnTo>
                      <a:pt x="8" y="49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2" name="Freeform 948"/>
              <p:cNvSpPr>
                <a:spLocks/>
              </p:cNvSpPr>
              <p:nvPr/>
            </p:nvSpPr>
            <p:spPr bwMode="auto">
              <a:xfrm>
                <a:off x="1353" y="2831"/>
                <a:ext cx="57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1" y="0"/>
                  </a:cxn>
                  <a:cxn ang="0">
                    <a:pos x="57" y="0"/>
                  </a:cxn>
                  <a:cxn ang="0">
                    <a:pos x="16" y="41"/>
                  </a:cxn>
                  <a:cxn ang="0">
                    <a:pos x="0" y="41"/>
                  </a:cxn>
                </a:cxnLst>
                <a:rect l="0" t="0" r="r" b="b"/>
                <a:pathLst>
                  <a:path w="57" h="41">
                    <a:moveTo>
                      <a:pt x="0" y="41"/>
                    </a:moveTo>
                    <a:lnTo>
                      <a:pt x="41" y="0"/>
                    </a:lnTo>
                    <a:lnTo>
                      <a:pt x="57" y="0"/>
                    </a:lnTo>
                    <a:lnTo>
                      <a:pt x="16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3" name="Freeform 949"/>
              <p:cNvSpPr>
                <a:spLocks/>
              </p:cNvSpPr>
              <p:nvPr/>
            </p:nvSpPr>
            <p:spPr bwMode="auto">
              <a:xfrm>
                <a:off x="1369" y="2831"/>
                <a:ext cx="50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1" y="0"/>
                  </a:cxn>
                  <a:cxn ang="0">
                    <a:pos x="50" y="0"/>
                  </a:cxn>
                  <a:cxn ang="0">
                    <a:pos x="17" y="41"/>
                  </a:cxn>
                  <a:cxn ang="0">
                    <a:pos x="0" y="41"/>
                  </a:cxn>
                </a:cxnLst>
                <a:rect l="0" t="0" r="r" b="b"/>
                <a:pathLst>
                  <a:path w="50" h="41">
                    <a:moveTo>
                      <a:pt x="0" y="41"/>
                    </a:moveTo>
                    <a:lnTo>
                      <a:pt x="41" y="0"/>
                    </a:lnTo>
                    <a:lnTo>
                      <a:pt x="50" y="0"/>
                    </a:lnTo>
                    <a:lnTo>
                      <a:pt x="17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4" name="Freeform 950"/>
              <p:cNvSpPr>
                <a:spLocks/>
              </p:cNvSpPr>
              <p:nvPr/>
            </p:nvSpPr>
            <p:spPr bwMode="auto">
              <a:xfrm>
                <a:off x="1386" y="2831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9" y="0"/>
                  </a:cxn>
                  <a:cxn ang="0">
                    <a:pos x="8" y="41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33" y="0"/>
                    </a:lnTo>
                    <a:lnTo>
                      <a:pt x="49" y="0"/>
                    </a:lnTo>
                    <a:lnTo>
                      <a:pt x="8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5" name="Freeform 951"/>
              <p:cNvSpPr>
                <a:spLocks/>
              </p:cNvSpPr>
              <p:nvPr/>
            </p:nvSpPr>
            <p:spPr bwMode="auto">
              <a:xfrm>
                <a:off x="1394" y="2831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1" y="0"/>
                  </a:cxn>
                  <a:cxn ang="0">
                    <a:pos x="49" y="8"/>
                  </a:cxn>
                  <a:cxn ang="0">
                    <a:pos x="16" y="41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41" y="0"/>
                    </a:lnTo>
                    <a:lnTo>
                      <a:pt x="49" y="8"/>
                    </a:lnTo>
                    <a:lnTo>
                      <a:pt x="16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6" name="Freeform 952"/>
              <p:cNvSpPr>
                <a:spLocks/>
              </p:cNvSpPr>
              <p:nvPr/>
            </p:nvSpPr>
            <p:spPr bwMode="auto">
              <a:xfrm>
                <a:off x="1410" y="2839"/>
                <a:ext cx="49" cy="4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9" y="0"/>
                  </a:cxn>
                  <a:cxn ang="0">
                    <a:pos x="17" y="41"/>
                  </a:cxn>
                  <a:cxn ang="0">
                    <a:pos x="0" y="33"/>
                  </a:cxn>
                </a:cxnLst>
                <a:rect l="0" t="0" r="r" b="b"/>
                <a:pathLst>
                  <a:path w="49" h="41">
                    <a:moveTo>
                      <a:pt x="0" y="33"/>
                    </a:moveTo>
                    <a:lnTo>
                      <a:pt x="33" y="0"/>
                    </a:lnTo>
                    <a:lnTo>
                      <a:pt x="49" y="0"/>
                    </a:lnTo>
                    <a:lnTo>
                      <a:pt x="17" y="4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7" name="Freeform 953"/>
              <p:cNvSpPr>
                <a:spLocks/>
              </p:cNvSpPr>
              <p:nvPr/>
            </p:nvSpPr>
            <p:spPr bwMode="auto">
              <a:xfrm>
                <a:off x="1427" y="2831"/>
                <a:ext cx="49" cy="4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32" y="8"/>
                  </a:cxn>
                  <a:cxn ang="0">
                    <a:pos x="49" y="0"/>
                  </a:cxn>
                  <a:cxn ang="0">
                    <a:pos x="8" y="33"/>
                  </a:cxn>
                  <a:cxn ang="0">
                    <a:pos x="0" y="49"/>
                  </a:cxn>
                </a:cxnLst>
                <a:rect l="0" t="0" r="r" b="b"/>
                <a:pathLst>
                  <a:path w="49" h="49">
                    <a:moveTo>
                      <a:pt x="0" y="49"/>
                    </a:moveTo>
                    <a:lnTo>
                      <a:pt x="32" y="8"/>
                    </a:lnTo>
                    <a:lnTo>
                      <a:pt x="49" y="0"/>
                    </a:lnTo>
                    <a:lnTo>
                      <a:pt x="8" y="33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6680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8" name="Freeform 954"/>
              <p:cNvSpPr>
                <a:spLocks/>
              </p:cNvSpPr>
              <p:nvPr/>
            </p:nvSpPr>
            <p:spPr bwMode="auto">
              <a:xfrm>
                <a:off x="1435" y="2831"/>
                <a:ext cx="49" cy="57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41" y="0"/>
                  </a:cxn>
                  <a:cxn ang="0">
                    <a:pos x="49" y="16"/>
                  </a:cxn>
                  <a:cxn ang="0">
                    <a:pos x="16" y="57"/>
                  </a:cxn>
                  <a:cxn ang="0">
                    <a:pos x="0" y="33"/>
                  </a:cxn>
                </a:cxnLst>
                <a:rect l="0" t="0" r="r" b="b"/>
                <a:pathLst>
                  <a:path w="49" h="57">
                    <a:moveTo>
                      <a:pt x="0" y="33"/>
                    </a:moveTo>
                    <a:lnTo>
                      <a:pt x="41" y="0"/>
                    </a:lnTo>
                    <a:lnTo>
                      <a:pt x="49" y="16"/>
                    </a:lnTo>
                    <a:lnTo>
                      <a:pt x="16" y="5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9" name="Freeform 955"/>
              <p:cNvSpPr>
                <a:spLocks/>
              </p:cNvSpPr>
              <p:nvPr/>
            </p:nvSpPr>
            <p:spPr bwMode="auto">
              <a:xfrm>
                <a:off x="1451" y="2847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9" y="0"/>
                  </a:cxn>
                  <a:cxn ang="0">
                    <a:pos x="8" y="41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33" y="0"/>
                    </a:lnTo>
                    <a:lnTo>
                      <a:pt x="49" y="0"/>
                    </a:lnTo>
                    <a:lnTo>
                      <a:pt x="8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0" name="Freeform 956"/>
              <p:cNvSpPr>
                <a:spLocks/>
              </p:cNvSpPr>
              <p:nvPr/>
            </p:nvSpPr>
            <p:spPr bwMode="auto">
              <a:xfrm>
                <a:off x="1459" y="2847"/>
                <a:ext cx="50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1" y="0"/>
                  </a:cxn>
                  <a:cxn ang="0">
                    <a:pos x="50" y="8"/>
                  </a:cxn>
                  <a:cxn ang="0">
                    <a:pos x="17" y="41"/>
                  </a:cxn>
                  <a:cxn ang="0">
                    <a:pos x="0" y="41"/>
                  </a:cxn>
                </a:cxnLst>
                <a:rect l="0" t="0" r="r" b="b"/>
                <a:pathLst>
                  <a:path w="50" h="41">
                    <a:moveTo>
                      <a:pt x="0" y="41"/>
                    </a:moveTo>
                    <a:lnTo>
                      <a:pt x="41" y="0"/>
                    </a:lnTo>
                    <a:lnTo>
                      <a:pt x="50" y="8"/>
                    </a:lnTo>
                    <a:lnTo>
                      <a:pt x="17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1" name="Freeform 957"/>
              <p:cNvSpPr>
                <a:spLocks/>
              </p:cNvSpPr>
              <p:nvPr/>
            </p:nvSpPr>
            <p:spPr bwMode="auto">
              <a:xfrm>
                <a:off x="1476" y="2855"/>
                <a:ext cx="49" cy="4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9" y="0"/>
                  </a:cxn>
                  <a:cxn ang="0">
                    <a:pos x="16" y="41"/>
                  </a:cxn>
                  <a:cxn ang="0">
                    <a:pos x="0" y="33"/>
                  </a:cxn>
                </a:cxnLst>
                <a:rect l="0" t="0" r="r" b="b"/>
                <a:pathLst>
                  <a:path w="49" h="41">
                    <a:moveTo>
                      <a:pt x="0" y="33"/>
                    </a:moveTo>
                    <a:lnTo>
                      <a:pt x="33" y="0"/>
                    </a:lnTo>
                    <a:lnTo>
                      <a:pt x="49" y="0"/>
                    </a:lnTo>
                    <a:lnTo>
                      <a:pt x="16" y="4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2" name="Freeform 958"/>
              <p:cNvSpPr>
                <a:spLocks/>
              </p:cNvSpPr>
              <p:nvPr/>
            </p:nvSpPr>
            <p:spPr bwMode="auto">
              <a:xfrm>
                <a:off x="1492" y="2855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9" y="0"/>
                  </a:cxn>
                  <a:cxn ang="0">
                    <a:pos x="8" y="41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33" y="0"/>
                    </a:lnTo>
                    <a:lnTo>
                      <a:pt x="49" y="0"/>
                    </a:lnTo>
                    <a:lnTo>
                      <a:pt x="8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3" name="Freeform 959"/>
              <p:cNvSpPr>
                <a:spLocks/>
              </p:cNvSpPr>
              <p:nvPr/>
            </p:nvSpPr>
            <p:spPr bwMode="auto">
              <a:xfrm>
                <a:off x="1500" y="2855"/>
                <a:ext cx="50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1" y="0"/>
                  </a:cxn>
                  <a:cxn ang="0">
                    <a:pos x="50" y="9"/>
                  </a:cxn>
                  <a:cxn ang="0">
                    <a:pos x="17" y="41"/>
                  </a:cxn>
                  <a:cxn ang="0">
                    <a:pos x="0" y="41"/>
                  </a:cxn>
                </a:cxnLst>
                <a:rect l="0" t="0" r="r" b="b"/>
                <a:pathLst>
                  <a:path w="50" h="41">
                    <a:moveTo>
                      <a:pt x="0" y="41"/>
                    </a:moveTo>
                    <a:lnTo>
                      <a:pt x="41" y="0"/>
                    </a:lnTo>
                    <a:lnTo>
                      <a:pt x="50" y="9"/>
                    </a:lnTo>
                    <a:lnTo>
                      <a:pt x="17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4" name="Freeform 960"/>
              <p:cNvSpPr>
                <a:spLocks/>
              </p:cNvSpPr>
              <p:nvPr/>
            </p:nvSpPr>
            <p:spPr bwMode="auto">
              <a:xfrm>
                <a:off x="1517" y="2864"/>
                <a:ext cx="49" cy="40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3" y="0"/>
                  </a:cxn>
                  <a:cxn ang="0">
                    <a:pos x="49" y="0"/>
                  </a:cxn>
                  <a:cxn ang="0">
                    <a:pos x="16" y="40"/>
                  </a:cxn>
                  <a:cxn ang="0">
                    <a:pos x="0" y="32"/>
                  </a:cxn>
                </a:cxnLst>
                <a:rect l="0" t="0" r="r" b="b"/>
                <a:pathLst>
                  <a:path w="49" h="40">
                    <a:moveTo>
                      <a:pt x="0" y="32"/>
                    </a:moveTo>
                    <a:lnTo>
                      <a:pt x="33" y="0"/>
                    </a:lnTo>
                    <a:lnTo>
                      <a:pt x="49" y="0"/>
                    </a:lnTo>
                    <a:lnTo>
                      <a:pt x="16" y="4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5" name="Freeform 961"/>
              <p:cNvSpPr>
                <a:spLocks/>
              </p:cNvSpPr>
              <p:nvPr/>
            </p:nvSpPr>
            <p:spPr bwMode="auto">
              <a:xfrm>
                <a:off x="1533" y="2864"/>
                <a:ext cx="49" cy="4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33" y="0"/>
                  </a:cxn>
                  <a:cxn ang="0">
                    <a:pos x="49" y="0"/>
                  </a:cxn>
                  <a:cxn ang="0">
                    <a:pos x="8" y="40"/>
                  </a:cxn>
                  <a:cxn ang="0">
                    <a:pos x="0" y="40"/>
                  </a:cxn>
                </a:cxnLst>
                <a:rect l="0" t="0" r="r" b="b"/>
                <a:pathLst>
                  <a:path w="49" h="40">
                    <a:moveTo>
                      <a:pt x="0" y="40"/>
                    </a:moveTo>
                    <a:lnTo>
                      <a:pt x="33" y="0"/>
                    </a:lnTo>
                    <a:lnTo>
                      <a:pt x="49" y="0"/>
                    </a:lnTo>
                    <a:lnTo>
                      <a:pt x="8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6" name="Freeform 962"/>
              <p:cNvSpPr>
                <a:spLocks/>
              </p:cNvSpPr>
              <p:nvPr/>
            </p:nvSpPr>
            <p:spPr bwMode="auto">
              <a:xfrm>
                <a:off x="1541" y="2864"/>
                <a:ext cx="49" cy="4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41" y="0"/>
                  </a:cxn>
                  <a:cxn ang="0">
                    <a:pos x="49" y="0"/>
                  </a:cxn>
                  <a:cxn ang="0">
                    <a:pos x="17" y="40"/>
                  </a:cxn>
                  <a:cxn ang="0">
                    <a:pos x="0" y="40"/>
                  </a:cxn>
                </a:cxnLst>
                <a:rect l="0" t="0" r="r" b="b"/>
                <a:pathLst>
                  <a:path w="49" h="40">
                    <a:moveTo>
                      <a:pt x="0" y="40"/>
                    </a:moveTo>
                    <a:lnTo>
                      <a:pt x="41" y="0"/>
                    </a:lnTo>
                    <a:lnTo>
                      <a:pt x="49" y="0"/>
                    </a:lnTo>
                    <a:lnTo>
                      <a:pt x="17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7" name="Freeform 963"/>
              <p:cNvSpPr>
                <a:spLocks/>
              </p:cNvSpPr>
              <p:nvPr/>
            </p:nvSpPr>
            <p:spPr bwMode="auto">
              <a:xfrm>
                <a:off x="1558" y="2864"/>
                <a:ext cx="49" cy="49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32" y="0"/>
                  </a:cxn>
                  <a:cxn ang="0">
                    <a:pos x="49" y="8"/>
                  </a:cxn>
                  <a:cxn ang="0">
                    <a:pos x="16" y="49"/>
                  </a:cxn>
                  <a:cxn ang="0">
                    <a:pos x="0" y="40"/>
                  </a:cxn>
                </a:cxnLst>
                <a:rect l="0" t="0" r="r" b="b"/>
                <a:pathLst>
                  <a:path w="49" h="49">
                    <a:moveTo>
                      <a:pt x="0" y="40"/>
                    </a:moveTo>
                    <a:lnTo>
                      <a:pt x="32" y="0"/>
                    </a:lnTo>
                    <a:lnTo>
                      <a:pt x="49" y="8"/>
                    </a:lnTo>
                    <a:lnTo>
                      <a:pt x="16" y="49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8" name="Freeform 964"/>
              <p:cNvSpPr>
                <a:spLocks/>
              </p:cNvSpPr>
              <p:nvPr/>
            </p:nvSpPr>
            <p:spPr bwMode="auto">
              <a:xfrm>
                <a:off x="1574" y="2872"/>
                <a:ext cx="41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1" y="0"/>
                  </a:cxn>
                  <a:cxn ang="0">
                    <a:pos x="8" y="41"/>
                  </a:cxn>
                  <a:cxn ang="0">
                    <a:pos x="0" y="41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lnTo>
                      <a:pt x="33" y="0"/>
                    </a:lnTo>
                    <a:lnTo>
                      <a:pt x="41" y="0"/>
                    </a:lnTo>
                    <a:lnTo>
                      <a:pt x="8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9" name="Freeform 965"/>
              <p:cNvSpPr>
                <a:spLocks/>
              </p:cNvSpPr>
              <p:nvPr/>
            </p:nvSpPr>
            <p:spPr bwMode="auto">
              <a:xfrm>
                <a:off x="1582" y="2847"/>
                <a:ext cx="49" cy="66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33" y="25"/>
                  </a:cxn>
                  <a:cxn ang="0">
                    <a:pos x="49" y="0"/>
                  </a:cxn>
                  <a:cxn ang="0">
                    <a:pos x="17" y="41"/>
                  </a:cxn>
                  <a:cxn ang="0">
                    <a:pos x="0" y="66"/>
                  </a:cxn>
                </a:cxnLst>
                <a:rect l="0" t="0" r="r" b="b"/>
                <a:pathLst>
                  <a:path w="49" h="66">
                    <a:moveTo>
                      <a:pt x="0" y="66"/>
                    </a:moveTo>
                    <a:lnTo>
                      <a:pt x="33" y="25"/>
                    </a:lnTo>
                    <a:lnTo>
                      <a:pt x="49" y="0"/>
                    </a:lnTo>
                    <a:lnTo>
                      <a:pt x="17" y="41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6680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0" name="Freeform 966"/>
              <p:cNvSpPr>
                <a:spLocks/>
              </p:cNvSpPr>
              <p:nvPr/>
            </p:nvSpPr>
            <p:spPr bwMode="auto">
              <a:xfrm>
                <a:off x="1599" y="2847"/>
                <a:ext cx="49" cy="66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2" y="0"/>
                  </a:cxn>
                  <a:cxn ang="0">
                    <a:pos x="49" y="33"/>
                  </a:cxn>
                  <a:cxn ang="0">
                    <a:pos x="16" y="66"/>
                  </a:cxn>
                  <a:cxn ang="0">
                    <a:pos x="0" y="41"/>
                  </a:cxn>
                </a:cxnLst>
                <a:rect l="0" t="0" r="r" b="b"/>
                <a:pathLst>
                  <a:path w="49" h="66">
                    <a:moveTo>
                      <a:pt x="0" y="41"/>
                    </a:moveTo>
                    <a:lnTo>
                      <a:pt x="32" y="0"/>
                    </a:lnTo>
                    <a:lnTo>
                      <a:pt x="49" y="33"/>
                    </a:lnTo>
                    <a:lnTo>
                      <a:pt x="16" y="6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1" name="Freeform 967"/>
              <p:cNvSpPr>
                <a:spLocks/>
              </p:cNvSpPr>
              <p:nvPr/>
            </p:nvSpPr>
            <p:spPr bwMode="auto">
              <a:xfrm>
                <a:off x="1615" y="2880"/>
                <a:ext cx="41" cy="4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1" y="0"/>
                  </a:cxn>
                  <a:cxn ang="0">
                    <a:pos x="8" y="41"/>
                  </a:cxn>
                  <a:cxn ang="0">
                    <a:pos x="0" y="33"/>
                  </a:cxn>
                </a:cxnLst>
                <a:rect l="0" t="0" r="r" b="b"/>
                <a:pathLst>
                  <a:path w="41" h="41">
                    <a:moveTo>
                      <a:pt x="0" y="33"/>
                    </a:moveTo>
                    <a:lnTo>
                      <a:pt x="33" y="0"/>
                    </a:lnTo>
                    <a:lnTo>
                      <a:pt x="41" y="0"/>
                    </a:lnTo>
                    <a:lnTo>
                      <a:pt x="8" y="4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2" name="Freeform 968"/>
              <p:cNvSpPr>
                <a:spLocks/>
              </p:cNvSpPr>
              <p:nvPr/>
            </p:nvSpPr>
            <p:spPr bwMode="auto">
              <a:xfrm>
                <a:off x="1623" y="2880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9" y="0"/>
                  </a:cxn>
                  <a:cxn ang="0">
                    <a:pos x="17" y="41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33" y="0"/>
                    </a:lnTo>
                    <a:lnTo>
                      <a:pt x="49" y="0"/>
                    </a:lnTo>
                    <a:lnTo>
                      <a:pt x="17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3" name="Freeform 969"/>
              <p:cNvSpPr>
                <a:spLocks/>
              </p:cNvSpPr>
              <p:nvPr/>
            </p:nvSpPr>
            <p:spPr bwMode="auto">
              <a:xfrm>
                <a:off x="1640" y="2880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2" y="0"/>
                  </a:cxn>
                  <a:cxn ang="0">
                    <a:pos x="49" y="8"/>
                  </a:cxn>
                  <a:cxn ang="0">
                    <a:pos x="8" y="41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32" y="0"/>
                    </a:lnTo>
                    <a:lnTo>
                      <a:pt x="49" y="8"/>
                    </a:lnTo>
                    <a:lnTo>
                      <a:pt x="8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4" name="Freeform 970"/>
              <p:cNvSpPr>
                <a:spLocks/>
              </p:cNvSpPr>
              <p:nvPr/>
            </p:nvSpPr>
            <p:spPr bwMode="auto">
              <a:xfrm>
                <a:off x="1648" y="2888"/>
                <a:ext cx="49" cy="4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41" y="0"/>
                  </a:cxn>
                  <a:cxn ang="0">
                    <a:pos x="49" y="0"/>
                  </a:cxn>
                  <a:cxn ang="0">
                    <a:pos x="16" y="41"/>
                  </a:cxn>
                  <a:cxn ang="0">
                    <a:pos x="0" y="33"/>
                  </a:cxn>
                </a:cxnLst>
                <a:rect l="0" t="0" r="r" b="b"/>
                <a:pathLst>
                  <a:path w="49" h="41">
                    <a:moveTo>
                      <a:pt x="0" y="33"/>
                    </a:moveTo>
                    <a:lnTo>
                      <a:pt x="41" y="0"/>
                    </a:lnTo>
                    <a:lnTo>
                      <a:pt x="49" y="0"/>
                    </a:lnTo>
                    <a:lnTo>
                      <a:pt x="16" y="4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5" name="Freeform 971"/>
              <p:cNvSpPr>
                <a:spLocks/>
              </p:cNvSpPr>
              <p:nvPr/>
            </p:nvSpPr>
            <p:spPr bwMode="auto">
              <a:xfrm>
                <a:off x="1664" y="2880"/>
                <a:ext cx="49" cy="4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33" y="8"/>
                  </a:cxn>
                  <a:cxn ang="0">
                    <a:pos x="49" y="0"/>
                  </a:cxn>
                  <a:cxn ang="0">
                    <a:pos x="16" y="41"/>
                  </a:cxn>
                  <a:cxn ang="0">
                    <a:pos x="0" y="49"/>
                  </a:cxn>
                </a:cxnLst>
                <a:rect l="0" t="0" r="r" b="b"/>
                <a:pathLst>
                  <a:path w="49" h="49">
                    <a:moveTo>
                      <a:pt x="0" y="49"/>
                    </a:moveTo>
                    <a:lnTo>
                      <a:pt x="33" y="8"/>
                    </a:lnTo>
                    <a:lnTo>
                      <a:pt x="49" y="0"/>
                    </a:lnTo>
                    <a:lnTo>
                      <a:pt x="16" y="41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6" name="Freeform 972"/>
              <p:cNvSpPr>
                <a:spLocks/>
              </p:cNvSpPr>
              <p:nvPr/>
            </p:nvSpPr>
            <p:spPr bwMode="auto">
              <a:xfrm>
                <a:off x="1680" y="2880"/>
                <a:ext cx="50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50" y="0"/>
                  </a:cxn>
                  <a:cxn ang="0">
                    <a:pos x="9" y="41"/>
                  </a:cxn>
                  <a:cxn ang="0">
                    <a:pos x="0" y="41"/>
                  </a:cxn>
                </a:cxnLst>
                <a:rect l="0" t="0" r="r" b="b"/>
                <a:pathLst>
                  <a:path w="50" h="41">
                    <a:moveTo>
                      <a:pt x="0" y="41"/>
                    </a:moveTo>
                    <a:lnTo>
                      <a:pt x="33" y="0"/>
                    </a:lnTo>
                    <a:lnTo>
                      <a:pt x="50" y="0"/>
                    </a:lnTo>
                    <a:lnTo>
                      <a:pt x="9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7" name="Freeform 973"/>
              <p:cNvSpPr>
                <a:spLocks/>
              </p:cNvSpPr>
              <p:nvPr/>
            </p:nvSpPr>
            <p:spPr bwMode="auto">
              <a:xfrm>
                <a:off x="1689" y="2880"/>
                <a:ext cx="49" cy="49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1" y="0"/>
                  </a:cxn>
                  <a:cxn ang="0">
                    <a:pos x="49" y="16"/>
                  </a:cxn>
                  <a:cxn ang="0">
                    <a:pos x="16" y="49"/>
                  </a:cxn>
                  <a:cxn ang="0">
                    <a:pos x="0" y="41"/>
                  </a:cxn>
                </a:cxnLst>
                <a:rect l="0" t="0" r="r" b="b"/>
                <a:pathLst>
                  <a:path w="49" h="49">
                    <a:moveTo>
                      <a:pt x="0" y="41"/>
                    </a:moveTo>
                    <a:lnTo>
                      <a:pt x="41" y="0"/>
                    </a:lnTo>
                    <a:lnTo>
                      <a:pt x="49" y="16"/>
                    </a:lnTo>
                    <a:lnTo>
                      <a:pt x="16" y="4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8" name="Freeform 974"/>
              <p:cNvSpPr>
                <a:spLocks/>
              </p:cNvSpPr>
              <p:nvPr/>
            </p:nvSpPr>
            <p:spPr bwMode="auto">
              <a:xfrm>
                <a:off x="1705" y="2896"/>
                <a:ext cx="49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9" y="0"/>
                  </a:cxn>
                  <a:cxn ang="0">
                    <a:pos x="16" y="33"/>
                  </a:cxn>
                  <a:cxn ang="0">
                    <a:pos x="0" y="33"/>
                  </a:cxn>
                </a:cxnLst>
                <a:rect l="0" t="0" r="r" b="b"/>
                <a:pathLst>
                  <a:path w="49" h="33">
                    <a:moveTo>
                      <a:pt x="0" y="33"/>
                    </a:moveTo>
                    <a:lnTo>
                      <a:pt x="33" y="0"/>
                    </a:lnTo>
                    <a:lnTo>
                      <a:pt x="49" y="0"/>
                    </a:lnTo>
                    <a:lnTo>
                      <a:pt x="16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9" name="Freeform 975"/>
              <p:cNvSpPr>
                <a:spLocks/>
              </p:cNvSpPr>
              <p:nvPr/>
            </p:nvSpPr>
            <p:spPr bwMode="auto">
              <a:xfrm>
                <a:off x="1721" y="2896"/>
                <a:ext cx="49" cy="4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9" y="0"/>
                  </a:cxn>
                  <a:cxn ang="0">
                    <a:pos x="9" y="41"/>
                  </a:cxn>
                  <a:cxn ang="0">
                    <a:pos x="0" y="33"/>
                  </a:cxn>
                </a:cxnLst>
                <a:rect l="0" t="0" r="r" b="b"/>
                <a:pathLst>
                  <a:path w="49" h="41">
                    <a:moveTo>
                      <a:pt x="0" y="33"/>
                    </a:moveTo>
                    <a:lnTo>
                      <a:pt x="33" y="0"/>
                    </a:lnTo>
                    <a:lnTo>
                      <a:pt x="49" y="0"/>
                    </a:lnTo>
                    <a:lnTo>
                      <a:pt x="9" y="4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0" name="Freeform 976"/>
              <p:cNvSpPr>
                <a:spLocks/>
              </p:cNvSpPr>
              <p:nvPr/>
            </p:nvSpPr>
            <p:spPr bwMode="auto">
              <a:xfrm>
                <a:off x="1730" y="2896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0" y="0"/>
                  </a:cxn>
                  <a:cxn ang="0">
                    <a:pos x="49" y="8"/>
                  </a:cxn>
                  <a:cxn ang="0">
                    <a:pos x="16" y="41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40" y="0"/>
                    </a:lnTo>
                    <a:lnTo>
                      <a:pt x="49" y="8"/>
                    </a:lnTo>
                    <a:lnTo>
                      <a:pt x="16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1" name="Freeform 977"/>
              <p:cNvSpPr>
                <a:spLocks/>
              </p:cNvSpPr>
              <p:nvPr/>
            </p:nvSpPr>
            <p:spPr bwMode="auto">
              <a:xfrm>
                <a:off x="1746" y="2904"/>
                <a:ext cx="49" cy="4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9" y="0"/>
                  </a:cxn>
                  <a:cxn ang="0">
                    <a:pos x="16" y="41"/>
                  </a:cxn>
                  <a:cxn ang="0">
                    <a:pos x="0" y="33"/>
                  </a:cxn>
                </a:cxnLst>
                <a:rect l="0" t="0" r="r" b="b"/>
                <a:pathLst>
                  <a:path w="49" h="41">
                    <a:moveTo>
                      <a:pt x="0" y="33"/>
                    </a:moveTo>
                    <a:lnTo>
                      <a:pt x="33" y="0"/>
                    </a:lnTo>
                    <a:lnTo>
                      <a:pt x="49" y="0"/>
                    </a:lnTo>
                    <a:lnTo>
                      <a:pt x="16" y="4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2" name="Freeform 978"/>
              <p:cNvSpPr>
                <a:spLocks/>
              </p:cNvSpPr>
              <p:nvPr/>
            </p:nvSpPr>
            <p:spPr bwMode="auto">
              <a:xfrm>
                <a:off x="1762" y="2896"/>
                <a:ext cx="41" cy="4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33" y="8"/>
                  </a:cxn>
                  <a:cxn ang="0">
                    <a:pos x="41" y="0"/>
                  </a:cxn>
                  <a:cxn ang="0">
                    <a:pos x="8" y="41"/>
                  </a:cxn>
                  <a:cxn ang="0">
                    <a:pos x="0" y="49"/>
                  </a:cxn>
                </a:cxnLst>
                <a:rect l="0" t="0" r="r" b="b"/>
                <a:pathLst>
                  <a:path w="41" h="49">
                    <a:moveTo>
                      <a:pt x="0" y="49"/>
                    </a:moveTo>
                    <a:lnTo>
                      <a:pt x="33" y="8"/>
                    </a:lnTo>
                    <a:lnTo>
                      <a:pt x="41" y="0"/>
                    </a:lnTo>
                    <a:lnTo>
                      <a:pt x="8" y="41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3" name="Freeform 979"/>
              <p:cNvSpPr>
                <a:spLocks/>
              </p:cNvSpPr>
              <p:nvPr/>
            </p:nvSpPr>
            <p:spPr bwMode="auto">
              <a:xfrm>
                <a:off x="1770" y="2896"/>
                <a:ext cx="50" cy="58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50" y="17"/>
                  </a:cxn>
                  <a:cxn ang="0">
                    <a:pos x="17" y="58"/>
                  </a:cxn>
                  <a:cxn ang="0">
                    <a:pos x="0" y="41"/>
                  </a:cxn>
                </a:cxnLst>
                <a:rect l="0" t="0" r="r" b="b"/>
                <a:pathLst>
                  <a:path w="50" h="58">
                    <a:moveTo>
                      <a:pt x="0" y="41"/>
                    </a:moveTo>
                    <a:lnTo>
                      <a:pt x="33" y="0"/>
                    </a:lnTo>
                    <a:lnTo>
                      <a:pt x="50" y="17"/>
                    </a:lnTo>
                    <a:lnTo>
                      <a:pt x="17" y="58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4" name="Freeform 980"/>
              <p:cNvSpPr>
                <a:spLocks/>
              </p:cNvSpPr>
              <p:nvPr/>
            </p:nvSpPr>
            <p:spPr bwMode="auto">
              <a:xfrm>
                <a:off x="1787" y="2913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9" y="0"/>
                  </a:cxn>
                  <a:cxn ang="0">
                    <a:pos x="16" y="32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33" y="0"/>
                    </a:lnTo>
                    <a:lnTo>
                      <a:pt x="49" y="0"/>
                    </a:lnTo>
                    <a:lnTo>
                      <a:pt x="16" y="32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5" name="Freeform 981"/>
              <p:cNvSpPr>
                <a:spLocks/>
              </p:cNvSpPr>
              <p:nvPr/>
            </p:nvSpPr>
            <p:spPr bwMode="auto">
              <a:xfrm>
                <a:off x="1803" y="2913"/>
                <a:ext cx="41" cy="41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3" y="0"/>
                  </a:cxn>
                  <a:cxn ang="0">
                    <a:pos x="41" y="0"/>
                  </a:cxn>
                  <a:cxn ang="0">
                    <a:pos x="8" y="41"/>
                  </a:cxn>
                  <a:cxn ang="0">
                    <a:pos x="0" y="32"/>
                  </a:cxn>
                </a:cxnLst>
                <a:rect l="0" t="0" r="r" b="b"/>
                <a:pathLst>
                  <a:path w="41" h="41">
                    <a:moveTo>
                      <a:pt x="0" y="32"/>
                    </a:moveTo>
                    <a:lnTo>
                      <a:pt x="33" y="0"/>
                    </a:lnTo>
                    <a:lnTo>
                      <a:pt x="41" y="0"/>
                    </a:lnTo>
                    <a:lnTo>
                      <a:pt x="8" y="41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6" name="Freeform 982"/>
              <p:cNvSpPr>
                <a:spLocks/>
              </p:cNvSpPr>
              <p:nvPr/>
            </p:nvSpPr>
            <p:spPr bwMode="auto">
              <a:xfrm>
                <a:off x="1811" y="2913"/>
                <a:ext cx="50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50" y="0"/>
                  </a:cxn>
                  <a:cxn ang="0">
                    <a:pos x="17" y="41"/>
                  </a:cxn>
                  <a:cxn ang="0">
                    <a:pos x="0" y="41"/>
                  </a:cxn>
                </a:cxnLst>
                <a:rect l="0" t="0" r="r" b="b"/>
                <a:pathLst>
                  <a:path w="50" h="41">
                    <a:moveTo>
                      <a:pt x="0" y="41"/>
                    </a:moveTo>
                    <a:lnTo>
                      <a:pt x="33" y="0"/>
                    </a:lnTo>
                    <a:lnTo>
                      <a:pt x="50" y="0"/>
                    </a:lnTo>
                    <a:lnTo>
                      <a:pt x="17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7" name="Freeform 983"/>
              <p:cNvSpPr>
                <a:spLocks/>
              </p:cNvSpPr>
              <p:nvPr/>
            </p:nvSpPr>
            <p:spPr bwMode="auto">
              <a:xfrm>
                <a:off x="1828" y="2913"/>
                <a:ext cx="49" cy="49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9" y="8"/>
                  </a:cxn>
                  <a:cxn ang="0">
                    <a:pos x="16" y="49"/>
                  </a:cxn>
                  <a:cxn ang="0">
                    <a:pos x="0" y="41"/>
                  </a:cxn>
                </a:cxnLst>
                <a:rect l="0" t="0" r="r" b="b"/>
                <a:pathLst>
                  <a:path w="49" h="49">
                    <a:moveTo>
                      <a:pt x="0" y="41"/>
                    </a:moveTo>
                    <a:lnTo>
                      <a:pt x="33" y="0"/>
                    </a:lnTo>
                    <a:lnTo>
                      <a:pt x="49" y="8"/>
                    </a:lnTo>
                    <a:lnTo>
                      <a:pt x="16" y="4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8" name="Freeform 984"/>
              <p:cNvSpPr>
                <a:spLocks/>
              </p:cNvSpPr>
              <p:nvPr/>
            </p:nvSpPr>
            <p:spPr bwMode="auto">
              <a:xfrm>
                <a:off x="1844" y="2921"/>
                <a:ext cx="41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1" y="8"/>
                  </a:cxn>
                  <a:cxn ang="0">
                    <a:pos x="8" y="41"/>
                  </a:cxn>
                  <a:cxn ang="0">
                    <a:pos x="0" y="41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lnTo>
                      <a:pt x="33" y="0"/>
                    </a:lnTo>
                    <a:lnTo>
                      <a:pt x="41" y="8"/>
                    </a:lnTo>
                    <a:lnTo>
                      <a:pt x="8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9" name="Freeform 985"/>
              <p:cNvSpPr>
                <a:spLocks/>
              </p:cNvSpPr>
              <p:nvPr/>
            </p:nvSpPr>
            <p:spPr bwMode="auto">
              <a:xfrm>
                <a:off x="1852" y="2929"/>
                <a:ext cx="49" cy="4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49" y="0"/>
                  </a:cxn>
                  <a:cxn ang="0">
                    <a:pos x="17" y="41"/>
                  </a:cxn>
                  <a:cxn ang="0">
                    <a:pos x="0" y="33"/>
                  </a:cxn>
                </a:cxnLst>
                <a:rect l="0" t="0" r="r" b="b"/>
                <a:pathLst>
                  <a:path w="49" h="41">
                    <a:moveTo>
                      <a:pt x="0" y="33"/>
                    </a:moveTo>
                    <a:lnTo>
                      <a:pt x="33" y="0"/>
                    </a:lnTo>
                    <a:lnTo>
                      <a:pt x="49" y="0"/>
                    </a:lnTo>
                    <a:lnTo>
                      <a:pt x="17" y="4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0" name="Freeform 986"/>
              <p:cNvSpPr>
                <a:spLocks/>
              </p:cNvSpPr>
              <p:nvPr/>
            </p:nvSpPr>
            <p:spPr bwMode="auto">
              <a:xfrm>
                <a:off x="1869" y="2929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2" y="0"/>
                  </a:cxn>
                  <a:cxn ang="0">
                    <a:pos x="49" y="0"/>
                  </a:cxn>
                  <a:cxn ang="0">
                    <a:pos x="16" y="41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32" y="0"/>
                    </a:lnTo>
                    <a:lnTo>
                      <a:pt x="49" y="0"/>
                    </a:lnTo>
                    <a:lnTo>
                      <a:pt x="16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1" name="Freeform 987"/>
              <p:cNvSpPr>
                <a:spLocks/>
              </p:cNvSpPr>
              <p:nvPr/>
            </p:nvSpPr>
            <p:spPr bwMode="auto">
              <a:xfrm>
                <a:off x="1885" y="2929"/>
                <a:ext cx="41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1" y="0"/>
                  </a:cxn>
                  <a:cxn ang="0">
                    <a:pos x="8" y="41"/>
                  </a:cxn>
                  <a:cxn ang="0">
                    <a:pos x="0" y="41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lnTo>
                      <a:pt x="33" y="0"/>
                    </a:lnTo>
                    <a:lnTo>
                      <a:pt x="41" y="0"/>
                    </a:lnTo>
                    <a:lnTo>
                      <a:pt x="8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2" name="Freeform 988"/>
              <p:cNvSpPr>
                <a:spLocks/>
              </p:cNvSpPr>
              <p:nvPr/>
            </p:nvSpPr>
            <p:spPr bwMode="auto">
              <a:xfrm>
                <a:off x="1893" y="2929"/>
                <a:ext cx="49" cy="49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9" y="8"/>
                  </a:cxn>
                  <a:cxn ang="0">
                    <a:pos x="17" y="49"/>
                  </a:cxn>
                  <a:cxn ang="0">
                    <a:pos x="0" y="41"/>
                  </a:cxn>
                </a:cxnLst>
                <a:rect l="0" t="0" r="r" b="b"/>
                <a:pathLst>
                  <a:path w="49" h="49">
                    <a:moveTo>
                      <a:pt x="0" y="41"/>
                    </a:moveTo>
                    <a:lnTo>
                      <a:pt x="33" y="0"/>
                    </a:lnTo>
                    <a:lnTo>
                      <a:pt x="49" y="8"/>
                    </a:lnTo>
                    <a:lnTo>
                      <a:pt x="17" y="4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3" name="Freeform 989"/>
              <p:cNvSpPr>
                <a:spLocks/>
              </p:cNvSpPr>
              <p:nvPr/>
            </p:nvSpPr>
            <p:spPr bwMode="auto">
              <a:xfrm>
                <a:off x="1910" y="2937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2" y="0"/>
                  </a:cxn>
                  <a:cxn ang="0">
                    <a:pos x="49" y="0"/>
                  </a:cxn>
                  <a:cxn ang="0">
                    <a:pos x="16" y="41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32" y="0"/>
                    </a:lnTo>
                    <a:lnTo>
                      <a:pt x="49" y="0"/>
                    </a:lnTo>
                    <a:lnTo>
                      <a:pt x="16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4" name="Freeform 990"/>
              <p:cNvSpPr>
                <a:spLocks/>
              </p:cNvSpPr>
              <p:nvPr/>
            </p:nvSpPr>
            <p:spPr bwMode="auto">
              <a:xfrm>
                <a:off x="1926" y="2937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9" y="0"/>
                  </a:cxn>
                  <a:cxn ang="0">
                    <a:pos x="8" y="41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33" y="0"/>
                    </a:lnTo>
                    <a:lnTo>
                      <a:pt x="49" y="0"/>
                    </a:lnTo>
                    <a:lnTo>
                      <a:pt x="8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5" name="Freeform 991"/>
              <p:cNvSpPr>
                <a:spLocks/>
              </p:cNvSpPr>
              <p:nvPr/>
            </p:nvSpPr>
            <p:spPr bwMode="auto">
              <a:xfrm>
                <a:off x="1934" y="2937"/>
                <a:ext cx="49" cy="49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1" y="0"/>
                  </a:cxn>
                  <a:cxn ang="0">
                    <a:pos x="49" y="8"/>
                  </a:cxn>
                  <a:cxn ang="0">
                    <a:pos x="17" y="49"/>
                  </a:cxn>
                  <a:cxn ang="0">
                    <a:pos x="0" y="41"/>
                  </a:cxn>
                </a:cxnLst>
                <a:rect l="0" t="0" r="r" b="b"/>
                <a:pathLst>
                  <a:path w="49" h="49">
                    <a:moveTo>
                      <a:pt x="0" y="41"/>
                    </a:moveTo>
                    <a:lnTo>
                      <a:pt x="41" y="0"/>
                    </a:lnTo>
                    <a:lnTo>
                      <a:pt x="49" y="8"/>
                    </a:lnTo>
                    <a:lnTo>
                      <a:pt x="17" y="4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6" name="Freeform 992"/>
              <p:cNvSpPr>
                <a:spLocks/>
              </p:cNvSpPr>
              <p:nvPr/>
            </p:nvSpPr>
            <p:spPr bwMode="auto">
              <a:xfrm>
                <a:off x="1951" y="2937"/>
                <a:ext cx="49" cy="4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32" y="8"/>
                  </a:cxn>
                  <a:cxn ang="0">
                    <a:pos x="49" y="0"/>
                  </a:cxn>
                  <a:cxn ang="0">
                    <a:pos x="16" y="41"/>
                  </a:cxn>
                  <a:cxn ang="0">
                    <a:pos x="0" y="49"/>
                  </a:cxn>
                </a:cxnLst>
                <a:rect l="0" t="0" r="r" b="b"/>
                <a:pathLst>
                  <a:path w="49" h="49">
                    <a:moveTo>
                      <a:pt x="0" y="49"/>
                    </a:moveTo>
                    <a:lnTo>
                      <a:pt x="32" y="8"/>
                    </a:lnTo>
                    <a:lnTo>
                      <a:pt x="49" y="0"/>
                    </a:lnTo>
                    <a:lnTo>
                      <a:pt x="16" y="41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7" name="Freeform 993"/>
              <p:cNvSpPr>
                <a:spLocks/>
              </p:cNvSpPr>
              <p:nvPr/>
            </p:nvSpPr>
            <p:spPr bwMode="auto">
              <a:xfrm>
                <a:off x="1967" y="2937"/>
                <a:ext cx="49" cy="49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9" y="8"/>
                  </a:cxn>
                  <a:cxn ang="0">
                    <a:pos x="16" y="49"/>
                  </a:cxn>
                  <a:cxn ang="0">
                    <a:pos x="0" y="41"/>
                  </a:cxn>
                </a:cxnLst>
                <a:rect l="0" t="0" r="r" b="b"/>
                <a:pathLst>
                  <a:path w="49" h="49">
                    <a:moveTo>
                      <a:pt x="0" y="41"/>
                    </a:moveTo>
                    <a:lnTo>
                      <a:pt x="33" y="0"/>
                    </a:lnTo>
                    <a:lnTo>
                      <a:pt x="49" y="8"/>
                    </a:lnTo>
                    <a:lnTo>
                      <a:pt x="16" y="4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8" name="Freeform 994"/>
              <p:cNvSpPr>
                <a:spLocks/>
              </p:cNvSpPr>
              <p:nvPr/>
            </p:nvSpPr>
            <p:spPr bwMode="auto">
              <a:xfrm>
                <a:off x="1983" y="2945"/>
                <a:ext cx="41" cy="49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1" y="9"/>
                  </a:cxn>
                  <a:cxn ang="0">
                    <a:pos x="8" y="49"/>
                  </a:cxn>
                  <a:cxn ang="0">
                    <a:pos x="0" y="41"/>
                  </a:cxn>
                </a:cxnLst>
                <a:rect l="0" t="0" r="r" b="b"/>
                <a:pathLst>
                  <a:path w="41" h="49">
                    <a:moveTo>
                      <a:pt x="0" y="41"/>
                    </a:moveTo>
                    <a:lnTo>
                      <a:pt x="33" y="0"/>
                    </a:lnTo>
                    <a:lnTo>
                      <a:pt x="41" y="9"/>
                    </a:lnTo>
                    <a:lnTo>
                      <a:pt x="8" y="4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9" name="Freeform 995"/>
              <p:cNvSpPr>
                <a:spLocks/>
              </p:cNvSpPr>
              <p:nvPr/>
            </p:nvSpPr>
            <p:spPr bwMode="auto">
              <a:xfrm>
                <a:off x="1991" y="2954"/>
                <a:ext cx="50" cy="4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33" y="0"/>
                  </a:cxn>
                  <a:cxn ang="0">
                    <a:pos x="50" y="0"/>
                  </a:cxn>
                  <a:cxn ang="0">
                    <a:pos x="17" y="40"/>
                  </a:cxn>
                  <a:cxn ang="0">
                    <a:pos x="0" y="40"/>
                  </a:cxn>
                </a:cxnLst>
                <a:rect l="0" t="0" r="r" b="b"/>
                <a:pathLst>
                  <a:path w="50" h="40">
                    <a:moveTo>
                      <a:pt x="0" y="40"/>
                    </a:moveTo>
                    <a:lnTo>
                      <a:pt x="33" y="0"/>
                    </a:lnTo>
                    <a:lnTo>
                      <a:pt x="50" y="0"/>
                    </a:lnTo>
                    <a:lnTo>
                      <a:pt x="17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0" name="Freeform 996"/>
              <p:cNvSpPr>
                <a:spLocks/>
              </p:cNvSpPr>
              <p:nvPr/>
            </p:nvSpPr>
            <p:spPr bwMode="auto">
              <a:xfrm>
                <a:off x="2008" y="2954"/>
                <a:ext cx="49" cy="4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33" y="0"/>
                  </a:cxn>
                  <a:cxn ang="0">
                    <a:pos x="49" y="0"/>
                  </a:cxn>
                  <a:cxn ang="0">
                    <a:pos x="16" y="40"/>
                  </a:cxn>
                  <a:cxn ang="0">
                    <a:pos x="0" y="40"/>
                  </a:cxn>
                </a:cxnLst>
                <a:rect l="0" t="0" r="r" b="b"/>
                <a:pathLst>
                  <a:path w="49" h="40">
                    <a:moveTo>
                      <a:pt x="0" y="40"/>
                    </a:moveTo>
                    <a:lnTo>
                      <a:pt x="33" y="0"/>
                    </a:lnTo>
                    <a:lnTo>
                      <a:pt x="49" y="0"/>
                    </a:lnTo>
                    <a:lnTo>
                      <a:pt x="16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1" name="Freeform 997"/>
              <p:cNvSpPr>
                <a:spLocks/>
              </p:cNvSpPr>
              <p:nvPr/>
            </p:nvSpPr>
            <p:spPr bwMode="auto">
              <a:xfrm>
                <a:off x="2024" y="2945"/>
                <a:ext cx="41" cy="4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33" y="9"/>
                  </a:cxn>
                  <a:cxn ang="0">
                    <a:pos x="41" y="0"/>
                  </a:cxn>
                  <a:cxn ang="0">
                    <a:pos x="8" y="41"/>
                  </a:cxn>
                  <a:cxn ang="0">
                    <a:pos x="0" y="49"/>
                  </a:cxn>
                </a:cxnLst>
                <a:rect l="0" t="0" r="r" b="b"/>
                <a:pathLst>
                  <a:path w="41" h="49">
                    <a:moveTo>
                      <a:pt x="0" y="49"/>
                    </a:moveTo>
                    <a:lnTo>
                      <a:pt x="33" y="9"/>
                    </a:lnTo>
                    <a:lnTo>
                      <a:pt x="41" y="0"/>
                    </a:lnTo>
                    <a:lnTo>
                      <a:pt x="8" y="41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2" name="Freeform 998"/>
              <p:cNvSpPr>
                <a:spLocks/>
              </p:cNvSpPr>
              <p:nvPr/>
            </p:nvSpPr>
            <p:spPr bwMode="auto">
              <a:xfrm>
                <a:off x="2032" y="2945"/>
                <a:ext cx="49" cy="58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9" y="17"/>
                  </a:cxn>
                  <a:cxn ang="0">
                    <a:pos x="17" y="58"/>
                  </a:cxn>
                  <a:cxn ang="0">
                    <a:pos x="0" y="41"/>
                  </a:cxn>
                </a:cxnLst>
                <a:rect l="0" t="0" r="r" b="b"/>
                <a:pathLst>
                  <a:path w="49" h="58">
                    <a:moveTo>
                      <a:pt x="0" y="41"/>
                    </a:moveTo>
                    <a:lnTo>
                      <a:pt x="33" y="0"/>
                    </a:lnTo>
                    <a:lnTo>
                      <a:pt x="49" y="17"/>
                    </a:lnTo>
                    <a:lnTo>
                      <a:pt x="17" y="58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3" name="Freeform 999"/>
              <p:cNvSpPr>
                <a:spLocks/>
              </p:cNvSpPr>
              <p:nvPr/>
            </p:nvSpPr>
            <p:spPr bwMode="auto">
              <a:xfrm>
                <a:off x="2049" y="2962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2" y="0"/>
                  </a:cxn>
                  <a:cxn ang="0">
                    <a:pos x="49" y="0"/>
                  </a:cxn>
                  <a:cxn ang="0">
                    <a:pos x="16" y="41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32" y="0"/>
                    </a:lnTo>
                    <a:lnTo>
                      <a:pt x="49" y="0"/>
                    </a:lnTo>
                    <a:lnTo>
                      <a:pt x="16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4" name="Freeform 1000"/>
              <p:cNvSpPr>
                <a:spLocks/>
              </p:cNvSpPr>
              <p:nvPr/>
            </p:nvSpPr>
            <p:spPr bwMode="auto">
              <a:xfrm>
                <a:off x="2065" y="2962"/>
                <a:ext cx="41" cy="49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1" y="8"/>
                  </a:cxn>
                  <a:cxn ang="0">
                    <a:pos x="8" y="49"/>
                  </a:cxn>
                  <a:cxn ang="0">
                    <a:pos x="0" y="41"/>
                  </a:cxn>
                </a:cxnLst>
                <a:rect l="0" t="0" r="r" b="b"/>
                <a:pathLst>
                  <a:path w="41" h="49">
                    <a:moveTo>
                      <a:pt x="0" y="41"/>
                    </a:moveTo>
                    <a:lnTo>
                      <a:pt x="33" y="0"/>
                    </a:lnTo>
                    <a:lnTo>
                      <a:pt x="41" y="8"/>
                    </a:lnTo>
                    <a:lnTo>
                      <a:pt x="8" y="4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5" name="Freeform 1001"/>
              <p:cNvSpPr>
                <a:spLocks/>
              </p:cNvSpPr>
              <p:nvPr/>
            </p:nvSpPr>
            <p:spPr bwMode="auto">
              <a:xfrm>
                <a:off x="2073" y="2970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9" y="0"/>
                  </a:cxn>
                  <a:cxn ang="0">
                    <a:pos x="17" y="41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33" y="0"/>
                    </a:lnTo>
                    <a:lnTo>
                      <a:pt x="49" y="0"/>
                    </a:lnTo>
                    <a:lnTo>
                      <a:pt x="17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6" name="Freeform 1002"/>
              <p:cNvSpPr>
                <a:spLocks/>
              </p:cNvSpPr>
              <p:nvPr/>
            </p:nvSpPr>
            <p:spPr bwMode="auto">
              <a:xfrm>
                <a:off x="2090" y="2962"/>
                <a:ext cx="49" cy="4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32" y="8"/>
                  </a:cxn>
                  <a:cxn ang="0">
                    <a:pos x="49" y="0"/>
                  </a:cxn>
                  <a:cxn ang="0">
                    <a:pos x="16" y="32"/>
                  </a:cxn>
                  <a:cxn ang="0">
                    <a:pos x="0" y="49"/>
                  </a:cxn>
                </a:cxnLst>
                <a:rect l="0" t="0" r="r" b="b"/>
                <a:pathLst>
                  <a:path w="49" h="49">
                    <a:moveTo>
                      <a:pt x="0" y="49"/>
                    </a:moveTo>
                    <a:lnTo>
                      <a:pt x="32" y="8"/>
                    </a:lnTo>
                    <a:lnTo>
                      <a:pt x="49" y="0"/>
                    </a:lnTo>
                    <a:lnTo>
                      <a:pt x="16" y="32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7" name="Freeform 1003"/>
              <p:cNvSpPr>
                <a:spLocks/>
              </p:cNvSpPr>
              <p:nvPr/>
            </p:nvSpPr>
            <p:spPr bwMode="auto">
              <a:xfrm>
                <a:off x="2106" y="2962"/>
                <a:ext cx="41" cy="49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3" y="0"/>
                  </a:cxn>
                  <a:cxn ang="0">
                    <a:pos x="41" y="8"/>
                  </a:cxn>
                  <a:cxn ang="0">
                    <a:pos x="16" y="49"/>
                  </a:cxn>
                  <a:cxn ang="0">
                    <a:pos x="0" y="32"/>
                  </a:cxn>
                </a:cxnLst>
                <a:rect l="0" t="0" r="r" b="b"/>
                <a:pathLst>
                  <a:path w="41" h="49">
                    <a:moveTo>
                      <a:pt x="0" y="32"/>
                    </a:moveTo>
                    <a:lnTo>
                      <a:pt x="33" y="0"/>
                    </a:lnTo>
                    <a:lnTo>
                      <a:pt x="41" y="8"/>
                    </a:lnTo>
                    <a:lnTo>
                      <a:pt x="16" y="49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8" name="Freeform 1004"/>
              <p:cNvSpPr>
                <a:spLocks/>
              </p:cNvSpPr>
              <p:nvPr/>
            </p:nvSpPr>
            <p:spPr bwMode="auto">
              <a:xfrm>
                <a:off x="2122" y="2970"/>
                <a:ext cx="41" cy="49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5" y="0"/>
                  </a:cxn>
                  <a:cxn ang="0">
                    <a:pos x="41" y="8"/>
                  </a:cxn>
                  <a:cxn ang="0">
                    <a:pos x="9" y="49"/>
                  </a:cxn>
                  <a:cxn ang="0">
                    <a:pos x="0" y="41"/>
                  </a:cxn>
                </a:cxnLst>
                <a:rect l="0" t="0" r="r" b="b"/>
                <a:pathLst>
                  <a:path w="41" h="49">
                    <a:moveTo>
                      <a:pt x="0" y="41"/>
                    </a:moveTo>
                    <a:lnTo>
                      <a:pt x="25" y="0"/>
                    </a:lnTo>
                    <a:lnTo>
                      <a:pt x="41" y="8"/>
                    </a:lnTo>
                    <a:lnTo>
                      <a:pt x="9" y="4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9" name="Freeform 1005"/>
              <p:cNvSpPr>
                <a:spLocks/>
              </p:cNvSpPr>
              <p:nvPr/>
            </p:nvSpPr>
            <p:spPr bwMode="auto">
              <a:xfrm>
                <a:off x="2131" y="2978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2" y="0"/>
                  </a:cxn>
                  <a:cxn ang="0">
                    <a:pos x="49" y="0"/>
                  </a:cxn>
                  <a:cxn ang="0">
                    <a:pos x="16" y="41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32" y="0"/>
                    </a:lnTo>
                    <a:lnTo>
                      <a:pt x="49" y="0"/>
                    </a:lnTo>
                    <a:lnTo>
                      <a:pt x="16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0" name="Freeform 1006"/>
              <p:cNvSpPr>
                <a:spLocks/>
              </p:cNvSpPr>
              <p:nvPr/>
            </p:nvSpPr>
            <p:spPr bwMode="auto">
              <a:xfrm>
                <a:off x="2147" y="2978"/>
                <a:ext cx="41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1" y="8"/>
                  </a:cxn>
                  <a:cxn ang="0">
                    <a:pos x="16" y="41"/>
                  </a:cxn>
                  <a:cxn ang="0">
                    <a:pos x="0" y="41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lnTo>
                      <a:pt x="33" y="0"/>
                    </a:lnTo>
                    <a:lnTo>
                      <a:pt x="41" y="8"/>
                    </a:lnTo>
                    <a:lnTo>
                      <a:pt x="16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1" name="Freeform 1007"/>
              <p:cNvSpPr>
                <a:spLocks/>
              </p:cNvSpPr>
              <p:nvPr/>
            </p:nvSpPr>
            <p:spPr bwMode="auto">
              <a:xfrm>
                <a:off x="2163" y="2986"/>
                <a:ext cx="41" cy="4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25" y="0"/>
                  </a:cxn>
                  <a:cxn ang="0">
                    <a:pos x="41" y="0"/>
                  </a:cxn>
                  <a:cxn ang="0">
                    <a:pos x="9" y="41"/>
                  </a:cxn>
                  <a:cxn ang="0">
                    <a:pos x="0" y="33"/>
                  </a:cxn>
                </a:cxnLst>
                <a:rect l="0" t="0" r="r" b="b"/>
                <a:pathLst>
                  <a:path w="41" h="41">
                    <a:moveTo>
                      <a:pt x="0" y="33"/>
                    </a:moveTo>
                    <a:lnTo>
                      <a:pt x="25" y="0"/>
                    </a:lnTo>
                    <a:lnTo>
                      <a:pt x="41" y="0"/>
                    </a:lnTo>
                    <a:lnTo>
                      <a:pt x="9" y="4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2" name="Freeform 1008"/>
              <p:cNvSpPr>
                <a:spLocks/>
              </p:cNvSpPr>
              <p:nvPr/>
            </p:nvSpPr>
            <p:spPr bwMode="auto">
              <a:xfrm>
                <a:off x="2172" y="2986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2" y="0"/>
                  </a:cxn>
                  <a:cxn ang="0">
                    <a:pos x="49" y="0"/>
                  </a:cxn>
                  <a:cxn ang="0">
                    <a:pos x="16" y="41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32" y="0"/>
                    </a:lnTo>
                    <a:lnTo>
                      <a:pt x="49" y="0"/>
                    </a:lnTo>
                    <a:lnTo>
                      <a:pt x="16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3" name="Freeform 1009"/>
              <p:cNvSpPr>
                <a:spLocks/>
              </p:cNvSpPr>
              <p:nvPr/>
            </p:nvSpPr>
            <p:spPr bwMode="auto">
              <a:xfrm>
                <a:off x="2188" y="2986"/>
                <a:ext cx="4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3" y="0"/>
                  </a:cxn>
                  <a:cxn ang="0">
                    <a:pos x="49" y="0"/>
                  </a:cxn>
                  <a:cxn ang="0">
                    <a:pos x="16" y="41"/>
                  </a:cxn>
                  <a:cxn ang="0">
                    <a:pos x="0" y="41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lnTo>
                      <a:pt x="33" y="0"/>
                    </a:lnTo>
                    <a:lnTo>
                      <a:pt x="49" y="0"/>
                    </a:lnTo>
                    <a:lnTo>
                      <a:pt x="16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394" name="Freeform 1010"/>
            <p:cNvSpPr>
              <a:spLocks/>
            </p:cNvSpPr>
            <p:nvPr/>
          </p:nvSpPr>
          <p:spPr bwMode="auto">
            <a:xfrm>
              <a:off x="2204" y="2986"/>
              <a:ext cx="41" cy="49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33" y="0"/>
                </a:cxn>
                <a:cxn ang="0">
                  <a:pos x="41" y="8"/>
                </a:cxn>
                <a:cxn ang="0">
                  <a:pos x="8" y="49"/>
                </a:cxn>
                <a:cxn ang="0">
                  <a:pos x="0" y="41"/>
                </a:cxn>
              </a:cxnLst>
              <a:rect l="0" t="0" r="r" b="b"/>
              <a:pathLst>
                <a:path w="41" h="49">
                  <a:moveTo>
                    <a:pt x="0" y="41"/>
                  </a:moveTo>
                  <a:lnTo>
                    <a:pt x="33" y="0"/>
                  </a:lnTo>
                  <a:lnTo>
                    <a:pt x="41" y="8"/>
                  </a:lnTo>
                  <a:lnTo>
                    <a:pt x="8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95" name="Freeform 1011"/>
            <p:cNvSpPr>
              <a:spLocks/>
            </p:cNvSpPr>
            <p:nvPr/>
          </p:nvSpPr>
          <p:spPr bwMode="auto">
            <a:xfrm>
              <a:off x="2212" y="2994"/>
              <a:ext cx="50" cy="41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33" y="0"/>
                </a:cxn>
                <a:cxn ang="0">
                  <a:pos x="50" y="0"/>
                </a:cxn>
                <a:cxn ang="0">
                  <a:pos x="17" y="41"/>
                </a:cxn>
                <a:cxn ang="0">
                  <a:pos x="0" y="41"/>
                </a:cxn>
              </a:cxnLst>
              <a:rect l="0" t="0" r="r" b="b"/>
              <a:pathLst>
                <a:path w="50" h="41">
                  <a:moveTo>
                    <a:pt x="0" y="41"/>
                  </a:moveTo>
                  <a:lnTo>
                    <a:pt x="33" y="0"/>
                  </a:lnTo>
                  <a:lnTo>
                    <a:pt x="50" y="0"/>
                  </a:lnTo>
                  <a:lnTo>
                    <a:pt x="17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96" name="Freeform 1012"/>
            <p:cNvSpPr>
              <a:spLocks/>
            </p:cNvSpPr>
            <p:nvPr/>
          </p:nvSpPr>
          <p:spPr bwMode="auto">
            <a:xfrm>
              <a:off x="2229" y="2994"/>
              <a:ext cx="49" cy="41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33" y="0"/>
                </a:cxn>
                <a:cxn ang="0">
                  <a:pos x="49" y="0"/>
                </a:cxn>
                <a:cxn ang="0">
                  <a:pos x="16" y="41"/>
                </a:cxn>
                <a:cxn ang="0">
                  <a:pos x="0" y="41"/>
                </a:cxn>
              </a:cxnLst>
              <a:rect l="0" t="0" r="r" b="b"/>
              <a:pathLst>
                <a:path w="49" h="41">
                  <a:moveTo>
                    <a:pt x="0" y="41"/>
                  </a:moveTo>
                  <a:lnTo>
                    <a:pt x="33" y="0"/>
                  </a:lnTo>
                  <a:lnTo>
                    <a:pt x="49" y="0"/>
                  </a:lnTo>
                  <a:lnTo>
                    <a:pt x="16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97" name="Freeform 1013"/>
            <p:cNvSpPr>
              <a:spLocks/>
            </p:cNvSpPr>
            <p:nvPr/>
          </p:nvSpPr>
          <p:spPr bwMode="auto">
            <a:xfrm>
              <a:off x="2245" y="2994"/>
              <a:ext cx="41" cy="50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33" y="0"/>
                </a:cxn>
                <a:cxn ang="0">
                  <a:pos x="41" y="9"/>
                </a:cxn>
                <a:cxn ang="0">
                  <a:pos x="17" y="50"/>
                </a:cxn>
                <a:cxn ang="0">
                  <a:pos x="0" y="41"/>
                </a:cxn>
              </a:cxnLst>
              <a:rect l="0" t="0" r="r" b="b"/>
              <a:pathLst>
                <a:path w="41" h="50">
                  <a:moveTo>
                    <a:pt x="0" y="41"/>
                  </a:moveTo>
                  <a:lnTo>
                    <a:pt x="33" y="0"/>
                  </a:lnTo>
                  <a:lnTo>
                    <a:pt x="41" y="9"/>
                  </a:lnTo>
                  <a:lnTo>
                    <a:pt x="17" y="5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98" name="Freeform 1014"/>
            <p:cNvSpPr>
              <a:spLocks/>
            </p:cNvSpPr>
            <p:nvPr/>
          </p:nvSpPr>
          <p:spPr bwMode="auto">
            <a:xfrm>
              <a:off x="2262" y="3003"/>
              <a:ext cx="40" cy="41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24" y="0"/>
                </a:cxn>
                <a:cxn ang="0">
                  <a:pos x="40" y="0"/>
                </a:cxn>
                <a:cxn ang="0">
                  <a:pos x="8" y="41"/>
                </a:cxn>
                <a:cxn ang="0">
                  <a:pos x="0" y="41"/>
                </a:cxn>
              </a:cxnLst>
              <a:rect l="0" t="0" r="r" b="b"/>
              <a:pathLst>
                <a:path w="40" h="41">
                  <a:moveTo>
                    <a:pt x="0" y="41"/>
                  </a:moveTo>
                  <a:lnTo>
                    <a:pt x="24" y="0"/>
                  </a:lnTo>
                  <a:lnTo>
                    <a:pt x="40" y="0"/>
                  </a:lnTo>
                  <a:lnTo>
                    <a:pt x="8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99" name="Freeform 1015"/>
            <p:cNvSpPr>
              <a:spLocks/>
            </p:cNvSpPr>
            <p:nvPr/>
          </p:nvSpPr>
          <p:spPr bwMode="auto">
            <a:xfrm>
              <a:off x="2270" y="3003"/>
              <a:ext cx="49" cy="49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32" y="0"/>
                </a:cxn>
                <a:cxn ang="0">
                  <a:pos x="49" y="8"/>
                </a:cxn>
                <a:cxn ang="0">
                  <a:pos x="16" y="49"/>
                </a:cxn>
                <a:cxn ang="0">
                  <a:pos x="0" y="41"/>
                </a:cxn>
              </a:cxnLst>
              <a:rect l="0" t="0" r="r" b="b"/>
              <a:pathLst>
                <a:path w="49" h="49">
                  <a:moveTo>
                    <a:pt x="0" y="41"/>
                  </a:moveTo>
                  <a:lnTo>
                    <a:pt x="32" y="0"/>
                  </a:lnTo>
                  <a:lnTo>
                    <a:pt x="49" y="8"/>
                  </a:lnTo>
                  <a:lnTo>
                    <a:pt x="16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00" name="Freeform 1016"/>
            <p:cNvSpPr>
              <a:spLocks/>
            </p:cNvSpPr>
            <p:nvPr/>
          </p:nvSpPr>
          <p:spPr bwMode="auto">
            <a:xfrm>
              <a:off x="2286" y="3011"/>
              <a:ext cx="49" cy="41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33" y="0"/>
                </a:cxn>
                <a:cxn ang="0">
                  <a:pos x="49" y="0"/>
                </a:cxn>
                <a:cxn ang="0">
                  <a:pos x="16" y="41"/>
                </a:cxn>
                <a:cxn ang="0">
                  <a:pos x="0" y="41"/>
                </a:cxn>
              </a:cxnLst>
              <a:rect l="0" t="0" r="r" b="b"/>
              <a:pathLst>
                <a:path w="49" h="41">
                  <a:moveTo>
                    <a:pt x="0" y="41"/>
                  </a:moveTo>
                  <a:lnTo>
                    <a:pt x="33" y="0"/>
                  </a:lnTo>
                  <a:lnTo>
                    <a:pt x="49" y="0"/>
                  </a:lnTo>
                  <a:lnTo>
                    <a:pt x="16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01" name="Freeform 1017"/>
            <p:cNvSpPr>
              <a:spLocks/>
            </p:cNvSpPr>
            <p:nvPr/>
          </p:nvSpPr>
          <p:spPr bwMode="auto">
            <a:xfrm>
              <a:off x="2302" y="3011"/>
              <a:ext cx="41" cy="41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33" y="0"/>
                </a:cxn>
                <a:cxn ang="0">
                  <a:pos x="41" y="0"/>
                </a:cxn>
                <a:cxn ang="0">
                  <a:pos x="17" y="41"/>
                </a:cxn>
                <a:cxn ang="0">
                  <a:pos x="0" y="41"/>
                </a:cxn>
              </a:cxnLst>
              <a:rect l="0" t="0" r="r" b="b"/>
              <a:pathLst>
                <a:path w="41" h="41">
                  <a:moveTo>
                    <a:pt x="0" y="41"/>
                  </a:moveTo>
                  <a:lnTo>
                    <a:pt x="33" y="0"/>
                  </a:lnTo>
                  <a:lnTo>
                    <a:pt x="41" y="0"/>
                  </a:lnTo>
                  <a:lnTo>
                    <a:pt x="17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02" name="Freeform 1018"/>
            <p:cNvSpPr>
              <a:spLocks/>
            </p:cNvSpPr>
            <p:nvPr/>
          </p:nvSpPr>
          <p:spPr bwMode="auto">
            <a:xfrm>
              <a:off x="2319" y="3011"/>
              <a:ext cx="41" cy="49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24" y="0"/>
                </a:cxn>
                <a:cxn ang="0">
                  <a:pos x="41" y="8"/>
                </a:cxn>
                <a:cxn ang="0">
                  <a:pos x="8" y="49"/>
                </a:cxn>
                <a:cxn ang="0">
                  <a:pos x="0" y="41"/>
                </a:cxn>
              </a:cxnLst>
              <a:rect l="0" t="0" r="r" b="b"/>
              <a:pathLst>
                <a:path w="41" h="49">
                  <a:moveTo>
                    <a:pt x="0" y="41"/>
                  </a:moveTo>
                  <a:lnTo>
                    <a:pt x="24" y="0"/>
                  </a:lnTo>
                  <a:lnTo>
                    <a:pt x="41" y="8"/>
                  </a:lnTo>
                  <a:lnTo>
                    <a:pt x="8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03" name="Freeform 1019"/>
            <p:cNvSpPr>
              <a:spLocks/>
            </p:cNvSpPr>
            <p:nvPr/>
          </p:nvSpPr>
          <p:spPr bwMode="auto">
            <a:xfrm>
              <a:off x="2327" y="3019"/>
              <a:ext cx="49" cy="41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33" y="0"/>
                </a:cxn>
                <a:cxn ang="0">
                  <a:pos x="49" y="0"/>
                </a:cxn>
                <a:cxn ang="0">
                  <a:pos x="16" y="41"/>
                </a:cxn>
                <a:cxn ang="0">
                  <a:pos x="0" y="41"/>
                </a:cxn>
              </a:cxnLst>
              <a:rect l="0" t="0" r="r" b="b"/>
              <a:pathLst>
                <a:path w="49" h="41">
                  <a:moveTo>
                    <a:pt x="0" y="41"/>
                  </a:moveTo>
                  <a:lnTo>
                    <a:pt x="33" y="0"/>
                  </a:lnTo>
                  <a:lnTo>
                    <a:pt x="49" y="0"/>
                  </a:lnTo>
                  <a:lnTo>
                    <a:pt x="16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04" name="Freeform 1020"/>
            <p:cNvSpPr>
              <a:spLocks/>
            </p:cNvSpPr>
            <p:nvPr/>
          </p:nvSpPr>
          <p:spPr bwMode="auto">
            <a:xfrm>
              <a:off x="2343" y="3019"/>
              <a:ext cx="41" cy="41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33" y="0"/>
                </a:cxn>
                <a:cxn ang="0">
                  <a:pos x="41" y="0"/>
                </a:cxn>
                <a:cxn ang="0">
                  <a:pos x="17" y="41"/>
                </a:cxn>
                <a:cxn ang="0">
                  <a:pos x="0" y="41"/>
                </a:cxn>
              </a:cxnLst>
              <a:rect l="0" t="0" r="r" b="b"/>
              <a:pathLst>
                <a:path w="41" h="41">
                  <a:moveTo>
                    <a:pt x="0" y="41"/>
                  </a:moveTo>
                  <a:lnTo>
                    <a:pt x="33" y="0"/>
                  </a:lnTo>
                  <a:lnTo>
                    <a:pt x="41" y="0"/>
                  </a:lnTo>
                  <a:lnTo>
                    <a:pt x="17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05" name="Freeform 1021"/>
            <p:cNvSpPr>
              <a:spLocks/>
            </p:cNvSpPr>
            <p:nvPr/>
          </p:nvSpPr>
          <p:spPr bwMode="auto">
            <a:xfrm>
              <a:off x="2360" y="3011"/>
              <a:ext cx="41" cy="49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24" y="8"/>
                </a:cxn>
                <a:cxn ang="0">
                  <a:pos x="41" y="0"/>
                </a:cxn>
                <a:cxn ang="0">
                  <a:pos x="8" y="41"/>
                </a:cxn>
                <a:cxn ang="0">
                  <a:pos x="0" y="49"/>
                </a:cxn>
              </a:cxnLst>
              <a:rect l="0" t="0" r="r" b="b"/>
              <a:pathLst>
                <a:path w="41" h="49">
                  <a:moveTo>
                    <a:pt x="0" y="49"/>
                  </a:moveTo>
                  <a:lnTo>
                    <a:pt x="24" y="8"/>
                  </a:lnTo>
                  <a:lnTo>
                    <a:pt x="41" y="0"/>
                  </a:lnTo>
                  <a:lnTo>
                    <a:pt x="8" y="41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06" name="Freeform 1022"/>
            <p:cNvSpPr>
              <a:spLocks/>
            </p:cNvSpPr>
            <p:nvPr/>
          </p:nvSpPr>
          <p:spPr bwMode="auto">
            <a:xfrm>
              <a:off x="2368" y="3011"/>
              <a:ext cx="49" cy="49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33" y="0"/>
                </a:cxn>
                <a:cxn ang="0">
                  <a:pos x="49" y="8"/>
                </a:cxn>
                <a:cxn ang="0">
                  <a:pos x="16" y="49"/>
                </a:cxn>
                <a:cxn ang="0">
                  <a:pos x="0" y="41"/>
                </a:cxn>
              </a:cxnLst>
              <a:rect l="0" t="0" r="r" b="b"/>
              <a:pathLst>
                <a:path w="49" h="49">
                  <a:moveTo>
                    <a:pt x="0" y="41"/>
                  </a:moveTo>
                  <a:lnTo>
                    <a:pt x="33" y="0"/>
                  </a:lnTo>
                  <a:lnTo>
                    <a:pt x="49" y="8"/>
                  </a:lnTo>
                  <a:lnTo>
                    <a:pt x="16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07" name="Freeform 1023"/>
            <p:cNvSpPr>
              <a:spLocks/>
            </p:cNvSpPr>
            <p:nvPr/>
          </p:nvSpPr>
          <p:spPr bwMode="auto">
            <a:xfrm>
              <a:off x="2384" y="3019"/>
              <a:ext cx="49" cy="49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33" y="0"/>
                </a:cxn>
                <a:cxn ang="0">
                  <a:pos x="49" y="8"/>
                </a:cxn>
                <a:cxn ang="0">
                  <a:pos x="17" y="49"/>
                </a:cxn>
                <a:cxn ang="0">
                  <a:pos x="0" y="41"/>
                </a:cxn>
              </a:cxnLst>
              <a:rect l="0" t="0" r="r" b="b"/>
              <a:pathLst>
                <a:path w="49" h="49">
                  <a:moveTo>
                    <a:pt x="0" y="41"/>
                  </a:moveTo>
                  <a:lnTo>
                    <a:pt x="33" y="0"/>
                  </a:lnTo>
                  <a:lnTo>
                    <a:pt x="49" y="8"/>
                  </a:lnTo>
                  <a:lnTo>
                    <a:pt x="17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08" name="Freeform 0"/>
            <p:cNvSpPr>
              <a:spLocks/>
            </p:cNvSpPr>
            <p:nvPr/>
          </p:nvSpPr>
          <p:spPr bwMode="auto">
            <a:xfrm>
              <a:off x="2401" y="3027"/>
              <a:ext cx="41" cy="49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32" y="0"/>
                </a:cxn>
                <a:cxn ang="0">
                  <a:pos x="41" y="8"/>
                </a:cxn>
                <a:cxn ang="0">
                  <a:pos x="16" y="49"/>
                </a:cxn>
                <a:cxn ang="0">
                  <a:pos x="0" y="41"/>
                </a:cxn>
              </a:cxnLst>
              <a:rect l="0" t="0" r="r" b="b"/>
              <a:pathLst>
                <a:path w="41" h="49">
                  <a:moveTo>
                    <a:pt x="0" y="41"/>
                  </a:moveTo>
                  <a:lnTo>
                    <a:pt x="32" y="0"/>
                  </a:lnTo>
                  <a:lnTo>
                    <a:pt x="41" y="8"/>
                  </a:lnTo>
                  <a:lnTo>
                    <a:pt x="16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09" name="Freeform 1"/>
            <p:cNvSpPr>
              <a:spLocks/>
            </p:cNvSpPr>
            <p:nvPr/>
          </p:nvSpPr>
          <p:spPr bwMode="auto">
            <a:xfrm>
              <a:off x="2417" y="3035"/>
              <a:ext cx="41" cy="41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25" y="0"/>
                </a:cxn>
                <a:cxn ang="0">
                  <a:pos x="41" y="0"/>
                </a:cxn>
                <a:cxn ang="0">
                  <a:pos x="8" y="41"/>
                </a:cxn>
                <a:cxn ang="0">
                  <a:pos x="0" y="41"/>
                </a:cxn>
              </a:cxnLst>
              <a:rect l="0" t="0" r="r" b="b"/>
              <a:pathLst>
                <a:path w="41" h="41">
                  <a:moveTo>
                    <a:pt x="0" y="41"/>
                  </a:moveTo>
                  <a:lnTo>
                    <a:pt x="25" y="0"/>
                  </a:lnTo>
                  <a:lnTo>
                    <a:pt x="41" y="0"/>
                  </a:lnTo>
                  <a:lnTo>
                    <a:pt x="8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0" name="Freeform 2"/>
            <p:cNvSpPr>
              <a:spLocks/>
            </p:cNvSpPr>
            <p:nvPr/>
          </p:nvSpPr>
          <p:spPr bwMode="auto">
            <a:xfrm>
              <a:off x="2425" y="3027"/>
              <a:ext cx="49" cy="49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33" y="8"/>
                </a:cxn>
                <a:cxn ang="0">
                  <a:pos x="49" y="0"/>
                </a:cxn>
                <a:cxn ang="0">
                  <a:pos x="17" y="41"/>
                </a:cxn>
                <a:cxn ang="0">
                  <a:pos x="0" y="49"/>
                </a:cxn>
              </a:cxnLst>
              <a:rect l="0" t="0" r="r" b="b"/>
              <a:pathLst>
                <a:path w="49" h="49">
                  <a:moveTo>
                    <a:pt x="0" y="49"/>
                  </a:moveTo>
                  <a:lnTo>
                    <a:pt x="33" y="8"/>
                  </a:lnTo>
                  <a:lnTo>
                    <a:pt x="49" y="0"/>
                  </a:lnTo>
                  <a:lnTo>
                    <a:pt x="17" y="41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1" name="Freeform 3"/>
            <p:cNvSpPr>
              <a:spLocks/>
            </p:cNvSpPr>
            <p:nvPr/>
          </p:nvSpPr>
          <p:spPr bwMode="auto">
            <a:xfrm>
              <a:off x="2442" y="3027"/>
              <a:ext cx="49" cy="58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32" y="0"/>
                </a:cxn>
                <a:cxn ang="0">
                  <a:pos x="49" y="17"/>
                </a:cxn>
                <a:cxn ang="0">
                  <a:pos x="16" y="58"/>
                </a:cxn>
                <a:cxn ang="0">
                  <a:pos x="0" y="41"/>
                </a:cxn>
              </a:cxnLst>
              <a:rect l="0" t="0" r="r" b="b"/>
              <a:pathLst>
                <a:path w="49" h="58">
                  <a:moveTo>
                    <a:pt x="0" y="41"/>
                  </a:moveTo>
                  <a:lnTo>
                    <a:pt x="32" y="0"/>
                  </a:lnTo>
                  <a:lnTo>
                    <a:pt x="49" y="17"/>
                  </a:lnTo>
                  <a:lnTo>
                    <a:pt x="16" y="5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2" name="Freeform 4"/>
            <p:cNvSpPr>
              <a:spLocks/>
            </p:cNvSpPr>
            <p:nvPr/>
          </p:nvSpPr>
          <p:spPr bwMode="auto">
            <a:xfrm>
              <a:off x="2458" y="3044"/>
              <a:ext cx="41" cy="41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33" y="0"/>
                </a:cxn>
                <a:cxn ang="0">
                  <a:pos x="41" y="0"/>
                </a:cxn>
                <a:cxn ang="0">
                  <a:pos x="16" y="41"/>
                </a:cxn>
                <a:cxn ang="0">
                  <a:pos x="0" y="41"/>
                </a:cxn>
              </a:cxnLst>
              <a:rect l="0" t="0" r="r" b="b"/>
              <a:pathLst>
                <a:path w="41" h="41">
                  <a:moveTo>
                    <a:pt x="0" y="41"/>
                  </a:moveTo>
                  <a:lnTo>
                    <a:pt x="33" y="0"/>
                  </a:lnTo>
                  <a:lnTo>
                    <a:pt x="41" y="0"/>
                  </a:lnTo>
                  <a:lnTo>
                    <a:pt x="16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3" name="Freeform 5"/>
            <p:cNvSpPr>
              <a:spLocks/>
            </p:cNvSpPr>
            <p:nvPr/>
          </p:nvSpPr>
          <p:spPr bwMode="auto">
            <a:xfrm>
              <a:off x="2474" y="3044"/>
              <a:ext cx="41" cy="41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25" y="0"/>
                </a:cxn>
                <a:cxn ang="0">
                  <a:pos x="41" y="0"/>
                </a:cxn>
                <a:cxn ang="0">
                  <a:pos x="9" y="41"/>
                </a:cxn>
                <a:cxn ang="0">
                  <a:pos x="0" y="41"/>
                </a:cxn>
              </a:cxnLst>
              <a:rect l="0" t="0" r="r" b="b"/>
              <a:pathLst>
                <a:path w="41" h="41">
                  <a:moveTo>
                    <a:pt x="0" y="41"/>
                  </a:moveTo>
                  <a:lnTo>
                    <a:pt x="25" y="0"/>
                  </a:lnTo>
                  <a:lnTo>
                    <a:pt x="41" y="0"/>
                  </a:lnTo>
                  <a:lnTo>
                    <a:pt x="9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4" name="Freeform 6"/>
            <p:cNvSpPr>
              <a:spLocks/>
            </p:cNvSpPr>
            <p:nvPr/>
          </p:nvSpPr>
          <p:spPr bwMode="auto">
            <a:xfrm>
              <a:off x="2483" y="3044"/>
              <a:ext cx="49" cy="41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32" y="0"/>
                </a:cxn>
                <a:cxn ang="0">
                  <a:pos x="49" y="0"/>
                </a:cxn>
                <a:cxn ang="0">
                  <a:pos x="16" y="41"/>
                </a:cxn>
                <a:cxn ang="0">
                  <a:pos x="0" y="41"/>
                </a:cxn>
              </a:cxnLst>
              <a:rect l="0" t="0" r="r" b="b"/>
              <a:pathLst>
                <a:path w="49" h="41">
                  <a:moveTo>
                    <a:pt x="0" y="41"/>
                  </a:moveTo>
                  <a:lnTo>
                    <a:pt x="32" y="0"/>
                  </a:lnTo>
                  <a:lnTo>
                    <a:pt x="49" y="0"/>
                  </a:lnTo>
                  <a:lnTo>
                    <a:pt x="16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5" name="Freeform 7"/>
            <p:cNvSpPr>
              <a:spLocks/>
            </p:cNvSpPr>
            <p:nvPr/>
          </p:nvSpPr>
          <p:spPr bwMode="auto">
            <a:xfrm>
              <a:off x="2499" y="3044"/>
              <a:ext cx="41" cy="49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33" y="0"/>
                </a:cxn>
                <a:cxn ang="0">
                  <a:pos x="41" y="8"/>
                </a:cxn>
                <a:cxn ang="0">
                  <a:pos x="16" y="49"/>
                </a:cxn>
                <a:cxn ang="0">
                  <a:pos x="0" y="41"/>
                </a:cxn>
              </a:cxnLst>
              <a:rect l="0" t="0" r="r" b="b"/>
              <a:pathLst>
                <a:path w="41" h="49">
                  <a:moveTo>
                    <a:pt x="0" y="41"/>
                  </a:moveTo>
                  <a:lnTo>
                    <a:pt x="33" y="0"/>
                  </a:lnTo>
                  <a:lnTo>
                    <a:pt x="41" y="8"/>
                  </a:lnTo>
                  <a:lnTo>
                    <a:pt x="16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6" name="Freeform 8"/>
            <p:cNvSpPr>
              <a:spLocks/>
            </p:cNvSpPr>
            <p:nvPr/>
          </p:nvSpPr>
          <p:spPr bwMode="auto">
            <a:xfrm>
              <a:off x="2515" y="3052"/>
              <a:ext cx="41" cy="41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25" y="0"/>
                </a:cxn>
                <a:cxn ang="0">
                  <a:pos x="41" y="0"/>
                </a:cxn>
                <a:cxn ang="0">
                  <a:pos x="17" y="41"/>
                </a:cxn>
                <a:cxn ang="0">
                  <a:pos x="0" y="41"/>
                </a:cxn>
              </a:cxnLst>
              <a:rect l="0" t="0" r="r" b="b"/>
              <a:pathLst>
                <a:path w="41" h="41">
                  <a:moveTo>
                    <a:pt x="0" y="41"/>
                  </a:moveTo>
                  <a:lnTo>
                    <a:pt x="25" y="0"/>
                  </a:lnTo>
                  <a:lnTo>
                    <a:pt x="41" y="0"/>
                  </a:lnTo>
                  <a:lnTo>
                    <a:pt x="17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7" name="Freeform 9"/>
            <p:cNvSpPr>
              <a:spLocks/>
            </p:cNvSpPr>
            <p:nvPr/>
          </p:nvSpPr>
          <p:spPr bwMode="auto">
            <a:xfrm>
              <a:off x="2532" y="3052"/>
              <a:ext cx="41" cy="49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24" y="0"/>
                </a:cxn>
                <a:cxn ang="0">
                  <a:pos x="41" y="8"/>
                </a:cxn>
                <a:cxn ang="0">
                  <a:pos x="8" y="49"/>
                </a:cxn>
                <a:cxn ang="0">
                  <a:pos x="0" y="41"/>
                </a:cxn>
              </a:cxnLst>
              <a:rect l="0" t="0" r="r" b="b"/>
              <a:pathLst>
                <a:path w="41" h="49">
                  <a:moveTo>
                    <a:pt x="0" y="41"/>
                  </a:moveTo>
                  <a:lnTo>
                    <a:pt x="24" y="0"/>
                  </a:lnTo>
                  <a:lnTo>
                    <a:pt x="41" y="8"/>
                  </a:lnTo>
                  <a:lnTo>
                    <a:pt x="8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8" name="Freeform 10"/>
            <p:cNvSpPr>
              <a:spLocks/>
            </p:cNvSpPr>
            <p:nvPr/>
          </p:nvSpPr>
          <p:spPr bwMode="auto">
            <a:xfrm>
              <a:off x="2540" y="3044"/>
              <a:ext cx="49" cy="57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33" y="16"/>
                </a:cxn>
                <a:cxn ang="0">
                  <a:pos x="49" y="0"/>
                </a:cxn>
                <a:cxn ang="0">
                  <a:pos x="16" y="41"/>
                </a:cxn>
                <a:cxn ang="0">
                  <a:pos x="0" y="57"/>
                </a:cxn>
              </a:cxnLst>
              <a:rect l="0" t="0" r="r" b="b"/>
              <a:pathLst>
                <a:path w="49" h="57">
                  <a:moveTo>
                    <a:pt x="0" y="57"/>
                  </a:moveTo>
                  <a:lnTo>
                    <a:pt x="33" y="16"/>
                  </a:lnTo>
                  <a:lnTo>
                    <a:pt x="49" y="0"/>
                  </a:lnTo>
                  <a:lnTo>
                    <a:pt x="16" y="41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9" name="Freeform 11"/>
            <p:cNvSpPr>
              <a:spLocks/>
            </p:cNvSpPr>
            <p:nvPr/>
          </p:nvSpPr>
          <p:spPr bwMode="auto">
            <a:xfrm>
              <a:off x="2556" y="3044"/>
              <a:ext cx="41" cy="57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33" y="0"/>
                </a:cxn>
                <a:cxn ang="0">
                  <a:pos x="41" y="16"/>
                </a:cxn>
                <a:cxn ang="0">
                  <a:pos x="17" y="57"/>
                </a:cxn>
                <a:cxn ang="0">
                  <a:pos x="0" y="41"/>
                </a:cxn>
              </a:cxnLst>
              <a:rect l="0" t="0" r="r" b="b"/>
              <a:pathLst>
                <a:path w="41" h="57">
                  <a:moveTo>
                    <a:pt x="0" y="41"/>
                  </a:moveTo>
                  <a:lnTo>
                    <a:pt x="33" y="0"/>
                  </a:lnTo>
                  <a:lnTo>
                    <a:pt x="41" y="16"/>
                  </a:lnTo>
                  <a:lnTo>
                    <a:pt x="17" y="5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" name="Freeform 12"/>
            <p:cNvSpPr>
              <a:spLocks/>
            </p:cNvSpPr>
            <p:nvPr/>
          </p:nvSpPr>
          <p:spPr bwMode="auto">
            <a:xfrm>
              <a:off x="2573" y="3052"/>
              <a:ext cx="40" cy="49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24" y="8"/>
                </a:cxn>
                <a:cxn ang="0">
                  <a:pos x="40" y="0"/>
                </a:cxn>
                <a:cxn ang="0">
                  <a:pos x="16" y="41"/>
                </a:cxn>
                <a:cxn ang="0">
                  <a:pos x="0" y="49"/>
                </a:cxn>
              </a:cxnLst>
              <a:rect l="0" t="0" r="r" b="b"/>
              <a:pathLst>
                <a:path w="40" h="49">
                  <a:moveTo>
                    <a:pt x="0" y="49"/>
                  </a:moveTo>
                  <a:lnTo>
                    <a:pt x="24" y="8"/>
                  </a:lnTo>
                  <a:lnTo>
                    <a:pt x="40" y="0"/>
                  </a:lnTo>
                  <a:lnTo>
                    <a:pt x="16" y="41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" name="Freeform 13"/>
            <p:cNvSpPr>
              <a:spLocks/>
            </p:cNvSpPr>
            <p:nvPr/>
          </p:nvSpPr>
          <p:spPr bwMode="auto">
            <a:xfrm>
              <a:off x="2589" y="3052"/>
              <a:ext cx="41" cy="57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24" y="0"/>
                </a:cxn>
                <a:cxn ang="0">
                  <a:pos x="41" y="16"/>
                </a:cxn>
                <a:cxn ang="0">
                  <a:pos x="8" y="57"/>
                </a:cxn>
                <a:cxn ang="0">
                  <a:pos x="0" y="41"/>
                </a:cxn>
              </a:cxnLst>
              <a:rect l="0" t="0" r="r" b="b"/>
              <a:pathLst>
                <a:path w="41" h="57">
                  <a:moveTo>
                    <a:pt x="0" y="41"/>
                  </a:moveTo>
                  <a:lnTo>
                    <a:pt x="24" y="0"/>
                  </a:lnTo>
                  <a:lnTo>
                    <a:pt x="41" y="16"/>
                  </a:lnTo>
                  <a:lnTo>
                    <a:pt x="8" y="5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Freeform 14"/>
            <p:cNvSpPr>
              <a:spLocks/>
            </p:cNvSpPr>
            <p:nvPr/>
          </p:nvSpPr>
          <p:spPr bwMode="auto">
            <a:xfrm>
              <a:off x="2597" y="3068"/>
              <a:ext cx="49" cy="41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33" y="0"/>
                </a:cxn>
                <a:cxn ang="0">
                  <a:pos x="49" y="0"/>
                </a:cxn>
                <a:cxn ang="0">
                  <a:pos x="16" y="41"/>
                </a:cxn>
                <a:cxn ang="0">
                  <a:pos x="0" y="41"/>
                </a:cxn>
              </a:cxnLst>
              <a:rect l="0" t="0" r="r" b="b"/>
              <a:pathLst>
                <a:path w="49" h="41">
                  <a:moveTo>
                    <a:pt x="0" y="41"/>
                  </a:moveTo>
                  <a:lnTo>
                    <a:pt x="33" y="0"/>
                  </a:lnTo>
                  <a:lnTo>
                    <a:pt x="49" y="0"/>
                  </a:lnTo>
                  <a:lnTo>
                    <a:pt x="16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Freeform 15"/>
            <p:cNvSpPr>
              <a:spLocks/>
            </p:cNvSpPr>
            <p:nvPr/>
          </p:nvSpPr>
          <p:spPr bwMode="auto">
            <a:xfrm>
              <a:off x="2613" y="3068"/>
              <a:ext cx="41" cy="41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33" y="0"/>
                </a:cxn>
                <a:cxn ang="0">
                  <a:pos x="41" y="0"/>
                </a:cxn>
                <a:cxn ang="0">
                  <a:pos x="17" y="41"/>
                </a:cxn>
                <a:cxn ang="0">
                  <a:pos x="0" y="41"/>
                </a:cxn>
              </a:cxnLst>
              <a:rect l="0" t="0" r="r" b="b"/>
              <a:pathLst>
                <a:path w="41" h="41">
                  <a:moveTo>
                    <a:pt x="0" y="41"/>
                  </a:moveTo>
                  <a:lnTo>
                    <a:pt x="33" y="0"/>
                  </a:lnTo>
                  <a:lnTo>
                    <a:pt x="41" y="0"/>
                  </a:lnTo>
                  <a:lnTo>
                    <a:pt x="17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Freeform 16"/>
            <p:cNvSpPr>
              <a:spLocks/>
            </p:cNvSpPr>
            <p:nvPr/>
          </p:nvSpPr>
          <p:spPr bwMode="auto">
            <a:xfrm>
              <a:off x="2630" y="3068"/>
              <a:ext cx="41" cy="49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24" y="0"/>
                </a:cxn>
                <a:cxn ang="0">
                  <a:pos x="41" y="8"/>
                </a:cxn>
                <a:cxn ang="0">
                  <a:pos x="16" y="49"/>
                </a:cxn>
                <a:cxn ang="0">
                  <a:pos x="0" y="41"/>
                </a:cxn>
              </a:cxnLst>
              <a:rect l="0" t="0" r="r" b="b"/>
              <a:pathLst>
                <a:path w="41" h="49">
                  <a:moveTo>
                    <a:pt x="0" y="41"/>
                  </a:moveTo>
                  <a:lnTo>
                    <a:pt x="24" y="0"/>
                  </a:lnTo>
                  <a:lnTo>
                    <a:pt x="41" y="8"/>
                  </a:lnTo>
                  <a:lnTo>
                    <a:pt x="16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Freeform 17"/>
            <p:cNvSpPr>
              <a:spLocks/>
            </p:cNvSpPr>
            <p:nvPr/>
          </p:nvSpPr>
          <p:spPr bwMode="auto">
            <a:xfrm>
              <a:off x="2646" y="3076"/>
              <a:ext cx="41" cy="41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25" y="0"/>
                </a:cxn>
                <a:cxn ang="0">
                  <a:pos x="41" y="0"/>
                </a:cxn>
                <a:cxn ang="0">
                  <a:pos x="8" y="41"/>
                </a:cxn>
                <a:cxn ang="0">
                  <a:pos x="0" y="41"/>
                </a:cxn>
              </a:cxnLst>
              <a:rect l="0" t="0" r="r" b="b"/>
              <a:pathLst>
                <a:path w="41" h="41">
                  <a:moveTo>
                    <a:pt x="0" y="41"/>
                  </a:moveTo>
                  <a:lnTo>
                    <a:pt x="25" y="0"/>
                  </a:lnTo>
                  <a:lnTo>
                    <a:pt x="41" y="0"/>
                  </a:lnTo>
                  <a:lnTo>
                    <a:pt x="8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Freeform 18"/>
            <p:cNvSpPr>
              <a:spLocks/>
            </p:cNvSpPr>
            <p:nvPr/>
          </p:nvSpPr>
          <p:spPr bwMode="auto">
            <a:xfrm>
              <a:off x="2654" y="3076"/>
              <a:ext cx="49" cy="49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33" y="0"/>
                </a:cxn>
                <a:cxn ang="0">
                  <a:pos x="49" y="9"/>
                </a:cxn>
                <a:cxn ang="0">
                  <a:pos x="17" y="49"/>
                </a:cxn>
                <a:cxn ang="0">
                  <a:pos x="0" y="41"/>
                </a:cxn>
              </a:cxnLst>
              <a:rect l="0" t="0" r="r" b="b"/>
              <a:pathLst>
                <a:path w="49" h="49">
                  <a:moveTo>
                    <a:pt x="0" y="41"/>
                  </a:moveTo>
                  <a:lnTo>
                    <a:pt x="33" y="0"/>
                  </a:lnTo>
                  <a:lnTo>
                    <a:pt x="49" y="9"/>
                  </a:lnTo>
                  <a:lnTo>
                    <a:pt x="17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Freeform 19"/>
            <p:cNvSpPr>
              <a:spLocks/>
            </p:cNvSpPr>
            <p:nvPr/>
          </p:nvSpPr>
          <p:spPr bwMode="auto">
            <a:xfrm>
              <a:off x="2671" y="3085"/>
              <a:ext cx="41" cy="4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32" y="0"/>
                </a:cxn>
                <a:cxn ang="0">
                  <a:pos x="41" y="0"/>
                </a:cxn>
                <a:cxn ang="0">
                  <a:pos x="16" y="40"/>
                </a:cxn>
                <a:cxn ang="0">
                  <a:pos x="0" y="40"/>
                </a:cxn>
              </a:cxnLst>
              <a:rect l="0" t="0" r="r" b="b"/>
              <a:pathLst>
                <a:path w="41" h="40">
                  <a:moveTo>
                    <a:pt x="0" y="40"/>
                  </a:moveTo>
                  <a:lnTo>
                    <a:pt x="32" y="0"/>
                  </a:lnTo>
                  <a:lnTo>
                    <a:pt x="41" y="0"/>
                  </a:lnTo>
                  <a:lnTo>
                    <a:pt x="16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Freeform 20"/>
            <p:cNvSpPr>
              <a:spLocks/>
            </p:cNvSpPr>
            <p:nvPr/>
          </p:nvSpPr>
          <p:spPr bwMode="auto">
            <a:xfrm>
              <a:off x="2687" y="3085"/>
              <a:ext cx="41" cy="4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5" y="0"/>
                </a:cxn>
                <a:cxn ang="0">
                  <a:pos x="41" y="0"/>
                </a:cxn>
                <a:cxn ang="0">
                  <a:pos x="16" y="40"/>
                </a:cxn>
                <a:cxn ang="0">
                  <a:pos x="0" y="40"/>
                </a:cxn>
              </a:cxnLst>
              <a:rect l="0" t="0" r="r" b="b"/>
              <a:pathLst>
                <a:path w="41" h="40">
                  <a:moveTo>
                    <a:pt x="0" y="40"/>
                  </a:moveTo>
                  <a:lnTo>
                    <a:pt x="25" y="0"/>
                  </a:lnTo>
                  <a:lnTo>
                    <a:pt x="41" y="0"/>
                  </a:lnTo>
                  <a:lnTo>
                    <a:pt x="16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Freeform 21"/>
            <p:cNvSpPr>
              <a:spLocks/>
            </p:cNvSpPr>
            <p:nvPr/>
          </p:nvSpPr>
          <p:spPr bwMode="auto">
            <a:xfrm>
              <a:off x="2703" y="3085"/>
              <a:ext cx="41" cy="49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5" y="0"/>
                </a:cxn>
                <a:cxn ang="0">
                  <a:pos x="41" y="8"/>
                </a:cxn>
                <a:cxn ang="0">
                  <a:pos x="17" y="49"/>
                </a:cxn>
                <a:cxn ang="0">
                  <a:pos x="0" y="40"/>
                </a:cxn>
              </a:cxnLst>
              <a:rect l="0" t="0" r="r" b="b"/>
              <a:pathLst>
                <a:path w="41" h="49">
                  <a:moveTo>
                    <a:pt x="0" y="40"/>
                  </a:moveTo>
                  <a:lnTo>
                    <a:pt x="25" y="0"/>
                  </a:lnTo>
                  <a:lnTo>
                    <a:pt x="41" y="8"/>
                  </a:lnTo>
                  <a:lnTo>
                    <a:pt x="17" y="49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Freeform 22"/>
            <p:cNvSpPr>
              <a:spLocks/>
            </p:cNvSpPr>
            <p:nvPr/>
          </p:nvSpPr>
          <p:spPr bwMode="auto">
            <a:xfrm>
              <a:off x="2720" y="3093"/>
              <a:ext cx="41" cy="41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24" y="0"/>
                </a:cxn>
                <a:cxn ang="0">
                  <a:pos x="41" y="0"/>
                </a:cxn>
                <a:cxn ang="0">
                  <a:pos x="8" y="41"/>
                </a:cxn>
                <a:cxn ang="0">
                  <a:pos x="0" y="41"/>
                </a:cxn>
              </a:cxnLst>
              <a:rect l="0" t="0" r="r" b="b"/>
              <a:pathLst>
                <a:path w="41" h="41">
                  <a:moveTo>
                    <a:pt x="0" y="41"/>
                  </a:moveTo>
                  <a:lnTo>
                    <a:pt x="24" y="0"/>
                  </a:lnTo>
                  <a:lnTo>
                    <a:pt x="41" y="0"/>
                  </a:lnTo>
                  <a:lnTo>
                    <a:pt x="8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Freeform 23"/>
            <p:cNvSpPr>
              <a:spLocks/>
            </p:cNvSpPr>
            <p:nvPr/>
          </p:nvSpPr>
          <p:spPr bwMode="auto">
            <a:xfrm>
              <a:off x="2728" y="3093"/>
              <a:ext cx="41" cy="41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33" y="0"/>
                </a:cxn>
                <a:cxn ang="0">
                  <a:pos x="41" y="0"/>
                </a:cxn>
                <a:cxn ang="0">
                  <a:pos x="16" y="41"/>
                </a:cxn>
                <a:cxn ang="0">
                  <a:pos x="0" y="41"/>
                </a:cxn>
              </a:cxnLst>
              <a:rect l="0" t="0" r="r" b="b"/>
              <a:pathLst>
                <a:path w="41" h="41">
                  <a:moveTo>
                    <a:pt x="0" y="41"/>
                  </a:moveTo>
                  <a:lnTo>
                    <a:pt x="33" y="0"/>
                  </a:lnTo>
                  <a:lnTo>
                    <a:pt x="41" y="0"/>
                  </a:lnTo>
                  <a:lnTo>
                    <a:pt x="16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Freeform 24"/>
            <p:cNvSpPr>
              <a:spLocks/>
            </p:cNvSpPr>
            <p:nvPr/>
          </p:nvSpPr>
          <p:spPr bwMode="auto">
            <a:xfrm>
              <a:off x="2744" y="3093"/>
              <a:ext cx="41" cy="49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25" y="0"/>
                </a:cxn>
                <a:cxn ang="0">
                  <a:pos x="41" y="8"/>
                </a:cxn>
                <a:cxn ang="0">
                  <a:pos x="17" y="49"/>
                </a:cxn>
                <a:cxn ang="0">
                  <a:pos x="0" y="41"/>
                </a:cxn>
              </a:cxnLst>
              <a:rect l="0" t="0" r="r" b="b"/>
              <a:pathLst>
                <a:path w="41" h="49">
                  <a:moveTo>
                    <a:pt x="0" y="41"/>
                  </a:moveTo>
                  <a:lnTo>
                    <a:pt x="25" y="0"/>
                  </a:lnTo>
                  <a:lnTo>
                    <a:pt x="41" y="8"/>
                  </a:lnTo>
                  <a:lnTo>
                    <a:pt x="17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Freeform 25"/>
            <p:cNvSpPr>
              <a:spLocks/>
            </p:cNvSpPr>
            <p:nvPr/>
          </p:nvSpPr>
          <p:spPr bwMode="auto">
            <a:xfrm>
              <a:off x="2761" y="3101"/>
              <a:ext cx="41" cy="41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24" y="0"/>
                </a:cxn>
                <a:cxn ang="0">
                  <a:pos x="41" y="0"/>
                </a:cxn>
                <a:cxn ang="0">
                  <a:pos x="16" y="41"/>
                </a:cxn>
                <a:cxn ang="0">
                  <a:pos x="0" y="41"/>
                </a:cxn>
              </a:cxnLst>
              <a:rect l="0" t="0" r="r" b="b"/>
              <a:pathLst>
                <a:path w="41" h="41">
                  <a:moveTo>
                    <a:pt x="0" y="41"/>
                  </a:moveTo>
                  <a:lnTo>
                    <a:pt x="24" y="0"/>
                  </a:lnTo>
                  <a:lnTo>
                    <a:pt x="41" y="0"/>
                  </a:lnTo>
                  <a:lnTo>
                    <a:pt x="16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" name="Freeform 26"/>
            <p:cNvSpPr>
              <a:spLocks/>
            </p:cNvSpPr>
            <p:nvPr/>
          </p:nvSpPr>
          <p:spPr bwMode="auto">
            <a:xfrm>
              <a:off x="2777" y="3101"/>
              <a:ext cx="41" cy="41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25" y="0"/>
                </a:cxn>
                <a:cxn ang="0">
                  <a:pos x="41" y="0"/>
                </a:cxn>
                <a:cxn ang="0">
                  <a:pos x="8" y="41"/>
                </a:cxn>
                <a:cxn ang="0">
                  <a:pos x="0" y="41"/>
                </a:cxn>
              </a:cxnLst>
              <a:rect l="0" t="0" r="r" b="b"/>
              <a:pathLst>
                <a:path w="41" h="41">
                  <a:moveTo>
                    <a:pt x="0" y="41"/>
                  </a:moveTo>
                  <a:lnTo>
                    <a:pt x="25" y="0"/>
                  </a:lnTo>
                  <a:lnTo>
                    <a:pt x="41" y="0"/>
                  </a:lnTo>
                  <a:lnTo>
                    <a:pt x="8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Freeform 27"/>
            <p:cNvSpPr>
              <a:spLocks/>
            </p:cNvSpPr>
            <p:nvPr/>
          </p:nvSpPr>
          <p:spPr bwMode="auto">
            <a:xfrm>
              <a:off x="2785" y="3101"/>
              <a:ext cx="49" cy="49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33" y="0"/>
                </a:cxn>
                <a:cxn ang="0">
                  <a:pos x="49" y="0"/>
                </a:cxn>
                <a:cxn ang="0">
                  <a:pos x="17" y="49"/>
                </a:cxn>
                <a:cxn ang="0">
                  <a:pos x="0" y="41"/>
                </a:cxn>
              </a:cxnLst>
              <a:rect l="0" t="0" r="r" b="b"/>
              <a:pathLst>
                <a:path w="49" h="49">
                  <a:moveTo>
                    <a:pt x="0" y="41"/>
                  </a:moveTo>
                  <a:lnTo>
                    <a:pt x="33" y="0"/>
                  </a:lnTo>
                  <a:lnTo>
                    <a:pt x="49" y="0"/>
                  </a:lnTo>
                  <a:lnTo>
                    <a:pt x="17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Freeform 28"/>
            <p:cNvSpPr>
              <a:spLocks/>
            </p:cNvSpPr>
            <p:nvPr/>
          </p:nvSpPr>
          <p:spPr bwMode="auto">
            <a:xfrm>
              <a:off x="2802" y="3101"/>
              <a:ext cx="41" cy="49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32" y="0"/>
                </a:cxn>
                <a:cxn ang="0">
                  <a:pos x="41" y="8"/>
                </a:cxn>
                <a:cxn ang="0">
                  <a:pos x="16" y="49"/>
                </a:cxn>
                <a:cxn ang="0">
                  <a:pos x="0" y="49"/>
                </a:cxn>
              </a:cxnLst>
              <a:rect l="0" t="0" r="r" b="b"/>
              <a:pathLst>
                <a:path w="41" h="49">
                  <a:moveTo>
                    <a:pt x="0" y="49"/>
                  </a:moveTo>
                  <a:lnTo>
                    <a:pt x="32" y="0"/>
                  </a:lnTo>
                  <a:lnTo>
                    <a:pt x="41" y="8"/>
                  </a:lnTo>
                  <a:lnTo>
                    <a:pt x="16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Freeform 29"/>
            <p:cNvSpPr>
              <a:spLocks/>
            </p:cNvSpPr>
            <p:nvPr/>
          </p:nvSpPr>
          <p:spPr bwMode="auto">
            <a:xfrm>
              <a:off x="2818" y="3109"/>
              <a:ext cx="41" cy="41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25" y="0"/>
                </a:cxn>
                <a:cxn ang="0">
                  <a:pos x="41" y="0"/>
                </a:cxn>
                <a:cxn ang="0">
                  <a:pos x="16" y="41"/>
                </a:cxn>
                <a:cxn ang="0">
                  <a:pos x="0" y="41"/>
                </a:cxn>
              </a:cxnLst>
              <a:rect l="0" t="0" r="r" b="b"/>
              <a:pathLst>
                <a:path w="41" h="41">
                  <a:moveTo>
                    <a:pt x="0" y="41"/>
                  </a:moveTo>
                  <a:lnTo>
                    <a:pt x="25" y="0"/>
                  </a:lnTo>
                  <a:lnTo>
                    <a:pt x="41" y="0"/>
                  </a:lnTo>
                  <a:lnTo>
                    <a:pt x="16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Freeform 30"/>
            <p:cNvSpPr>
              <a:spLocks/>
            </p:cNvSpPr>
            <p:nvPr/>
          </p:nvSpPr>
          <p:spPr bwMode="auto">
            <a:xfrm>
              <a:off x="2834" y="3109"/>
              <a:ext cx="41" cy="41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25" y="0"/>
                </a:cxn>
                <a:cxn ang="0">
                  <a:pos x="41" y="0"/>
                </a:cxn>
                <a:cxn ang="0">
                  <a:pos x="17" y="41"/>
                </a:cxn>
                <a:cxn ang="0">
                  <a:pos x="0" y="41"/>
                </a:cxn>
              </a:cxnLst>
              <a:rect l="0" t="0" r="r" b="b"/>
              <a:pathLst>
                <a:path w="41" h="41">
                  <a:moveTo>
                    <a:pt x="0" y="41"/>
                  </a:moveTo>
                  <a:lnTo>
                    <a:pt x="25" y="0"/>
                  </a:lnTo>
                  <a:lnTo>
                    <a:pt x="41" y="0"/>
                  </a:lnTo>
                  <a:lnTo>
                    <a:pt x="17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" name="Freeform 31"/>
            <p:cNvSpPr>
              <a:spLocks/>
            </p:cNvSpPr>
            <p:nvPr/>
          </p:nvSpPr>
          <p:spPr bwMode="auto">
            <a:xfrm>
              <a:off x="2851" y="3109"/>
              <a:ext cx="41" cy="49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24" y="0"/>
                </a:cxn>
                <a:cxn ang="0">
                  <a:pos x="41" y="8"/>
                </a:cxn>
                <a:cxn ang="0">
                  <a:pos x="8" y="49"/>
                </a:cxn>
                <a:cxn ang="0">
                  <a:pos x="0" y="41"/>
                </a:cxn>
              </a:cxnLst>
              <a:rect l="0" t="0" r="r" b="b"/>
              <a:pathLst>
                <a:path w="41" h="49">
                  <a:moveTo>
                    <a:pt x="0" y="41"/>
                  </a:moveTo>
                  <a:lnTo>
                    <a:pt x="24" y="0"/>
                  </a:lnTo>
                  <a:lnTo>
                    <a:pt x="41" y="8"/>
                  </a:lnTo>
                  <a:lnTo>
                    <a:pt x="8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Freeform 32"/>
            <p:cNvSpPr>
              <a:spLocks/>
            </p:cNvSpPr>
            <p:nvPr/>
          </p:nvSpPr>
          <p:spPr bwMode="auto">
            <a:xfrm>
              <a:off x="2859" y="3117"/>
              <a:ext cx="41" cy="41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33" y="0"/>
                </a:cxn>
                <a:cxn ang="0">
                  <a:pos x="41" y="0"/>
                </a:cxn>
                <a:cxn ang="0">
                  <a:pos x="16" y="41"/>
                </a:cxn>
                <a:cxn ang="0">
                  <a:pos x="0" y="41"/>
                </a:cxn>
              </a:cxnLst>
              <a:rect l="0" t="0" r="r" b="b"/>
              <a:pathLst>
                <a:path w="41" h="41">
                  <a:moveTo>
                    <a:pt x="0" y="41"/>
                  </a:moveTo>
                  <a:lnTo>
                    <a:pt x="33" y="0"/>
                  </a:lnTo>
                  <a:lnTo>
                    <a:pt x="41" y="0"/>
                  </a:lnTo>
                  <a:lnTo>
                    <a:pt x="16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" name="Freeform 33"/>
            <p:cNvSpPr>
              <a:spLocks/>
            </p:cNvSpPr>
            <p:nvPr/>
          </p:nvSpPr>
          <p:spPr bwMode="auto">
            <a:xfrm>
              <a:off x="2875" y="3117"/>
              <a:ext cx="41" cy="49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25" y="0"/>
                </a:cxn>
                <a:cxn ang="0">
                  <a:pos x="41" y="0"/>
                </a:cxn>
                <a:cxn ang="0">
                  <a:pos x="17" y="49"/>
                </a:cxn>
                <a:cxn ang="0">
                  <a:pos x="0" y="41"/>
                </a:cxn>
              </a:cxnLst>
              <a:rect l="0" t="0" r="r" b="b"/>
              <a:pathLst>
                <a:path w="41" h="49">
                  <a:moveTo>
                    <a:pt x="0" y="41"/>
                  </a:moveTo>
                  <a:lnTo>
                    <a:pt x="25" y="0"/>
                  </a:lnTo>
                  <a:lnTo>
                    <a:pt x="41" y="0"/>
                  </a:lnTo>
                  <a:lnTo>
                    <a:pt x="17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Freeform 34"/>
            <p:cNvSpPr>
              <a:spLocks/>
            </p:cNvSpPr>
            <p:nvPr/>
          </p:nvSpPr>
          <p:spPr bwMode="auto">
            <a:xfrm>
              <a:off x="2892" y="3117"/>
              <a:ext cx="41" cy="49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24" y="0"/>
                </a:cxn>
                <a:cxn ang="0">
                  <a:pos x="41" y="8"/>
                </a:cxn>
                <a:cxn ang="0">
                  <a:pos x="16" y="49"/>
                </a:cxn>
                <a:cxn ang="0">
                  <a:pos x="0" y="49"/>
                </a:cxn>
              </a:cxnLst>
              <a:rect l="0" t="0" r="r" b="b"/>
              <a:pathLst>
                <a:path w="41" h="49">
                  <a:moveTo>
                    <a:pt x="0" y="49"/>
                  </a:moveTo>
                  <a:lnTo>
                    <a:pt x="24" y="0"/>
                  </a:lnTo>
                  <a:lnTo>
                    <a:pt x="41" y="8"/>
                  </a:lnTo>
                  <a:lnTo>
                    <a:pt x="16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" name="Freeform 35"/>
            <p:cNvSpPr>
              <a:spLocks/>
            </p:cNvSpPr>
            <p:nvPr/>
          </p:nvSpPr>
          <p:spPr bwMode="auto">
            <a:xfrm>
              <a:off x="2908" y="3125"/>
              <a:ext cx="41" cy="41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25" y="0"/>
                </a:cxn>
                <a:cxn ang="0">
                  <a:pos x="41" y="0"/>
                </a:cxn>
                <a:cxn ang="0">
                  <a:pos x="8" y="41"/>
                </a:cxn>
                <a:cxn ang="0">
                  <a:pos x="0" y="41"/>
                </a:cxn>
              </a:cxnLst>
              <a:rect l="0" t="0" r="r" b="b"/>
              <a:pathLst>
                <a:path w="41" h="41">
                  <a:moveTo>
                    <a:pt x="0" y="41"/>
                  </a:moveTo>
                  <a:lnTo>
                    <a:pt x="25" y="0"/>
                  </a:lnTo>
                  <a:lnTo>
                    <a:pt x="41" y="0"/>
                  </a:lnTo>
                  <a:lnTo>
                    <a:pt x="8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" name="Freeform 36"/>
            <p:cNvSpPr>
              <a:spLocks/>
            </p:cNvSpPr>
            <p:nvPr/>
          </p:nvSpPr>
          <p:spPr bwMode="auto">
            <a:xfrm>
              <a:off x="2916" y="3125"/>
              <a:ext cx="49" cy="50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33" y="0"/>
                </a:cxn>
                <a:cxn ang="0">
                  <a:pos x="49" y="9"/>
                </a:cxn>
                <a:cxn ang="0">
                  <a:pos x="17" y="50"/>
                </a:cxn>
                <a:cxn ang="0">
                  <a:pos x="0" y="41"/>
                </a:cxn>
              </a:cxnLst>
              <a:rect l="0" t="0" r="r" b="b"/>
              <a:pathLst>
                <a:path w="49" h="50">
                  <a:moveTo>
                    <a:pt x="0" y="41"/>
                  </a:moveTo>
                  <a:lnTo>
                    <a:pt x="33" y="0"/>
                  </a:lnTo>
                  <a:lnTo>
                    <a:pt x="49" y="9"/>
                  </a:lnTo>
                  <a:lnTo>
                    <a:pt x="17" y="5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" name="Freeform 37"/>
            <p:cNvSpPr>
              <a:spLocks/>
            </p:cNvSpPr>
            <p:nvPr/>
          </p:nvSpPr>
          <p:spPr bwMode="auto">
            <a:xfrm>
              <a:off x="2933" y="3134"/>
              <a:ext cx="41" cy="41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32" y="0"/>
                </a:cxn>
                <a:cxn ang="0">
                  <a:pos x="41" y="0"/>
                </a:cxn>
                <a:cxn ang="0">
                  <a:pos x="16" y="41"/>
                </a:cxn>
                <a:cxn ang="0">
                  <a:pos x="0" y="41"/>
                </a:cxn>
              </a:cxnLst>
              <a:rect l="0" t="0" r="r" b="b"/>
              <a:pathLst>
                <a:path w="41" h="41">
                  <a:moveTo>
                    <a:pt x="0" y="41"/>
                  </a:moveTo>
                  <a:lnTo>
                    <a:pt x="32" y="0"/>
                  </a:lnTo>
                  <a:lnTo>
                    <a:pt x="41" y="0"/>
                  </a:lnTo>
                  <a:lnTo>
                    <a:pt x="16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" name="Freeform 38"/>
            <p:cNvSpPr>
              <a:spLocks/>
            </p:cNvSpPr>
            <p:nvPr/>
          </p:nvSpPr>
          <p:spPr bwMode="auto">
            <a:xfrm>
              <a:off x="2949" y="3134"/>
              <a:ext cx="41" cy="49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25" y="0"/>
                </a:cxn>
                <a:cxn ang="0">
                  <a:pos x="41" y="0"/>
                </a:cxn>
                <a:cxn ang="0">
                  <a:pos x="16" y="49"/>
                </a:cxn>
                <a:cxn ang="0">
                  <a:pos x="0" y="41"/>
                </a:cxn>
              </a:cxnLst>
              <a:rect l="0" t="0" r="r" b="b"/>
              <a:pathLst>
                <a:path w="41" h="49">
                  <a:moveTo>
                    <a:pt x="0" y="41"/>
                  </a:moveTo>
                  <a:lnTo>
                    <a:pt x="25" y="0"/>
                  </a:lnTo>
                  <a:lnTo>
                    <a:pt x="41" y="0"/>
                  </a:lnTo>
                  <a:lnTo>
                    <a:pt x="16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" name="Freeform 39"/>
            <p:cNvSpPr>
              <a:spLocks/>
            </p:cNvSpPr>
            <p:nvPr/>
          </p:nvSpPr>
          <p:spPr bwMode="auto">
            <a:xfrm>
              <a:off x="2965" y="3134"/>
              <a:ext cx="41" cy="49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25" y="0"/>
                </a:cxn>
                <a:cxn ang="0">
                  <a:pos x="41" y="8"/>
                </a:cxn>
                <a:cxn ang="0">
                  <a:pos x="17" y="49"/>
                </a:cxn>
                <a:cxn ang="0">
                  <a:pos x="0" y="49"/>
                </a:cxn>
              </a:cxnLst>
              <a:rect l="0" t="0" r="r" b="b"/>
              <a:pathLst>
                <a:path w="41" h="49">
                  <a:moveTo>
                    <a:pt x="0" y="49"/>
                  </a:moveTo>
                  <a:lnTo>
                    <a:pt x="25" y="0"/>
                  </a:lnTo>
                  <a:lnTo>
                    <a:pt x="41" y="8"/>
                  </a:lnTo>
                  <a:lnTo>
                    <a:pt x="17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" name="Freeform 40"/>
            <p:cNvSpPr>
              <a:spLocks/>
            </p:cNvSpPr>
            <p:nvPr/>
          </p:nvSpPr>
          <p:spPr bwMode="auto">
            <a:xfrm>
              <a:off x="2982" y="3142"/>
              <a:ext cx="41" cy="41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24" y="0"/>
                </a:cxn>
                <a:cxn ang="0">
                  <a:pos x="41" y="0"/>
                </a:cxn>
                <a:cxn ang="0">
                  <a:pos x="8" y="41"/>
                </a:cxn>
                <a:cxn ang="0">
                  <a:pos x="0" y="41"/>
                </a:cxn>
              </a:cxnLst>
              <a:rect l="0" t="0" r="r" b="b"/>
              <a:pathLst>
                <a:path w="41" h="41">
                  <a:moveTo>
                    <a:pt x="0" y="41"/>
                  </a:moveTo>
                  <a:lnTo>
                    <a:pt x="24" y="0"/>
                  </a:lnTo>
                  <a:lnTo>
                    <a:pt x="41" y="0"/>
                  </a:lnTo>
                  <a:lnTo>
                    <a:pt x="8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" name="Freeform 41"/>
            <p:cNvSpPr>
              <a:spLocks/>
            </p:cNvSpPr>
            <p:nvPr/>
          </p:nvSpPr>
          <p:spPr bwMode="auto">
            <a:xfrm>
              <a:off x="2990" y="3142"/>
              <a:ext cx="49" cy="49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33" y="0"/>
                </a:cxn>
                <a:cxn ang="0">
                  <a:pos x="49" y="0"/>
                </a:cxn>
                <a:cxn ang="0">
                  <a:pos x="16" y="49"/>
                </a:cxn>
                <a:cxn ang="0">
                  <a:pos x="0" y="41"/>
                </a:cxn>
              </a:cxnLst>
              <a:rect l="0" t="0" r="r" b="b"/>
              <a:pathLst>
                <a:path w="49" h="49">
                  <a:moveTo>
                    <a:pt x="0" y="41"/>
                  </a:moveTo>
                  <a:lnTo>
                    <a:pt x="33" y="0"/>
                  </a:lnTo>
                  <a:lnTo>
                    <a:pt x="49" y="0"/>
                  </a:lnTo>
                  <a:lnTo>
                    <a:pt x="16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" name="Freeform 42"/>
            <p:cNvSpPr>
              <a:spLocks/>
            </p:cNvSpPr>
            <p:nvPr/>
          </p:nvSpPr>
          <p:spPr bwMode="auto">
            <a:xfrm>
              <a:off x="3006" y="3142"/>
              <a:ext cx="41" cy="49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33" y="0"/>
                </a:cxn>
                <a:cxn ang="0">
                  <a:pos x="41" y="8"/>
                </a:cxn>
                <a:cxn ang="0">
                  <a:pos x="17" y="49"/>
                </a:cxn>
                <a:cxn ang="0">
                  <a:pos x="0" y="49"/>
                </a:cxn>
              </a:cxnLst>
              <a:rect l="0" t="0" r="r" b="b"/>
              <a:pathLst>
                <a:path w="41" h="49">
                  <a:moveTo>
                    <a:pt x="0" y="49"/>
                  </a:moveTo>
                  <a:lnTo>
                    <a:pt x="33" y="0"/>
                  </a:lnTo>
                  <a:lnTo>
                    <a:pt x="41" y="8"/>
                  </a:lnTo>
                  <a:lnTo>
                    <a:pt x="17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" name="Freeform 43"/>
            <p:cNvSpPr>
              <a:spLocks/>
            </p:cNvSpPr>
            <p:nvPr/>
          </p:nvSpPr>
          <p:spPr bwMode="auto">
            <a:xfrm>
              <a:off x="3023" y="3150"/>
              <a:ext cx="41" cy="41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24" y="0"/>
                </a:cxn>
                <a:cxn ang="0">
                  <a:pos x="41" y="0"/>
                </a:cxn>
                <a:cxn ang="0">
                  <a:pos x="16" y="41"/>
                </a:cxn>
                <a:cxn ang="0">
                  <a:pos x="0" y="41"/>
                </a:cxn>
              </a:cxnLst>
              <a:rect l="0" t="0" r="r" b="b"/>
              <a:pathLst>
                <a:path w="41" h="41">
                  <a:moveTo>
                    <a:pt x="0" y="41"/>
                  </a:moveTo>
                  <a:lnTo>
                    <a:pt x="24" y="0"/>
                  </a:lnTo>
                  <a:lnTo>
                    <a:pt x="41" y="0"/>
                  </a:lnTo>
                  <a:lnTo>
                    <a:pt x="16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" name="Freeform 44"/>
            <p:cNvSpPr>
              <a:spLocks/>
            </p:cNvSpPr>
            <p:nvPr/>
          </p:nvSpPr>
          <p:spPr bwMode="auto">
            <a:xfrm>
              <a:off x="3039" y="3150"/>
              <a:ext cx="41" cy="49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25" y="0"/>
                </a:cxn>
                <a:cxn ang="0">
                  <a:pos x="41" y="0"/>
                </a:cxn>
                <a:cxn ang="0">
                  <a:pos x="16" y="49"/>
                </a:cxn>
                <a:cxn ang="0">
                  <a:pos x="0" y="41"/>
                </a:cxn>
              </a:cxnLst>
              <a:rect l="0" t="0" r="r" b="b"/>
              <a:pathLst>
                <a:path w="41" h="49">
                  <a:moveTo>
                    <a:pt x="0" y="41"/>
                  </a:moveTo>
                  <a:lnTo>
                    <a:pt x="25" y="0"/>
                  </a:lnTo>
                  <a:lnTo>
                    <a:pt x="41" y="0"/>
                  </a:lnTo>
                  <a:lnTo>
                    <a:pt x="16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" name="Freeform 45"/>
            <p:cNvSpPr>
              <a:spLocks/>
            </p:cNvSpPr>
            <p:nvPr/>
          </p:nvSpPr>
          <p:spPr bwMode="auto">
            <a:xfrm>
              <a:off x="3055" y="3150"/>
              <a:ext cx="41" cy="49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25" y="0"/>
                </a:cxn>
                <a:cxn ang="0">
                  <a:pos x="41" y="8"/>
                </a:cxn>
                <a:cxn ang="0">
                  <a:pos x="17" y="49"/>
                </a:cxn>
                <a:cxn ang="0">
                  <a:pos x="0" y="49"/>
                </a:cxn>
              </a:cxnLst>
              <a:rect l="0" t="0" r="r" b="b"/>
              <a:pathLst>
                <a:path w="41" h="49">
                  <a:moveTo>
                    <a:pt x="0" y="49"/>
                  </a:moveTo>
                  <a:lnTo>
                    <a:pt x="25" y="0"/>
                  </a:lnTo>
                  <a:lnTo>
                    <a:pt x="41" y="8"/>
                  </a:lnTo>
                  <a:lnTo>
                    <a:pt x="17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" name="Freeform 46"/>
            <p:cNvSpPr>
              <a:spLocks/>
            </p:cNvSpPr>
            <p:nvPr/>
          </p:nvSpPr>
          <p:spPr bwMode="auto">
            <a:xfrm>
              <a:off x="3072" y="3158"/>
              <a:ext cx="41" cy="41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24" y="0"/>
                </a:cxn>
                <a:cxn ang="0">
                  <a:pos x="41" y="0"/>
                </a:cxn>
                <a:cxn ang="0">
                  <a:pos x="8" y="41"/>
                </a:cxn>
                <a:cxn ang="0">
                  <a:pos x="0" y="41"/>
                </a:cxn>
              </a:cxnLst>
              <a:rect l="0" t="0" r="r" b="b"/>
              <a:pathLst>
                <a:path w="41" h="41">
                  <a:moveTo>
                    <a:pt x="0" y="41"/>
                  </a:moveTo>
                  <a:lnTo>
                    <a:pt x="24" y="0"/>
                  </a:lnTo>
                  <a:lnTo>
                    <a:pt x="41" y="0"/>
                  </a:lnTo>
                  <a:lnTo>
                    <a:pt x="8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" name="Freeform 47"/>
            <p:cNvSpPr>
              <a:spLocks/>
            </p:cNvSpPr>
            <p:nvPr/>
          </p:nvSpPr>
          <p:spPr bwMode="auto">
            <a:xfrm>
              <a:off x="3080" y="3158"/>
              <a:ext cx="41" cy="41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33" y="0"/>
                </a:cxn>
                <a:cxn ang="0">
                  <a:pos x="41" y="0"/>
                </a:cxn>
                <a:cxn ang="0">
                  <a:pos x="16" y="41"/>
                </a:cxn>
                <a:cxn ang="0">
                  <a:pos x="0" y="41"/>
                </a:cxn>
              </a:cxnLst>
              <a:rect l="0" t="0" r="r" b="b"/>
              <a:pathLst>
                <a:path w="41" h="41">
                  <a:moveTo>
                    <a:pt x="0" y="41"/>
                  </a:moveTo>
                  <a:lnTo>
                    <a:pt x="33" y="0"/>
                  </a:lnTo>
                  <a:lnTo>
                    <a:pt x="41" y="0"/>
                  </a:lnTo>
                  <a:lnTo>
                    <a:pt x="16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" name="Freeform 48"/>
            <p:cNvSpPr>
              <a:spLocks/>
            </p:cNvSpPr>
            <p:nvPr/>
          </p:nvSpPr>
          <p:spPr bwMode="auto">
            <a:xfrm>
              <a:off x="3096" y="3158"/>
              <a:ext cx="41" cy="41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25" y="0"/>
                </a:cxn>
                <a:cxn ang="0">
                  <a:pos x="41" y="0"/>
                </a:cxn>
                <a:cxn ang="0">
                  <a:pos x="17" y="41"/>
                </a:cxn>
                <a:cxn ang="0">
                  <a:pos x="0" y="41"/>
                </a:cxn>
              </a:cxnLst>
              <a:rect l="0" t="0" r="r" b="b"/>
              <a:pathLst>
                <a:path w="41" h="41">
                  <a:moveTo>
                    <a:pt x="0" y="41"/>
                  </a:moveTo>
                  <a:lnTo>
                    <a:pt x="25" y="0"/>
                  </a:lnTo>
                  <a:lnTo>
                    <a:pt x="41" y="0"/>
                  </a:lnTo>
                  <a:lnTo>
                    <a:pt x="17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" name="Freeform 49"/>
            <p:cNvSpPr>
              <a:spLocks/>
            </p:cNvSpPr>
            <p:nvPr/>
          </p:nvSpPr>
          <p:spPr bwMode="auto">
            <a:xfrm>
              <a:off x="3113" y="3158"/>
              <a:ext cx="41" cy="49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24" y="0"/>
                </a:cxn>
                <a:cxn ang="0">
                  <a:pos x="41" y="8"/>
                </a:cxn>
                <a:cxn ang="0">
                  <a:pos x="16" y="49"/>
                </a:cxn>
                <a:cxn ang="0">
                  <a:pos x="0" y="41"/>
                </a:cxn>
              </a:cxnLst>
              <a:rect l="0" t="0" r="r" b="b"/>
              <a:pathLst>
                <a:path w="41" h="49">
                  <a:moveTo>
                    <a:pt x="0" y="41"/>
                  </a:moveTo>
                  <a:lnTo>
                    <a:pt x="24" y="0"/>
                  </a:lnTo>
                  <a:lnTo>
                    <a:pt x="41" y="8"/>
                  </a:lnTo>
                  <a:lnTo>
                    <a:pt x="16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" name="Freeform 50"/>
            <p:cNvSpPr>
              <a:spLocks/>
            </p:cNvSpPr>
            <p:nvPr/>
          </p:nvSpPr>
          <p:spPr bwMode="auto">
            <a:xfrm>
              <a:off x="3129" y="3166"/>
              <a:ext cx="41" cy="49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25" y="0"/>
                </a:cxn>
                <a:cxn ang="0">
                  <a:pos x="41" y="9"/>
                </a:cxn>
                <a:cxn ang="0">
                  <a:pos x="16" y="49"/>
                </a:cxn>
                <a:cxn ang="0">
                  <a:pos x="0" y="41"/>
                </a:cxn>
              </a:cxnLst>
              <a:rect l="0" t="0" r="r" b="b"/>
              <a:pathLst>
                <a:path w="41" h="49">
                  <a:moveTo>
                    <a:pt x="0" y="41"/>
                  </a:moveTo>
                  <a:lnTo>
                    <a:pt x="25" y="0"/>
                  </a:lnTo>
                  <a:lnTo>
                    <a:pt x="41" y="9"/>
                  </a:lnTo>
                  <a:lnTo>
                    <a:pt x="16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" name="Freeform 51"/>
            <p:cNvSpPr>
              <a:spLocks/>
            </p:cNvSpPr>
            <p:nvPr/>
          </p:nvSpPr>
          <p:spPr bwMode="auto">
            <a:xfrm>
              <a:off x="3145" y="3175"/>
              <a:ext cx="41" cy="4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5" y="0"/>
                </a:cxn>
                <a:cxn ang="0">
                  <a:pos x="41" y="0"/>
                </a:cxn>
                <a:cxn ang="0">
                  <a:pos x="9" y="40"/>
                </a:cxn>
                <a:cxn ang="0">
                  <a:pos x="0" y="40"/>
                </a:cxn>
              </a:cxnLst>
              <a:rect l="0" t="0" r="r" b="b"/>
              <a:pathLst>
                <a:path w="41" h="40">
                  <a:moveTo>
                    <a:pt x="0" y="40"/>
                  </a:moveTo>
                  <a:lnTo>
                    <a:pt x="25" y="0"/>
                  </a:lnTo>
                  <a:lnTo>
                    <a:pt x="41" y="0"/>
                  </a:lnTo>
                  <a:lnTo>
                    <a:pt x="9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" name="Freeform 52"/>
            <p:cNvSpPr>
              <a:spLocks/>
            </p:cNvSpPr>
            <p:nvPr/>
          </p:nvSpPr>
          <p:spPr bwMode="auto">
            <a:xfrm>
              <a:off x="3154" y="3175"/>
              <a:ext cx="41" cy="4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32" y="0"/>
                </a:cxn>
                <a:cxn ang="0">
                  <a:pos x="41" y="0"/>
                </a:cxn>
                <a:cxn ang="0">
                  <a:pos x="16" y="40"/>
                </a:cxn>
                <a:cxn ang="0">
                  <a:pos x="0" y="40"/>
                </a:cxn>
              </a:cxnLst>
              <a:rect l="0" t="0" r="r" b="b"/>
              <a:pathLst>
                <a:path w="41" h="40">
                  <a:moveTo>
                    <a:pt x="0" y="40"/>
                  </a:moveTo>
                  <a:lnTo>
                    <a:pt x="32" y="0"/>
                  </a:lnTo>
                  <a:lnTo>
                    <a:pt x="41" y="0"/>
                  </a:lnTo>
                  <a:lnTo>
                    <a:pt x="16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" name="Freeform 53"/>
            <p:cNvSpPr>
              <a:spLocks/>
            </p:cNvSpPr>
            <p:nvPr/>
          </p:nvSpPr>
          <p:spPr bwMode="auto">
            <a:xfrm>
              <a:off x="3170" y="3175"/>
              <a:ext cx="41" cy="49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5" y="0"/>
                </a:cxn>
                <a:cxn ang="0">
                  <a:pos x="41" y="8"/>
                </a:cxn>
                <a:cxn ang="0">
                  <a:pos x="16" y="49"/>
                </a:cxn>
                <a:cxn ang="0">
                  <a:pos x="0" y="40"/>
                </a:cxn>
              </a:cxnLst>
              <a:rect l="0" t="0" r="r" b="b"/>
              <a:pathLst>
                <a:path w="41" h="49">
                  <a:moveTo>
                    <a:pt x="0" y="40"/>
                  </a:moveTo>
                  <a:lnTo>
                    <a:pt x="25" y="0"/>
                  </a:lnTo>
                  <a:lnTo>
                    <a:pt x="41" y="8"/>
                  </a:lnTo>
                  <a:lnTo>
                    <a:pt x="16" y="49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" name="Freeform 54"/>
            <p:cNvSpPr>
              <a:spLocks/>
            </p:cNvSpPr>
            <p:nvPr/>
          </p:nvSpPr>
          <p:spPr bwMode="auto">
            <a:xfrm>
              <a:off x="3186" y="3183"/>
              <a:ext cx="41" cy="41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25" y="0"/>
                </a:cxn>
                <a:cxn ang="0">
                  <a:pos x="41" y="0"/>
                </a:cxn>
                <a:cxn ang="0">
                  <a:pos x="17" y="41"/>
                </a:cxn>
                <a:cxn ang="0">
                  <a:pos x="0" y="41"/>
                </a:cxn>
              </a:cxnLst>
              <a:rect l="0" t="0" r="r" b="b"/>
              <a:pathLst>
                <a:path w="41" h="41">
                  <a:moveTo>
                    <a:pt x="0" y="41"/>
                  </a:moveTo>
                  <a:lnTo>
                    <a:pt x="25" y="0"/>
                  </a:lnTo>
                  <a:lnTo>
                    <a:pt x="41" y="0"/>
                  </a:lnTo>
                  <a:lnTo>
                    <a:pt x="17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" name="Freeform 55"/>
            <p:cNvSpPr>
              <a:spLocks/>
            </p:cNvSpPr>
            <p:nvPr/>
          </p:nvSpPr>
          <p:spPr bwMode="auto">
            <a:xfrm>
              <a:off x="3203" y="3183"/>
              <a:ext cx="41" cy="49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24" y="0"/>
                </a:cxn>
                <a:cxn ang="0">
                  <a:pos x="41" y="0"/>
                </a:cxn>
                <a:cxn ang="0">
                  <a:pos x="16" y="49"/>
                </a:cxn>
                <a:cxn ang="0">
                  <a:pos x="0" y="41"/>
                </a:cxn>
              </a:cxnLst>
              <a:rect l="0" t="0" r="r" b="b"/>
              <a:pathLst>
                <a:path w="41" h="49">
                  <a:moveTo>
                    <a:pt x="0" y="41"/>
                  </a:moveTo>
                  <a:lnTo>
                    <a:pt x="24" y="0"/>
                  </a:lnTo>
                  <a:lnTo>
                    <a:pt x="41" y="0"/>
                  </a:lnTo>
                  <a:lnTo>
                    <a:pt x="16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" name="Freeform 56"/>
            <p:cNvSpPr>
              <a:spLocks/>
            </p:cNvSpPr>
            <p:nvPr/>
          </p:nvSpPr>
          <p:spPr bwMode="auto">
            <a:xfrm>
              <a:off x="3219" y="3183"/>
              <a:ext cx="41" cy="49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25" y="0"/>
                </a:cxn>
                <a:cxn ang="0">
                  <a:pos x="41" y="8"/>
                </a:cxn>
                <a:cxn ang="0">
                  <a:pos x="16" y="49"/>
                </a:cxn>
                <a:cxn ang="0">
                  <a:pos x="0" y="49"/>
                </a:cxn>
              </a:cxnLst>
              <a:rect l="0" t="0" r="r" b="b"/>
              <a:pathLst>
                <a:path w="41" h="49">
                  <a:moveTo>
                    <a:pt x="0" y="49"/>
                  </a:moveTo>
                  <a:lnTo>
                    <a:pt x="25" y="0"/>
                  </a:lnTo>
                  <a:lnTo>
                    <a:pt x="41" y="8"/>
                  </a:lnTo>
                  <a:lnTo>
                    <a:pt x="16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" name="Freeform 57"/>
            <p:cNvSpPr>
              <a:spLocks/>
            </p:cNvSpPr>
            <p:nvPr/>
          </p:nvSpPr>
          <p:spPr bwMode="auto">
            <a:xfrm>
              <a:off x="3235" y="3191"/>
              <a:ext cx="33" cy="41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9" y="41"/>
                </a:cxn>
                <a:cxn ang="0">
                  <a:pos x="0" y="41"/>
                </a:cxn>
              </a:cxnLst>
              <a:rect l="0" t="0" r="r" b="b"/>
              <a:pathLst>
                <a:path w="33" h="41">
                  <a:moveTo>
                    <a:pt x="0" y="41"/>
                  </a:moveTo>
                  <a:lnTo>
                    <a:pt x="25" y="0"/>
                  </a:lnTo>
                  <a:lnTo>
                    <a:pt x="33" y="0"/>
                  </a:lnTo>
                  <a:lnTo>
                    <a:pt x="9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" name="Freeform 58"/>
            <p:cNvSpPr>
              <a:spLocks/>
            </p:cNvSpPr>
            <p:nvPr/>
          </p:nvSpPr>
          <p:spPr bwMode="auto">
            <a:xfrm>
              <a:off x="3244" y="3191"/>
              <a:ext cx="41" cy="41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24" y="0"/>
                </a:cxn>
                <a:cxn ang="0">
                  <a:pos x="41" y="0"/>
                </a:cxn>
                <a:cxn ang="0">
                  <a:pos x="16" y="41"/>
                </a:cxn>
                <a:cxn ang="0">
                  <a:pos x="0" y="41"/>
                </a:cxn>
              </a:cxnLst>
              <a:rect l="0" t="0" r="r" b="b"/>
              <a:pathLst>
                <a:path w="41" h="41">
                  <a:moveTo>
                    <a:pt x="0" y="41"/>
                  </a:moveTo>
                  <a:lnTo>
                    <a:pt x="24" y="0"/>
                  </a:lnTo>
                  <a:lnTo>
                    <a:pt x="41" y="0"/>
                  </a:lnTo>
                  <a:lnTo>
                    <a:pt x="16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" name="Freeform 59"/>
            <p:cNvSpPr>
              <a:spLocks/>
            </p:cNvSpPr>
            <p:nvPr/>
          </p:nvSpPr>
          <p:spPr bwMode="auto">
            <a:xfrm>
              <a:off x="3260" y="3191"/>
              <a:ext cx="41" cy="49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25" y="0"/>
                </a:cxn>
                <a:cxn ang="0">
                  <a:pos x="41" y="0"/>
                </a:cxn>
                <a:cxn ang="0">
                  <a:pos x="16" y="49"/>
                </a:cxn>
                <a:cxn ang="0">
                  <a:pos x="0" y="41"/>
                </a:cxn>
              </a:cxnLst>
              <a:rect l="0" t="0" r="r" b="b"/>
              <a:pathLst>
                <a:path w="41" h="49">
                  <a:moveTo>
                    <a:pt x="0" y="41"/>
                  </a:moveTo>
                  <a:lnTo>
                    <a:pt x="25" y="0"/>
                  </a:lnTo>
                  <a:lnTo>
                    <a:pt x="41" y="0"/>
                  </a:lnTo>
                  <a:lnTo>
                    <a:pt x="16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" name="Freeform 60"/>
            <p:cNvSpPr>
              <a:spLocks/>
            </p:cNvSpPr>
            <p:nvPr/>
          </p:nvSpPr>
          <p:spPr bwMode="auto">
            <a:xfrm>
              <a:off x="3276" y="3183"/>
              <a:ext cx="41" cy="57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25" y="8"/>
                </a:cxn>
                <a:cxn ang="0">
                  <a:pos x="41" y="0"/>
                </a:cxn>
                <a:cxn ang="0">
                  <a:pos x="17" y="49"/>
                </a:cxn>
                <a:cxn ang="0">
                  <a:pos x="0" y="57"/>
                </a:cxn>
              </a:cxnLst>
              <a:rect l="0" t="0" r="r" b="b"/>
              <a:pathLst>
                <a:path w="41" h="57">
                  <a:moveTo>
                    <a:pt x="0" y="57"/>
                  </a:moveTo>
                  <a:lnTo>
                    <a:pt x="25" y="8"/>
                  </a:lnTo>
                  <a:lnTo>
                    <a:pt x="41" y="0"/>
                  </a:lnTo>
                  <a:lnTo>
                    <a:pt x="17" y="49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" name="Freeform 61"/>
            <p:cNvSpPr>
              <a:spLocks/>
            </p:cNvSpPr>
            <p:nvPr/>
          </p:nvSpPr>
          <p:spPr bwMode="auto">
            <a:xfrm>
              <a:off x="3293" y="3183"/>
              <a:ext cx="41" cy="49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24" y="0"/>
                </a:cxn>
                <a:cxn ang="0">
                  <a:pos x="41" y="8"/>
                </a:cxn>
                <a:cxn ang="0">
                  <a:pos x="16" y="49"/>
                </a:cxn>
                <a:cxn ang="0">
                  <a:pos x="0" y="49"/>
                </a:cxn>
              </a:cxnLst>
              <a:rect l="0" t="0" r="r" b="b"/>
              <a:pathLst>
                <a:path w="41" h="49">
                  <a:moveTo>
                    <a:pt x="0" y="49"/>
                  </a:moveTo>
                  <a:lnTo>
                    <a:pt x="24" y="0"/>
                  </a:lnTo>
                  <a:lnTo>
                    <a:pt x="41" y="8"/>
                  </a:lnTo>
                  <a:lnTo>
                    <a:pt x="16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" name="Freeform 62"/>
            <p:cNvSpPr>
              <a:spLocks/>
            </p:cNvSpPr>
            <p:nvPr/>
          </p:nvSpPr>
          <p:spPr bwMode="auto">
            <a:xfrm>
              <a:off x="3309" y="3191"/>
              <a:ext cx="41" cy="57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25" y="0"/>
                </a:cxn>
                <a:cxn ang="0">
                  <a:pos x="41" y="16"/>
                </a:cxn>
                <a:cxn ang="0">
                  <a:pos x="16" y="57"/>
                </a:cxn>
                <a:cxn ang="0">
                  <a:pos x="0" y="41"/>
                </a:cxn>
              </a:cxnLst>
              <a:rect l="0" t="0" r="r" b="b"/>
              <a:pathLst>
                <a:path w="41" h="57">
                  <a:moveTo>
                    <a:pt x="0" y="41"/>
                  </a:moveTo>
                  <a:lnTo>
                    <a:pt x="25" y="0"/>
                  </a:lnTo>
                  <a:lnTo>
                    <a:pt x="41" y="16"/>
                  </a:lnTo>
                  <a:lnTo>
                    <a:pt x="16" y="5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" name="Freeform 63"/>
            <p:cNvSpPr>
              <a:spLocks/>
            </p:cNvSpPr>
            <p:nvPr/>
          </p:nvSpPr>
          <p:spPr bwMode="auto">
            <a:xfrm>
              <a:off x="3325" y="3207"/>
              <a:ext cx="33" cy="41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9" y="41"/>
                </a:cxn>
                <a:cxn ang="0">
                  <a:pos x="0" y="41"/>
                </a:cxn>
              </a:cxnLst>
              <a:rect l="0" t="0" r="r" b="b"/>
              <a:pathLst>
                <a:path w="33" h="41">
                  <a:moveTo>
                    <a:pt x="0" y="41"/>
                  </a:moveTo>
                  <a:lnTo>
                    <a:pt x="25" y="0"/>
                  </a:lnTo>
                  <a:lnTo>
                    <a:pt x="33" y="0"/>
                  </a:lnTo>
                  <a:lnTo>
                    <a:pt x="9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" name="Freeform 64"/>
            <p:cNvSpPr>
              <a:spLocks/>
            </p:cNvSpPr>
            <p:nvPr/>
          </p:nvSpPr>
          <p:spPr bwMode="auto">
            <a:xfrm>
              <a:off x="3334" y="3183"/>
              <a:ext cx="41" cy="65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24" y="24"/>
                </a:cxn>
                <a:cxn ang="0">
                  <a:pos x="41" y="0"/>
                </a:cxn>
                <a:cxn ang="0">
                  <a:pos x="16" y="49"/>
                </a:cxn>
                <a:cxn ang="0">
                  <a:pos x="0" y="65"/>
                </a:cxn>
              </a:cxnLst>
              <a:rect l="0" t="0" r="r" b="b"/>
              <a:pathLst>
                <a:path w="41" h="65">
                  <a:moveTo>
                    <a:pt x="0" y="65"/>
                  </a:moveTo>
                  <a:lnTo>
                    <a:pt x="24" y="24"/>
                  </a:lnTo>
                  <a:lnTo>
                    <a:pt x="41" y="0"/>
                  </a:lnTo>
                  <a:lnTo>
                    <a:pt x="16" y="49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3" name="Freeform 65"/>
            <p:cNvSpPr>
              <a:spLocks/>
            </p:cNvSpPr>
            <p:nvPr/>
          </p:nvSpPr>
          <p:spPr bwMode="auto">
            <a:xfrm>
              <a:off x="3350" y="3183"/>
              <a:ext cx="41" cy="65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25" y="0"/>
                </a:cxn>
                <a:cxn ang="0">
                  <a:pos x="41" y="24"/>
                </a:cxn>
                <a:cxn ang="0">
                  <a:pos x="16" y="65"/>
                </a:cxn>
                <a:cxn ang="0">
                  <a:pos x="0" y="49"/>
                </a:cxn>
              </a:cxnLst>
              <a:rect l="0" t="0" r="r" b="b"/>
              <a:pathLst>
                <a:path w="41" h="65">
                  <a:moveTo>
                    <a:pt x="0" y="49"/>
                  </a:moveTo>
                  <a:lnTo>
                    <a:pt x="25" y="0"/>
                  </a:lnTo>
                  <a:lnTo>
                    <a:pt x="41" y="24"/>
                  </a:lnTo>
                  <a:lnTo>
                    <a:pt x="1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4" name="Freeform 66"/>
            <p:cNvSpPr>
              <a:spLocks/>
            </p:cNvSpPr>
            <p:nvPr/>
          </p:nvSpPr>
          <p:spPr bwMode="auto">
            <a:xfrm>
              <a:off x="3366" y="3207"/>
              <a:ext cx="41" cy="49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25" y="0"/>
                </a:cxn>
                <a:cxn ang="0">
                  <a:pos x="41" y="8"/>
                </a:cxn>
                <a:cxn ang="0">
                  <a:pos x="17" y="49"/>
                </a:cxn>
                <a:cxn ang="0">
                  <a:pos x="0" y="41"/>
                </a:cxn>
              </a:cxnLst>
              <a:rect l="0" t="0" r="r" b="b"/>
              <a:pathLst>
                <a:path w="41" h="49">
                  <a:moveTo>
                    <a:pt x="0" y="41"/>
                  </a:moveTo>
                  <a:lnTo>
                    <a:pt x="25" y="0"/>
                  </a:lnTo>
                  <a:lnTo>
                    <a:pt x="41" y="8"/>
                  </a:lnTo>
                  <a:lnTo>
                    <a:pt x="17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5" name="Freeform 67"/>
            <p:cNvSpPr>
              <a:spLocks/>
            </p:cNvSpPr>
            <p:nvPr/>
          </p:nvSpPr>
          <p:spPr bwMode="auto">
            <a:xfrm>
              <a:off x="3383" y="3199"/>
              <a:ext cx="41" cy="57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24" y="16"/>
                </a:cxn>
                <a:cxn ang="0">
                  <a:pos x="41" y="0"/>
                </a:cxn>
                <a:cxn ang="0">
                  <a:pos x="16" y="49"/>
                </a:cxn>
                <a:cxn ang="0">
                  <a:pos x="0" y="57"/>
                </a:cxn>
              </a:cxnLst>
              <a:rect l="0" t="0" r="r" b="b"/>
              <a:pathLst>
                <a:path w="41" h="57">
                  <a:moveTo>
                    <a:pt x="0" y="57"/>
                  </a:moveTo>
                  <a:lnTo>
                    <a:pt x="24" y="16"/>
                  </a:lnTo>
                  <a:lnTo>
                    <a:pt x="41" y="0"/>
                  </a:lnTo>
                  <a:lnTo>
                    <a:pt x="16" y="49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6" name="Freeform 68"/>
            <p:cNvSpPr>
              <a:spLocks/>
            </p:cNvSpPr>
            <p:nvPr/>
          </p:nvSpPr>
          <p:spPr bwMode="auto">
            <a:xfrm>
              <a:off x="3399" y="3199"/>
              <a:ext cx="41" cy="57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25" y="0"/>
                </a:cxn>
                <a:cxn ang="0">
                  <a:pos x="41" y="16"/>
                </a:cxn>
                <a:cxn ang="0">
                  <a:pos x="17" y="57"/>
                </a:cxn>
                <a:cxn ang="0">
                  <a:pos x="0" y="49"/>
                </a:cxn>
              </a:cxnLst>
              <a:rect l="0" t="0" r="r" b="b"/>
              <a:pathLst>
                <a:path w="41" h="57">
                  <a:moveTo>
                    <a:pt x="0" y="49"/>
                  </a:moveTo>
                  <a:lnTo>
                    <a:pt x="25" y="0"/>
                  </a:lnTo>
                  <a:lnTo>
                    <a:pt x="41" y="16"/>
                  </a:lnTo>
                  <a:lnTo>
                    <a:pt x="17" y="57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7" name="Freeform 69"/>
            <p:cNvSpPr>
              <a:spLocks/>
            </p:cNvSpPr>
            <p:nvPr/>
          </p:nvSpPr>
          <p:spPr bwMode="auto">
            <a:xfrm>
              <a:off x="3416" y="3215"/>
              <a:ext cx="32" cy="50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24" y="0"/>
                </a:cxn>
                <a:cxn ang="0">
                  <a:pos x="32" y="9"/>
                </a:cxn>
                <a:cxn ang="0">
                  <a:pos x="16" y="50"/>
                </a:cxn>
                <a:cxn ang="0">
                  <a:pos x="0" y="41"/>
                </a:cxn>
              </a:cxnLst>
              <a:rect l="0" t="0" r="r" b="b"/>
              <a:pathLst>
                <a:path w="32" h="50">
                  <a:moveTo>
                    <a:pt x="0" y="41"/>
                  </a:moveTo>
                  <a:lnTo>
                    <a:pt x="24" y="0"/>
                  </a:lnTo>
                  <a:lnTo>
                    <a:pt x="32" y="9"/>
                  </a:lnTo>
                  <a:lnTo>
                    <a:pt x="16" y="5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8" name="Freeform 70"/>
            <p:cNvSpPr>
              <a:spLocks/>
            </p:cNvSpPr>
            <p:nvPr/>
          </p:nvSpPr>
          <p:spPr bwMode="auto">
            <a:xfrm>
              <a:off x="3432" y="3224"/>
              <a:ext cx="33" cy="49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6" y="0"/>
                </a:cxn>
                <a:cxn ang="0">
                  <a:pos x="33" y="8"/>
                </a:cxn>
                <a:cxn ang="0">
                  <a:pos x="8" y="49"/>
                </a:cxn>
                <a:cxn ang="0">
                  <a:pos x="0" y="41"/>
                </a:cxn>
              </a:cxnLst>
              <a:rect l="0" t="0" r="r" b="b"/>
              <a:pathLst>
                <a:path w="33" h="49">
                  <a:moveTo>
                    <a:pt x="0" y="41"/>
                  </a:moveTo>
                  <a:lnTo>
                    <a:pt x="16" y="0"/>
                  </a:lnTo>
                  <a:lnTo>
                    <a:pt x="33" y="8"/>
                  </a:lnTo>
                  <a:lnTo>
                    <a:pt x="8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9" name="Freeform 71"/>
            <p:cNvSpPr>
              <a:spLocks/>
            </p:cNvSpPr>
            <p:nvPr/>
          </p:nvSpPr>
          <p:spPr bwMode="auto">
            <a:xfrm>
              <a:off x="3440" y="3232"/>
              <a:ext cx="41" cy="41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25" y="0"/>
                </a:cxn>
                <a:cxn ang="0">
                  <a:pos x="41" y="0"/>
                </a:cxn>
                <a:cxn ang="0">
                  <a:pos x="16" y="41"/>
                </a:cxn>
                <a:cxn ang="0">
                  <a:pos x="0" y="41"/>
                </a:cxn>
              </a:cxnLst>
              <a:rect l="0" t="0" r="r" b="b"/>
              <a:pathLst>
                <a:path w="41" h="41">
                  <a:moveTo>
                    <a:pt x="0" y="41"/>
                  </a:moveTo>
                  <a:lnTo>
                    <a:pt x="25" y="0"/>
                  </a:lnTo>
                  <a:lnTo>
                    <a:pt x="41" y="0"/>
                  </a:lnTo>
                  <a:lnTo>
                    <a:pt x="16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0" name="Freeform 72"/>
            <p:cNvSpPr>
              <a:spLocks/>
            </p:cNvSpPr>
            <p:nvPr/>
          </p:nvSpPr>
          <p:spPr bwMode="auto">
            <a:xfrm>
              <a:off x="3456" y="3232"/>
              <a:ext cx="41" cy="49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25" y="0"/>
                </a:cxn>
                <a:cxn ang="0">
                  <a:pos x="41" y="0"/>
                </a:cxn>
                <a:cxn ang="0">
                  <a:pos x="17" y="49"/>
                </a:cxn>
                <a:cxn ang="0">
                  <a:pos x="0" y="41"/>
                </a:cxn>
              </a:cxnLst>
              <a:rect l="0" t="0" r="r" b="b"/>
              <a:pathLst>
                <a:path w="41" h="49">
                  <a:moveTo>
                    <a:pt x="0" y="41"/>
                  </a:moveTo>
                  <a:lnTo>
                    <a:pt x="25" y="0"/>
                  </a:lnTo>
                  <a:lnTo>
                    <a:pt x="41" y="0"/>
                  </a:lnTo>
                  <a:lnTo>
                    <a:pt x="17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1" name="Freeform 73"/>
            <p:cNvSpPr>
              <a:spLocks/>
            </p:cNvSpPr>
            <p:nvPr/>
          </p:nvSpPr>
          <p:spPr bwMode="auto">
            <a:xfrm>
              <a:off x="3473" y="3232"/>
              <a:ext cx="41" cy="49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24" y="0"/>
                </a:cxn>
                <a:cxn ang="0">
                  <a:pos x="41" y="0"/>
                </a:cxn>
                <a:cxn ang="0">
                  <a:pos x="16" y="41"/>
                </a:cxn>
                <a:cxn ang="0">
                  <a:pos x="0" y="49"/>
                </a:cxn>
              </a:cxnLst>
              <a:rect l="0" t="0" r="r" b="b"/>
              <a:pathLst>
                <a:path w="41" h="49">
                  <a:moveTo>
                    <a:pt x="0" y="49"/>
                  </a:moveTo>
                  <a:lnTo>
                    <a:pt x="24" y="0"/>
                  </a:lnTo>
                  <a:lnTo>
                    <a:pt x="41" y="0"/>
                  </a:lnTo>
                  <a:lnTo>
                    <a:pt x="16" y="41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2" name="Freeform 74"/>
            <p:cNvSpPr>
              <a:spLocks/>
            </p:cNvSpPr>
            <p:nvPr/>
          </p:nvSpPr>
          <p:spPr bwMode="auto">
            <a:xfrm>
              <a:off x="3489" y="3232"/>
              <a:ext cx="41" cy="49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25" y="0"/>
                </a:cxn>
                <a:cxn ang="0">
                  <a:pos x="41" y="8"/>
                </a:cxn>
                <a:cxn ang="0">
                  <a:pos x="17" y="49"/>
                </a:cxn>
                <a:cxn ang="0">
                  <a:pos x="0" y="41"/>
                </a:cxn>
              </a:cxnLst>
              <a:rect l="0" t="0" r="r" b="b"/>
              <a:pathLst>
                <a:path w="41" h="49">
                  <a:moveTo>
                    <a:pt x="0" y="41"/>
                  </a:moveTo>
                  <a:lnTo>
                    <a:pt x="25" y="0"/>
                  </a:lnTo>
                  <a:lnTo>
                    <a:pt x="41" y="8"/>
                  </a:lnTo>
                  <a:lnTo>
                    <a:pt x="17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3" name="Freeform 75"/>
            <p:cNvSpPr>
              <a:spLocks/>
            </p:cNvSpPr>
            <p:nvPr/>
          </p:nvSpPr>
          <p:spPr bwMode="auto">
            <a:xfrm>
              <a:off x="3506" y="3240"/>
              <a:ext cx="40" cy="49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24" y="0"/>
                </a:cxn>
                <a:cxn ang="0">
                  <a:pos x="40" y="0"/>
                </a:cxn>
                <a:cxn ang="0">
                  <a:pos x="16" y="49"/>
                </a:cxn>
                <a:cxn ang="0">
                  <a:pos x="0" y="41"/>
                </a:cxn>
              </a:cxnLst>
              <a:rect l="0" t="0" r="r" b="b"/>
              <a:pathLst>
                <a:path w="40" h="49">
                  <a:moveTo>
                    <a:pt x="0" y="41"/>
                  </a:moveTo>
                  <a:lnTo>
                    <a:pt x="24" y="0"/>
                  </a:lnTo>
                  <a:lnTo>
                    <a:pt x="40" y="0"/>
                  </a:lnTo>
                  <a:lnTo>
                    <a:pt x="16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4" name="Freeform 76"/>
            <p:cNvSpPr>
              <a:spLocks/>
            </p:cNvSpPr>
            <p:nvPr/>
          </p:nvSpPr>
          <p:spPr bwMode="auto">
            <a:xfrm>
              <a:off x="3522" y="3240"/>
              <a:ext cx="33" cy="49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24" y="0"/>
                </a:cxn>
                <a:cxn ang="0">
                  <a:pos x="33" y="0"/>
                </a:cxn>
                <a:cxn ang="0">
                  <a:pos x="16" y="49"/>
                </a:cxn>
                <a:cxn ang="0">
                  <a:pos x="0" y="49"/>
                </a:cxn>
              </a:cxnLst>
              <a:rect l="0" t="0" r="r" b="b"/>
              <a:pathLst>
                <a:path w="33" h="49">
                  <a:moveTo>
                    <a:pt x="0" y="49"/>
                  </a:moveTo>
                  <a:lnTo>
                    <a:pt x="24" y="0"/>
                  </a:lnTo>
                  <a:lnTo>
                    <a:pt x="33" y="0"/>
                  </a:lnTo>
                  <a:lnTo>
                    <a:pt x="16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5" name="Freeform 77"/>
            <p:cNvSpPr>
              <a:spLocks/>
            </p:cNvSpPr>
            <p:nvPr/>
          </p:nvSpPr>
          <p:spPr bwMode="auto">
            <a:xfrm>
              <a:off x="3538" y="3240"/>
              <a:ext cx="33" cy="49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7" y="0"/>
                </a:cxn>
                <a:cxn ang="0">
                  <a:pos x="33" y="8"/>
                </a:cxn>
                <a:cxn ang="0">
                  <a:pos x="8" y="49"/>
                </a:cxn>
                <a:cxn ang="0">
                  <a:pos x="0" y="49"/>
                </a:cxn>
              </a:cxnLst>
              <a:rect l="0" t="0" r="r" b="b"/>
              <a:pathLst>
                <a:path w="33" h="49">
                  <a:moveTo>
                    <a:pt x="0" y="49"/>
                  </a:moveTo>
                  <a:lnTo>
                    <a:pt x="17" y="0"/>
                  </a:lnTo>
                  <a:lnTo>
                    <a:pt x="33" y="8"/>
                  </a:lnTo>
                  <a:lnTo>
                    <a:pt x="8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6" name="Freeform 78"/>
            <p:cNvSpPr>
              <a:spLocks/>
            </p:cNvSpPr>
            <p:nvPr/>
          </p:nvSpPr>
          <p:spPr bwMode="auto">
            <a:xfrm>
              <a:off x="3546" y="3248"/>
              <a:ext cx="41" cy="49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25" y="0"/>
                </a:cxn>
                <a:cxn ang="0">
                  <a:pos x="41" y="0"/>
                </a:cxn>
                <a:cxn ang="0">
                  <a:pos x="17" y="49"/>
                </a:cxn>
                <a:cxn ang="0">
                  <a:pos x="0" y="41"/>
                </a:cxn>
              </a:cxnLst>
              <a:rect l="0" t="0" r="r" b="b"/>
              <a:pathLst>
                <a:path w="41" h="49">
                  <a:moveTo>
                    <a:pt x="0" y="41"/>
                  </a:moveTo>
                  <a:lnTo>
                    <a:pt x="25" y="0"/>
                  </a:lnTo>
                  <a:lnTo>
                    <a:pt x="41" y="0"/>
                  </a:lnTo>
                  <a:lnTo>
                    <a:pt x="17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7" name="Freeform 79"/>
            <p:cNvSpPr>
              <a:spLocks/>
            </p:cNvSpPr>
            <p:nvPr/>
          </p:nvSpPr>
          <p:spPr bwMode="auto">
            <a:xfrm>
              <a:off x="3563" y="3232"/>
              <a:ext cx="41" cy="65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24" y="16"/>
                </a:cxn>
                <a:cxn ang="0">
                  <a:pos x="41" y="0"/>
                </a:cxn>
                <a:cxn ang="0">
                  <a:pos x="16" y="41"/>
                </a:cxn>
                <a:cxn ang="0">
                  <a:pos x="0" y="65"/>
                </a:cxn>
              </a:cxnLst>
              <a:rect l="0" t="0" r="r" b="b"/>
              <a:pathLst>
                <a:path w="41" h="65">
                  <a:moveTo>
                    <a:pt x="0" y="65"/>
                  </a:moveTo>
                  <a:lnTo>
                    <a:pt x="24" y="16"/>
                  </a:lnTo>
                  <a:lnTo>
                    <a:pt x="41" y="0"/>
                  </a:lnTo>
                  <a:lnTo>
                    <a:pt x="16" y="41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8" name="Freeform 80"/>
            <p:cNvSpPr>
              <a:spLocks/>
            </p:cNvSpPr>
            <p:nvPr/>
          </p:nvSpPr>
          <p:spPr bwMode="auto">
            <a:xfrm>
              <a:off x="3579" y="3232"/>
              <a:ext cx="41" cy="74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25" y="0"/>
                </a:cxn>
                <a:cxn ang="0">
                  <a:pos x="41" y="24"/>
                </a:cxn>
                <a:cxn ang="0">
                  <a:pos x="17" y="74"/>
                </a:cxn>
                <a:cxn ang="0">
                  <a:pos x="0" y="41"/>
                </a:cxn>
              </a:cxnLst>
              <a:rect l="0" t="0" r="r" b="b"/>
              <a:pathLst>
                <a:path w="41" h="74">
                  <a:moveTo>
                    <a:pt x="0" y="41"/>
                  </a:moveTo>
                  <a:lnTo>
                    <a:pt x="25" y="0"/>
                  </a:lnTo>
                  <a:lnTo>
                    <a:pt x="41" y="24"/>
                  </a:lnTo>
                  <a:lnTo>
                    <a:pt x="17" y="74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9" name="Freeform 81"/>
            <p:cNvSpPr>
              <a:spLocks/>
            </p:cNvSpPr>
            <p:nvPr/>
          </p:nvSpPr>
          <p:spPr bwMode="auto">
            <a:xfrm>
              <a:off x="3596" y="3256"/>
              <a:ext cx="40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4" y="0"/>
                </a:cxn>
                <a:cxn ang="0">
                  <a:pos x="40" y="9"/>
                </a:cxn>
                <a:cxn ang="0">
                  <a:pos x="16" y="50"/>
                </a:cxn>
                <a:cxn ang="0">
                  <a:pos x="0" y="50"/>
                </a:cxn>
              </a:cxnLst>
              <a:rect l="0" t="0" r="r" b="b"/>
              <a:pathLst>
                <a:path w="40" h="50">
                  <a:moveTo>
                    <a:pt x="0" y="50"/>
                  </a:moveTo>
                  <a:lnTo>
                    <a:pt x="24" y="0"/>
                  </a:lnTo>
                  <a:lnTo>
                    <a:pt x="40" y="9"/>
                  </a:lnTo>
                  <a:lnTo>
                    <a:pt x="16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0" name="Freeform 82"/>
            <p:cNvSpPr>
              <a:spLocks/>
            </p:cNvSpPr>
            <p:nvPr/>
          </p:nvSpPr>
          <p:spPr bwMode="auto">
            <a:xfrm>
              <a:off x="3612" y="3265"/>
              <a:ext cx="41" cy="41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24" y="0"/>
                </a:cxn>
                <a:cxn ang="0">
                  <a:pos x="41" y="0"/>
                </a:cxn>
                <a:cxn ang="0">
                  <a:pos x="16" y="41"/>
                </a:cxn>
                <a:cxn ang="0">
                  <a:pos x="0" y="41"/>
                </a:cxn>
              </a:cxnLst>
              <a:rect l="0" t="0" r="r" b="b"/>
              <a:pathLst>
                <a:path w="41" h="41">
                  <a:moveTo>
                    <a:pt x="0" y="41"/>
                  </a:moveTo>
                  <a:lnTo>
                    <a:pt x="24" y="0"/>
                  </a:lnTo>
                  <a:lnTo>
                    <a:pt x="41" y="0"/>
                  </a:lnTo>
                  <a:lnTo>
                    <a:pt x="16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1" name="Freeform 83"/>
            <p:cNvSpPr>
              <a:spLocks/>
            </p:cNvSpPr>
            <p:nvPr/>
          </p:nvSpPr>
          <p:spPr bwMode="auto">
            <a:xfrm>
              <a:off x="3628" y="3265"/>
              <a:ext cx="33" cy="49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17" y="49"/>
                </a:cxn>
                <a:cxn ang="0">
                  <a:pos x="0" y="41"/>
                </a:cxn>
              </a:cxnLst>
              <a:rect l="0" t="0" r="r" b="b"/>
              <a:pathLst>
                <a:path w="33" h="49">
                  <a:moveTo>
                    <a:pt x="0" y="41"/>
                  </a:moveTo>
                  <a:lnTo>
                    <a:pt x="25" y="0"/>
                  </a:lnTo>
                  <a:lnTo>
                    <a:pt x="33" y="0"/>
                  </a:lnTo>
                  <a:lnTo>
                    <a:pt x="17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2" name="Freeform 84"/>
            <p:cNvSpPr>
              <a:spLocks/>
            </p:cNvSpPr>
            <p:nvPr/>
          </p:nvSpPr>
          <p:spPr bwMode="auto">
            <a:xfrm>
              <a:off x="3645" y="3265"/>
              <a:ext cx="32" cy="49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6" y="0"/>
                </a:cxn>
                <a:cxn ang="0">
                  <a:pos x="32" y="8"/>
                </a:cxn>
                <a:cxn ang="0">
                  <a:pos x="16" y="49"/>
                </a:cxn>
                <a:cxn ang="0">
                  <a:pos x="0" y="49"/>
                </a:cxn>
              </a:cxnLst>
              <a:rect l="0" t="0" r="r" b="b"/>
              <a:pathLst>
                <a:path w="32" h="49">
                  <a:moveTo>
                    <a:pt x="0" y="49"/>
                  </a:moveTo>
                  <a:lnTo>
                    <a:pt x="16" y="0"/>
                  </a:lnTo>
                  <a:lnTo>
                    <a:pt x="32" y="8"/>
                  </a:lnTo>
                  <a:lnTo>
                    <a:pt x="16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3" name="Freeform 85"/>
            <p:cNvSpPr>
              <a:spLocks/>
            </p:cNvSpPr>
            <p:nvPr/>
          </p:nvSpPr>
          <p:spPr bwMode="auto">
            <a:xfrm>
              <a:off x="3661" y="3273"/>
              <a:ext cx="33" cy="41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6" y="0"/>
                </a:cxn>
                <a:cxn ang="0">
                  <a:pos x="33" y="0"/>
                </a:cxn>
                <a:cxn ang="0">
                  <a:pos x="8" y="41"/>
                </a:cxn>
                <a:cxn ang="0">
                  <a:pos x="0" y="41"/>
                </a:cxn>
              </a:cxnLst>
              <a:rect l="0" t="0" r="r" b="b"/>
              <a:pathLst>
                <a:path w="33" h="41">
                  <a:moveTo>
                    <a:pt x="0" y="41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8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4" name="Line 86"/>
            <p:cNvSpPr>
              <a:spLocks noChangeShapeType="1"/>
            </p:cNvSpPr>
            <p:nvPr/>
          </p:nvSpPr>
          <p:spPr bwMode="auto">
            <a:xfrm flipH="1" flipV="1">
              <a:off x="559" y="1325"/>
              <a:ext cx="107" cy="14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5" name="Line 87"/>
            <p:cNvSpPr>
              <a:spLocks noChangeShapeType="1"/>
            </p:cNvSpPr>
            <p:nvPr/>
          </p:nvSpPr>
          <p:spPr bwMode="auto">
            <a:xfrm flipH="1">
              <a:off x="625" y="2790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6" name="Line 88"/>
            <p:cNvSpPr>
              <a:spLocks noChangeShapeType="1"/>
            </p:cNvSpPr>
            <p:nvPr/>
          </p:nvSpPr>
          <p:spPr bwMode="auto">
            <a:xfrm flipH="1">
              <a:off x="608" y="2618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7" name="Line 89"/>
            <p:cNvSpPr>
              <a:spLocks noChangeShapeType="1"/>
            </p:cNvSpPr>
            <p:nvPr/>
          </p:nvSpPr>
          <p:spPr bwMode="auto">
            <a:xfrm flipH="1">
              <a:off x="600" y="2438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8" name="Line 90"/>
            <p:cNvSpPr>
              <a:spLocks noChangeShapeType="1"/>
            </p:cNvSpPr>
            <p:nvPr/>
          </p:nvSpPr>
          <p:spPr bwMode="auto">
            <a:xfrm flipH="1">
              <a:off x="584" y="2266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9" name="Line 91"/>
            <p:cNvSpPr>
              <a:spLocks noChangeShapeType="1"/>
            </p:cNvSpPr>
            <p:nvPr/>
          </p:nvSpPr>
          <p:spPr bwMode="auto">
            <a:xfrm flipH="1">
              <a:off x="576" y="2086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0" name="Line 92"/>
            <p:cNvSpPr>
              <a:spLocks noChangeShapeType="1"/>
            </p:cNvSpPr>
            <p:nvPr/>
          </p:nvSpPr>
          <p:spPr bwMode="auto">
            <a:xfrm flipH="1">
              <a:off x="559" y="1898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1" name="Line 93"/>
            <p:cNvSpPr>
              <a:spLocks noChangeShapeType="1"/>
            </p:cNvSpPr>
            <p:nvPr/>
          </p:nvSpPr>
          <p:spPr bwMode="auto">
            <a:xfrm flipH="1">
              <a:off x="543" y="1709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2" name="Line 94"/>
            <p:cNvSpPr>
              <a:spLocks noChangeShapeType="1"/>
            </p:cNvSpPr>
            <p:nvPr/>
          </p:nvSpPr>
          <p:spPr bwMode="auto">
            <a:xfrm flipH="1">
              <a:off x="526" y="1521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3" name="Line 95"/>
            <p:cNvSpPr>
              <a:spLocks noChangeShapeType="1"/>
            </p:cNvSpPr>
            <p:nvPr/>
          </p:nvSpPr>
          <p:spPr bwMode="auto">
            <a:xfrm flipH="1">
              <a:off x="518" y="1325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4" name="Rectangle 96"/>
            <p:cNvSpPr>
              <a:spLocks noChangeArrowheads="1"/>
            </p:cNvSpPr>
            <p:nvPr/>
          </p:nvSpPr>
          <p:spPr bwMode="auto">
            <a:xfrm>
              <a:off x="559" y="2733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FFFFFF"/>
                  </a:solidFill>
                  <a:latin typeface="Arial" pitchFamily="34" charset="0"/>
                </a:rPr>
                <a:t>0</a:t>
              </a: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7505" name="Rectangle 97"/>
            <p:cNvSpPr>
              <a:spLocks noChangeArrowheads="1"/>
            </p:cNvSpPr>
            <p:nvPr/>
          </p:nvSpPr>
          <p:spPr bwMode="auto">
            <a:xfrm>
              <a:off x="396" y="2561"/>
              <a:ext cx="21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FFFFFF"/>
                  </a:solidFill>
                  <a:latin typeface="Arial" pitchFamily="34" charset="0"/>
                </a:rPr>
                <a:t>1000</a:t>
              </a: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7506" name="Rectangle 98"/>
            <p:cNvSpPr>
              <a:spLocks noChangeArrowheads="1"/>
            </p:cNvSpPr>
            <p:nvPr/>
          </p:nvSpPr>
          <p:spPr bwMode="auto">
            <a:xfrm>
              <a:off x="387" y="2381"/>
              <a:ext cx="21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FFFFFF"/>
                  </a:solidFill>
                  <a:latin typeface="Arial" pitchFamily="34" charset="0"/>
                </a:rPr>
                <a:t>2000</a:t>
              </a: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7507" name="Rectangle 99"/>
            <p:cNvSpPr>
              <a:spLocks noChangeArrowheads="1"/>
            </p:cNvSpPr>
            <p:nvPr/>
          </p:nvSpPr>
          <p:spPr bwMode="auto">
            <a:xfrm>
              <a:off x="371" y="2209"/>
              <a:ext cx="21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FFFFFF"/>
                  </a:solidFill>
                  <a:latin typeface="Arial" pitchFamily="34" charset="0"/>
                </a:rPr>
                <a:t>3000</a:t>
              </a: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7508" name="Rectangle 100"/>
            <p:cNvSpPr>
              <a:spLocks noChangeArrowheads="1"/>
            </p:cNvSpPr>
            <p:nvPr/>
          </p:nvSpPr>
          <p:spPr bwMode="auto">
            <a:xfrm>
              <a:off x="363" y="2029"/>
              <a:ext cx="21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FFFFFF"/>
                  </a:solidFill>
                  <a:latin typeface="Arial" pitchFamily="34" charset="0"/>
                </a:rPr>
                <a:t>4000</a:t>
              </a: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7509" name="Rectangle 101"/>
            <p:cNvSpPr>
              <a:spLocks noChangeArrowheads="1"/>
            </p:cNvSpPr>
            <p:nvPr/>
          </p:nvSpPr>
          <p:spPr bwMode="auto">
            <a:xfrm>
              <a:off x="346" y="1840"/>
              <a:ext cx="21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FFFFFF"/>
                  </a:solidFill>
                  <a:latin typeface="Arial" pitchFamily="34" charset="0"/>
                </a:rPr>
                <a:t>5000</a:t>
              </a: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7510" name="Rectangle 102"/>
            <p:cNvSpPr>
              <a:spLocks noChangeArrowheads="1"/>
            </p:cNvSpPr>
            <p:nvPr/>
          </p:nvSpPr>
          <p:spPr bwMode="auto">
            <a:xfrm>
              <a:off x="330" y="1652"/>
              <a:ext cx="21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FFFFFF"/>
                  </a:solidFill>
                  <a:latin typeface="Arial" pitchFamily="34" charset="0"/>
                </a:rPr>
                <a:t>6000</a:t>
              </a: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7511" name="Rectangle 103"/>
            <p:cNvSpPr>
              <a:spLocks noChangeArrowheads="1"/>
            </p:cNvSpPr>
            <p:nvPr/>
          </p:nvSpPr>
          <p:spPr bwMode="auto">
            <a:xfrm>
              <a:off x="314" y="1464"/>
              <a:ext cx="21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FFFFFF"/>
                  </a:solidFill>
                  <a:latin typeface="Arial" pitchFamily="34" charset="0"/>
                </a:rPr>
                <a:t>7000</a:t>
              </a: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7512" name="Rectangle 104"/>
            <p:cNvSpPr>
              <a:spLocks noChangeArrowheads="1"/>
            </p:cNvSpPr>
            <p:nvPr/>
          </p:nvSpPr>
          <p:spPr bwMode="auto">
            <a:xfrm>
              <a:off x="306" y="1267"/>
              <a:ext cx="21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FFFFFF"/>
                  </a:solidFill>
                  <a:latin typeface="Arial" pitchFamily="34" charset="0"/>
                </a:rPr>
                <a:t>8000</a:t>
              </a:r>
              <a:endParaRPr lang="en-US" sz="12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24400" y="1905000"/>
            <a:ext cx="1095375" cy="568325"/>
            <a:chOff x="5514" y="720"/>
            <a:chExt cx="690" cy="358"/>
          </a:xfrm>
        </p:grpSpPr>
        <p:sp>
          <p:nvSpPr>
            <p:cNvPr id="13315" name="Rectangle 3"/>
            <p:cNvSpPr>
              <a:spLocks noChangeArrowheads="1"/>
            </p:cNvSpPr>
            <p:nvPr/>
          </p:nvSpPr>
          <p:spPr bwMode="auto">
            <a:xfrm>
              <a:off x="5514" y="720"/>
              <a:ext cx="690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solidFill>
                    <a:srgbClr val="FFFFFF"/>
                  </a:solidFill>
                  <a:latin typeface="Arial" pitchFamily="34" charset="0"/>
                </a:rPr>
                <a:t>Recruitment</a:t>
              </a:r>
            </a:p>
            <a:p>
              <a:pPr algn="l"/>
              <a:r>
                <a:rPr lang="en-US" sz="1600">
                  <a:solidFill>
                    <a:srgbClr val="FFFFFF"/>
                  </a:solidFill>
                  <a:latin typeface="Arial" pitchFamily="34" charset="0"/>
                </a:rPr>
                <a:t> events 2%</a:t>
              </a: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3316" name="Rectangle 4"/>
            <p:cNvSpPr>
              <a:spLocks noChangeArrowheads="1"/>
            </p:cNvSpPr>
            <p:nvPr/>
          </p:nvSpPr>
          <p:spPr bwMode="auto">
            <a:xfrm>
              <a:off x="5616" y="822"/>
              <a:ext cx="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5670" y="924"/>
              <a:ext cx="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en-US" sz="160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048000" y="1828800"/>
            <a:ext cx="1023938" cy="733425"/>
            <a:chOff x="5160" y="744"/>
            <a:chExt cx="645" cy="462"/>
          </a:xfrm>
        </p:grpSpPr>
        <p:sp>
          <p:nvSpPr>
            <p:cNvPr id="13319" name="Rectangle 7"/>
            <p:cNvSpPr>
              <a:spLocks noChangeArrowheads="1"/>
            </p:cNvSpPr>
            <p:nvPr/>
          </p:nvSpPr>
          <p:spPr bwMode="auto">
            <a:xfrm>
              <a:off x="5300" y="744"/>
              <a:ext cx="505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Arial" pitchFamily="34" charset="0"/>
                </a:rPr>
                <a:t>Project</a:t>
              </a:r>
            </a:p>
            <a:p>
              <a:r>
                <a:rPr lang="en-US" sz="1600">
                  <a:solidFill>
                    <a:srgbClr val="FFFFFF"/>
                  </a:solidFill>
                  <a:latin typeface="Arial" pitchFamily="34" charset="0"/>
                </a:rPr>
                <a:t>Manager</a:t>
              </a:r>
            </a:p>
            <a:p>
              <a:r>
                <a:rPr lang="en-US" sz="1600">
                  <a:solidFill>
                    <a:srgbClr val="FFFFFF"/>
                  </a:solidFill>
                  <a:latin typeface="Arial" pitchFamily="34" charset="0"/>
                </a:rPr>
                <a:t> 5%</a:t>
              </a: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3320" name="Rectangle 8"/>
            <p:cNvSpPr>
              <a:spLocks noChangeArrowheads="1"/>
            </p:cNvSpPr>
            <p:nvPr/>
          </p:nvSpPr>
          <p:spPr bwMode="auto">
            <a:xfrm>
              <a:off x="5160" y="846"/>
              <a:ext cx="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3321" name="Rectangle 9"/>
            <p:cNvSpPr>
              <a:spLocks noChangeArrowheads="1"/>
            </p:cNvSpPr>
            <p:nvPr/>
          </p:nvSpPr>
          <p:spPr bwMode="auto">
            <a:xfrm>
              <a:off x="5256" y="948"/>
              <a:ext cx="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en-US" sz="1600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438400" y="2362200"/>
            <a:ext cx="554038" cy="488950"/>
            <a:chOff x="4908" y="924"/>
            <a:chExt cx="349" cy="308"/>
          </a:xfrm>
        </p:grpSpPr>
        <p:sp>
          <p:nvSpPr>
            <p:cNvPr id="13323" name="Rectangle 11"/>
            <p:cNvSpPr>
              <a:spLocks noChangeArrowheads="1"/>
            </p:cNvSpPr>
            <p:nvPr/>
          </p:nvSpPr>
          <p:spPr bwMode="auto">
            <a:xfrm>
              <a:off x="4908" y="924"/>
              <a:ext cx="34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Arial" pitchFamily="34" charset="0"/>
                </a:rPr>
                <a:t>Errors</a:t>
              </a:r>
            </a:p>
            <a:p>
              <a:r>
                <a:rPr lang="en-US" sz="1600">
                  <a:solidFill>
                    <a:srgbClr val="FFFFFF"/>
                  </a:solidFill>
                  <a:latin typeface="Arial" pitchFamily="34" charset="0"/>
                </a:rPr>
                <a:t>5%</a:t>
              </a: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3324" name="Rectangle 12"/>
            <p:cNvSpPr>
              <a:spLocks noChangeArrowheads="1"/>
            </p:cNvSpPr>
            <p:nvPr/>
          </p:nvSpPr>
          <p:spPr bwMode="auto">
            <a:xfrm>
              <a:off x="4956" y="1026"/>
              <a:ext cx="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en-US" sz="1600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905000" y="3200400"/>
            <a:ext cx="1049338" cy="733425"/>
            <a:chOff x="4662" y="1164"/>
            <a:chExt cx="661" cy="462"/>
          </a:xfrm>
        </p:grpSpPr>
        <p:sp>
          <p:nvSpPr>
            <p:cNvPr id="13326" name="Rectangle 14"/>
            <p:cNvSpPr>
              <a:spLocks noChangeArrowheads="1"/>
            </p:cNvSpPr>
            <p:nvPr/>
          </p:nvSpPr>
          <p:spPr bwMode="auto">
            <a:xfrm>
              <a:off x="4662" y="1164"/>
              <a:ext cx="661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Arial" pitchFamily="34" charset="0"/>
                </a:rPr>
                <a:t>Productivity</a:t>
              </a:r>
            </a:p>
            <a:p>
              <a:r>
                <a:rPr lang="en-US" sz="1600">
                  <a:solidFill>
                    <a:srgbClr val="FFFFFF"/>
                  </a:solidFill>
                  <a:latin typeface="Arial" pitchFamily="34" charset="0"/>
                </a:rPr>
                <a:t> Tracking</a:t>
              </a:r>
            </a:p>
            <a:p>
              <a:r>
                <a:rPr lang="en-US" sz="1600">
                  <a:solidFill>
                    <a:srgbClr val="FFFFFF"/>
                  </a:solidFill>
                  <a:latin typeface="Arial" pitchFamily="34" charset="0"/>
                </a:rPr>
                <a:t> 14% </a:t>
              </a: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3327" name="Rectangle 15"/>
            <p:cNvSpPr>
              <a:spLocks noChangeArrowheads="1"/>
            </p:cNvSpPr>
            <p:nvPr/>
          </p:nvSpPr>
          <p:spPr bwMode="auto">
            <a:xfrm>
              <a:off x="4716" y="1266"/>
              <a:ext cx="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3328" name="Rectangle 16"/>
            <p:cNvSpPr>
              <a:spLocks noChangeArrowheads="1"/>
            </p:cNvSpPr>
            <p:nvPr/>
          </p:nvSpPr>
          <p:spPr bwMode="auto">
            <a:xfrm>
              <a:off x="4788" y="1368"/>
              <a:ext cx="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en-US" sz="160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2590800" y="4953000"/>
            <a:ext cx="1093788" cy="406400"/>
            <a:chOff x="4860" y="1632"/>
            <a:chExt cx="176" cy="255"/>
          </a:xfrm>
        </p:grpSpPr>
        <p:sp>
          <p:nvSpPr>
            <p:cNvPr id="13330" name="Rectangle 18"/>
            <p:cNvSpPr>
              <a:spLocks noChangeArrowheads="1"/>
            </p:cNvSpPr>
            <p:nvPr/>
          </p:nvSpPr>
          <p:spPr bwMode="auto">
            <a:xfrm>
              <a:off x="4860" y="1632"/>
              <a:ext cx="176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solidFill>
                    <a:srgbClr val="FFFFFF"/>
                  </a:solidFill>
                  <a:latin typeface="Arial" pitchFamily="34" charset="0"/>
                </a:rPr>
                <a:t>People 28%</a:t>
              </a: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3331" name="Rectangle 19"/>
            <p:cNvSpPr>
              <a:spLocks noChangeArrowheads="1"/>
            </p:cNvSpPr>
            <p:nvPr/>
          </p:nvSpPr>
          <p:spPr bwMode="auto">
            <a:xfrm>
              <a:off x="4902" y="1734"/>
              <a:ext cx="0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6248400" y="3429000"/>
            <a:ext cx="16002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600" dirty="0" err="1">
                <a:solidFill>
                  <a:srgbClr val="FFFFFF"/>
                </a:solidFill>
                <a:latin typeface="Arial" pitchFamily="34" charset="0"/>
              </a:rPr>
              <a:t>Workstudy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  <a:p>
            <a:r>
              <a:rPr lang="en-US" sz="1600" dirty="0">
                <a:solidFill>
                  <a:srgbClr val="FFFFFF"/>
                </a:solidFill>
                <a:latin typeface="Arial" pitchFamily="34" charset="0"/>
              </a:rPr>
              <a:t> hours reporting</a:t>
            </a:r>
          </a:p>
          <a:p>
            <a:r>
              <a:rPr lang="en-US" sz="1600" dirty="0">
                <a:solidFill>
                  <a:srgbClr val="FFFFFF"/>
                </a:solidFill>
                <a:latin typeface="Arial" pitchFamily="34" charset="0"/>
              </a:rPr>
              <a:t> 46%</a:t>
            </a:r>
            <a:endParaRPr lang="en-US" sz="1600" dirty="0">
              <a:solidFill>
                <a:srgbClr val="FFFFFF"/>
              </a:solidFill>
            </a:endParaRPr>
          </a:p>
        </p:txBody>
      </p: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3657600" y="2895600"/>
            <a:ext cx="2038350" cy="1866900"/>
            <a:chOff x="2604" y="1800"/>
            <a:chExt cx="606" cy="600"/>
          </a:xfrm>
        </p:grpSpPr>
        <p:sp>
          <p:nvSpPr>
            <p:cNvPr id="13334" name="Arc 22"/>
            <p:cNvSpPr>
              <a:spLocks/>
            </p:cNvSpPr>
            <p:nvPr/>
          </p:nvSpPr>
          <p:spPr bwMode="auto">
            <a:xfrm>
              <a:off x="2904" y="1800"/>
              <a:ext cx="300" cy="59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2580"/>
                <a:gd name="T2" fmla="*/ 5138 w 21600"/>
                <a:gd name="T3" fmla="*/ 42580 h 42580"/>
                <a:gd name="T4" fmla="*/ 0 w 21600"/>
                <a:gd name="T5" fmla="*/ 21600 h 42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58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550"/>
                    <a:pt x="14802" y="40213"/>
                    <a:pt x="5138" y="42580"/>
                  </a:cubicBezTo>
                </a:path>
                <a:path w="21600" h="4258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550"/>
                    <a:pt x="14802" y="40213"/>
                    <a:pt x="5138" y="4258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Arc 23"/>
            <p:cNvSpPr>
              <a:spLocks/>
            </p:cNvSpPr>
            <p:nvPr/>
          </p:nvSpPr>
          <p:spPr bwMode="auto">
            <a:xfrm>
              <a:off x="2605" y="2100"/>
              <a:ext cx="371" cy="300"/>
            </a:xfrm>
            <a:custGeom>
              <a:avLst/>
              <a:gdLst>
                <a:gd name="G0" fmla="+- 21561 0 0"/>
                <a:gd name="G1" fmla="+- 0 0 0"/>
                <a:gd name="G2" fmla="+- 21600 0 0"/>
                <a:gd name="T0" fmla="*/ 26699 w 26699"/>
                <a:gd name="T1" fmla="*/ 20980 h 21600"/>
                <a:gd name="T2" fmla="*/ 0 w 26699"/>
                <a:gd name="T3" fmla="*/ 1294 h 21600"/>
                <a:gd name="T4" fmla="*/ 21561 w 2669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699" h="21600" fill="none" extrusionOk="0">
                  <a:moveTo>
                    <a:pt x="26699" y="20980"/>
                  </a:moveTo>
                  <a:cubicBezTo>
                    <a:pt x="25017" y="21391"/>
                    <a:pt x="23292" y="21599"/>
                    <a:pt x="21561" y="21600"/>
                  </a:cubicBezTo>
                  <a:cubicBezTo>
                    <a:pt x="10134" y="21600"/>
                    <a:pt x="684" y="12700"/>
                    <a:pt x="-1" y="1294"/>
                  </a:cubicBezTo>
                </a:path>
                <a:path w="26699" h="21600" stroke="0" extrusionOk="0">
                  <a:moveTo>
                    <a:pt x="26699" y="20980"/>
                  </a:moveTo>
                  <a:cubicBezTo>
                    <a:pt x="25017" y="21391"/>
                    <a:pt x="23292" y="21599"/>
                    <a:pt x="21561" y="21600"/>
                  </a:cubicBezTo>
                  <a:cubicBezTo>
                    <a:pt x="10134" y="21600"/>
                    <a:pt x="684" y="12700"/>
                    <a:pt x="-1" y="1294"/>
                  </a:cubicBezTo>
                  <a:lnTo>
                    <a:pt x="21561" y="0"/>
                  </a:lnTo>
                  <a:close/>
                </a:path>
              </a:pathLst>
            </a:custGeom>
            <a:solidFill>
              <a:srgbClr val="9933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Arc 24"/>
            <p:cNvSpPr>
              <a:spLocks/>
            </p:cNvSpPr>
            <p:nvPr/>
          </p:nvSpPr>
          <p:spPr bwMode="auto">
            <a:xfrm>
              <a:off x="2604" y="1885"/>
              <a:ext cx="300" cy="233"/>
            </a:xfrm>
            <a:custGeom>
              <a:avLst/>
              <a:gdLst>
                <a:gd name="G0" fmla="+- 21600 0 0"/>
                <a:gd name="G1" fmla="+- 15487 0 0"/>
                <a:gd name="G2" fmla="+- 21600 0 0"/>
                <a:gd name="T0" fmla="*/ 39 w 21600"/>
                <a:gd name="T1" fmla="*/ 16781 h 16781"/>
                <a:gd name="T2" fmla="*/ 6543 w 21600"/>
                <a:gd name="T3" fmla="*/ 0 h 16781"/>
                <a:gd name="T4" fmla="*/ 21600 w 21600"/>
                <a:gd name="T5" fmla="*/ 15487 h 16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6781" fill="none" extrusionOk="0">
                  <a:moveTo>
                    <a:pt x="38" y="16781"/>
                  </a:moveTo>
                  <a:cubicBezTo>
                    <a:pt x="12" y="16350"/>
                    <a:pt x="0" y="15918"/>
                    <a:pt x="0" y="15487"/>
                  </a:cubicBezTo>
                  <a:cubicBezTo>
                    <a:pt x="-1" y="9652"/>
                    <a:pt x="2360" y="4066"/>
                    <a:pt x="6543" y="0"/>
                  </a:cubicBezTo>
                </a:path>
                <a:path w="21600" h="16781" stroke="0" extrusionOk="0">
                  <a:moveTo>
                    <a:pt x="38" y="16781"/>
                  </a:moveTo>
                  <a:cubicBezTo>
                    <a:pt x="12" y="16350"/>
                    <a:pt x="0" y="15918"/>
                    <a:pt x="0" y="15487"/>
                  </a:cubicBezTo>
                  <a:cubicBezTo>
                    <a:pt x="-1" y="9652"/>
                    <a:pt x="2360" y="4066"/>
                    <a:pt x="6543" y="0"/>
                  </a:cubicBezTo>
                  <a:lnTo>
                    <a:pt x="21600" y="15487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Arc 25"/>
            <p:cNvSpPr>
              <a:spLocks/>
            </p:cNvSpPr>
            <p:nvPr/>
          </p:nvSpPr>
          <p:spPr bwMode="auto">
            <a:xfrm>
              <a:off x="2695" y="1828"/>
              <a:ext cx="209" cy="272"/>
            </a:xfrm>
            <a:custGeom>
              <a:avLst/>
              <a:gdLst>
                <a:gd name="G0" fmla="+- 15057 0 0"/>
                <a:gd name="G1" fmla="+- 19574 0 0"/>
                <a:gd name="G2" fmla="+- 21600 0 0"/>
                <a:gd name="T0" fmla="*/ 0 w 15057"/>
                <a:gd name="T1" fmla="*/ 4087 h 19574"/>
                <a:gd name="T2" fmla="*/ 5923 w 15057"/>
                <a:gd name="T3" fmla="*/ 0 h 19574"/>
                <a:gd name="T4" fmla="*/ 15057 w 15057"/>
                <a:gd name="T5" fmla="*/ 19574 h 19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57" h="19574" fill="none" extrusionOk="0">
                  <a:moveTo>
                    <a:pt x="0" y="4087"/>
                  </a:moveTo>
                  <a:cubicBezTo>
                    <a:pt x="1731" y="2403"/>
                    <a:pt x="3734" y="1021"/>
                    <a:pt x="5923" y="0"/>
                  </a:cubicBezTo>
                </a:path>
                <a:path w="15057" h="19574" stroke="0" extrusionOk="0">
                  <a:moveTo>
                    <a:pt x="0" y="4087"/>
                  </a:moveTo>
                  <a:cubicBezTo>
                    <a:pt x="1731" y="2403"/>
                    <a:pt x="3734" y="1021"/>
                    <a:pt x="5923" y="0"/>
                  </a:cubicBezTo>
                  <a:lnTo>
                    <a:pt x="15057" y="19574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Arc 26"/>
            <p:cNvSpPr>
              <a:spLocks/>
            </p:cNvSpPr>
            <p:nvPr/>
          </p:nvSpPr>
          <p:spPr bwMode="auto">
            <a:xfrm>
              <a:off x="2777" y="1803"/>
              <a:ext cx="127" cy="297"/>
            </a:xfrm>
            <a:custGeom>
              <a:avLst/>
              <a:gdLst>
                <a:gd name="G0" fmla="+- 9134 0 0"/>
                <a:gd name="G1" fmla="+- 21391 0 0"/>
                <a:gd name="G2" fmla="+- 21600 0 0"/>
                <a:gd name="T0" fmla="*/ 0 w 9134"/>
                <a:gd name="T1" fmla="*/ 1817 h 21391"/>
                <a:gd name="T2" fmla="*/ 6139 w 9134"/>
                <a:gd name="T3" fmla="*/ 0 h 21391"/>
                <a:gd name="T4" fmla="*/ 9134 w 9134"/>
                <a:gd name="T5" fmla="*/ 21391 h 21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34" h="21391" fill="none" extrusionOk="0">
                  <a:moveTo>
                    <a:pt x="0" y="1817"/>
                  </a:moveTo>
                  <a:cubicBezTo>
                    <a:pt x="1944" y="909"/>
                    <a:pt x="4013" y="297"/>
                    <a:pt x="6138" y="-1"/>
                  </a:cubicBezTo>
                </a:path>
                <a:path w="9134" h="21391" stroke="0" extrusionOk="0">
                  <a:moveTo>
                    <a:pt x="0" y="1817"/>
                  </a:moveTo>
                  <a:cubicBezTo>
                    <a:pt x="1944" y="909"/>
                    <a:pt x="4013" y="297"/>
                    <a:pt x="6138" y="-1"/>
                  </a:cubicBezTo>
                  <a:lnTo>
                    <a:pt x="9134" y="21391"/>
                  </a:lnTo>
                  <a:close/>
                </a:path>
              </a:pathLst>
            </a:custGeom>
            <a:solidFill>
              <a:srgbClr val="6600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Arc 27"/>
            <p:cNvSpPr>
              <a:spLocks/>
            </p:cNvSpPr>
            <p:nvPr/>
          </p:nvSpPr>
          <p:spPr bwMode="auto">
            <a:xfrm>
              <a:off x="2862" y="1800"/>
              <a:ext cx="42" cy="300"/>
            </a:xfrm>
            <a:custGeom>
              <a:avLst/>
              <a:gdLst>
                <a:gd name="G0" fmla="+- 2995 0 0"/>
                <a:gd name="G1" fmla="+- 21600 0 0"/>
                <a:gd name="G2" fmla="+- 21600 0 0"/>
                <a:gd name="T0" fmla="*/ 0 w 2995"/>
                <a:gd name="T1" fmla="*/ 209 h 21600"/>
                <a:gd name="T2" fmla="*/ 2995 w 2995"/>
                <a:gd name="T3" fmla="*/ 0 h 21600"/>
                <a:gd name="T4" fmla="*/ 2995 w 299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95" h="21600" fill="none" extrusionOk="0">
                  <a:moveTo>
                    <a:pt x="-1" y="208"/>
                  </a:moveTo>
                  <a:cubicBezTo>
                    <a:pt x="992" y="69"/>
                    <a:pt x="1993" y="0"/>
                    <a:pt x="2994" y="0"/>
                  </a:cubicBezTo>
                </a:path>
                <a:path w="2995" h="21600" stroke="0" extrusionOk="0">
                  <a:moveTo>
                    <a:pt x="-1" y="208"/>
                  </a:moveTo>
                  <a:cubicBezTo>
                    <a:pt x="992" y="69"/>
                    <a:pt x="1993" y="0"/>
                    <a:pt x="2994" y="0"/>
                  </a:cubicBezTo>
                  <a:lnTo>
                    <a:pt x="2995" y="21600"/>
                  </a:lnTo>
                  <a:close/>
                </a:path>
              </a:pathLst>
            </a:custGeom>
            <a:solidFill>
              <a:srgbClr val="FF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Rectangle 28"/>
            <p:cNvSpPr>
              <a:spLocks noChangeArrowheads="1"/>
            </p:cNvSpPr>
            <p:nvPr/>
          </p:nvSpPr>
          <p:spPr bwMode="auto">
            <a:xfrm>
              <a:off x="2682" y="2304"/>
              <a:ext cx="9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1" name="Rectangle 29"/>
            <p:cNvSpPr>
              <a:spLocks noChangeArrowheads="1"/>
            </p:cNvSpPr>
            <p:nvPr/>
          </p:nvSpPr>
          <p:spPr bwMode="auto">
            <a:xfrm>
              <a:off x="3162" y="2064"/>
              <a:ext cx="48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457200" y="381000"/>
            <a:ext cx="83826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/>
              <a:t>Most Active Human Resource Management Modules</a:t>
            </a:r>
          </a:p>
        </p:txBody>
      </p:sp>
      <p:sp>
        <p:nvSpPr>
          <p:cNvPr id="13345" name="Line 33"/>
          <p:cNvSpPr>
            <a:spLocks noChangeShapeType="1"/>
          </p:cNvSpPr>
          <p:nvPr/>
        </p:nvSpPr>
        <p:spPr bwMode="auto">
          <a:xfrm flipV="1">
            <a:off x="3124200" y="44196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3346" name="Line 34"/>
          <p:cNvSpPr>
            <a:spLocks noChangeShapeType="1"/>
          </p:cNvSpPr>
          <p:nvPr/>
        </p:nvSpPr>
        <p:spPr bwMode="auto">
          <a:xfrm flipH="1">
            <a:off x="5867400" y="3657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3347" name="Line 35"/>
          <p:cNvSpPr>
            <a:spLocks noChangeShapeType="1"/>
          </p:cNvSpPr>
          <p:nvPr/>
        </p:nvSpPr>
        <p:spPr bwMode="auto">
          <a:xfrm flipH="1">
            <a:off x="4648200" y="24384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3348" name="Line 36"/>
          <p:cNvSpPr>
            <a:spLocks noChangeShapeType="1"/>
          </p:cNvSpPr>
          <p:nvPr/>
        </p:nvSpPr>
        <p:spPr bwMode="auto">
          <a:xfrm>
            <a:off x="3962400" y="23622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3349" name="Line 37"/>
          <p:cNvSpPr>
            <a:spLocks noChangeShapeType="1"/>
          </p:cNvSpPr>
          <p:nvPr/>
        </p:nvSpPr>
        <p:spPr bwMode="auto">
          <a:xfrm>
            <a:off x="2971800" y="26670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3350" name="Line 38"/>
          <p:cNvSpPr>
            <a:spLocks noChangeShapeType="1"/>
          </p:cNvSpPr>
          <p:nvPr/>
        </p:nvSpPr>
        <p:spPr bwMode="auto">
          <a:xfrm>
            <a:off x="2895600" y="3581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066800" y="304800"/>
            <a:ext cx="70531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/>
              <a:t>Most Active Maintenance Modules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581400" y="2590800"/>
            <a:ext cx="2085975" cy="2057400"/>
            <a:chOff x="2208" y="1488"/>
            <a:chExt cx="1314" cy="1296"/>
          </a:xfrm>
        </p:grpSpPr>
        <p:sp>
          <p:nvSpPr>
            <p:cNvPr id="15366" name="Arc 6"/>
            <p:cNvSpPr>
              <a:spLocks/>
            </p:cNvSpPr>
            <p:nvPr/>
          </p:nvSpPr>
          <p:spPr bwMode="auto">
            <a:xfrm>
              <a:off x="2855" y="1488"/>
              <a:ext cx="650" cy="648"/>
            </a:xfrm>
            <a:custGeom>
              <a:avLst/>
              <a:gdLst>
                <a:gd name="G0" fmla="+- 322 0 0"/>
                <a:gd name="G1" fmla="+- 21600 0 0"/>
                <a:gd name="G2" fmla="+- 21600 0 0"/>
                <a:gd name="T0" fmla="*/ 0 w 21335"/>
                <a:gd name="T1" fmla="*/ 2 h 21600"/>
                <a:gd name="T2" fmla="*/ 21335 w 21335"/>
                <a:gd name="T3" fmla="*/ 16597 h 21600"/>
                <a:gd name="T4" fmla="*/ 322 w 2133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35" h="21600" fill="none" extrusionOk="0">
                  <a:moveTo>
                    <a:pt x="0" y="2"/>
                  </a:moveTo>
                  <a:cubicBezTo>
                    <a:pt x="107" y="0"/>
                    <a:pt x="214" y="-1"/>
                    <a:pt x="322" y="0"/>
                  </a:cubicBezTo>
                  <a:cubicBezTo>
                    <a:pt x="10324" y="0"/>
                    <a:pt x="19017" y="6866"/>
                    <a:pt x="21334" y="16597"/>
                  </a:cubicBezTo>
                </a:path>
                <a:path w="21335" h="21600" stroke="0" extrusionOk="0">
                  <a:moveTo>
                    <a:pt x="0" y="2"/>
                  </a:moveTo>
                  <a:cubicBezTo>
                    <a:pt x="107" y="0"/>
                    <a:pt x="214" y="-1"/>
                    <a:pt x="322" y="0"/>
                  </a:cubicBezTo>
                  <a:cubicBezTo>
                    <a:pt x="10324" y="0"/>
                    <a:pt x="19017" y="6866"/>
                    <a:pt x="21334" y="16597"/>
                  </a:cubicBezTo>
                  <a:lnTo>
                    <a:pt x="322" y="21600"/>
                  </a:lnTo>
                  <a:close/>
                </a:path>
              </a:pathLst>
            </a:custGeom>
            <a:solidFill>
              <a:srgbClr val="99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7" name="Arc 7"/>
            <p:cNvSpPr>
              <a:spLocks/>
            </p:cNvSpPr>
            <p:nvPr/>
          </p:nvSpPr>
          <p:spPr bwMode="auto">
            <a:xfrm>
              <a:off x="2865" y="1984"/>
              <a:ext cx="657" cy="697"/>
            </a:xfrm>
            <a:custGeom>
              <a:avLst/>
              <a:gdLst>
                <a:gd name="G0" fmla="+- 0 0 0"/>
                <a:gd name="G1" fmla="+- 5003 0 0"/>
                <a:gd name="G2" fmla="+- 21600 0 0"/>
                <a:gd name="T0" fmla="*/ 21013 w 21600"/>
                <a:gd name="T1" fmla="*/ 0 h 23226"/>
                <a:gd name="T2" fmla="*/ 11597 w 21600"/>
                <a:gd name="T3" fmla="*/ 23226 h 23226"/>
                <a:gd name="T4" fmla="*/ 0 w 21600"/>
                <a:gd name="T5" fmla="*/ 5003 h 23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226" fill="none" extrusionOk="0">
                  <a:moveTo>
                    <a:pt x="21012" y="0"/>
                  </a:moveTo>
                  <a:cubicBezTo>
                    <a:pt x="21402" y="1639"/>
                    <a:pt x="21600" y="3318"/>
                    <a:pt x="21600" y="5003"/>
                  </a:cubicBezTo>
                  <a:cubicBezTo>
                    <a:pt x="21600" y="12387"/>
                    <a:pt x="17827" y="19260"/>
                    <a:pt x="11596" y="23225"/>
                  </a:cubicBezTo>
                </a:path>
                <a:path w="21600" h="23226" stroke="0" extrusionOk="0">
                  <a:moveTo>
                    <a:pt x="21012" y="0"/>
                  </a:moveTo>
                  <a:cubicBezTo>
                    <a:pt x="21402" y="1639"/>
                    <a:pt x="21600" y="3318"/>
                    <a:pt x="21600" y="5003"/>
                  </a:cubicBezTo>
                  <a:cubicBezTo>
                    <a:pt x="21600" y="12387"/>
                    <a:pt x="17827" y="19260"/>
                    <a:pt x="11596" y="23225"/>
                  </a:cubicBezTo>
                  <a:lnTo>
                    <a:pt x="0" y="5003"/>
                  </a:lnTo>
                  <a:close/>
                </a:path>
              </a:pathLst>
            </a:custGeom>
            <a:solidFill>
              <a:srgbClr val="9933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Arc 8"/>
            <p:cNvSpPr>
              <a:spLocks/>
            </p:cNvSpPr>
            <p:nvPr/>
          </p:nvSpPr>
          <p:spPr bwMode="auto">
            <a:xfrm>
              <a:off x="2476" y="2136"/>
              <a:ext cx="742" cy="648"/>
            </a:xfrm>
            <a:custGeom>
              <a:avLst/>
              <a:gdLst>
                <a:gd name="G0" fmla="+- 12802 0 0"/>
                <a:gd name="G1" fmla="+- 0 0 0"/>
                <a:gd name="G2" fmla="+- 21600 0 0"/>
                <a:gd name="T0" fmla="*/ 24399 w 24399"/>
                <a:gd name="T1" fmla="*/ 18223 h 21600"/>
                <a:gd name="T2" fmla="*/ 0 w 24399"/>
                <a:gd name="T3" fmla="*/ 17397 h 21600"/>
                <a:gd name="T4" fmla="*/ 12802 w 2439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399" h="21600" fill="none" extrusionOk="0">
                  <a:moveTo>
                    <a:pt x="24398" y="18222"/>
                  </a:moveTo>
                  <a:cubicBezTo>
                    <a:pt x="20933" y="20428"/>
                    <a:pt x="16910" y="21599"/>
                    <a:pt x="12802" y="21600"/>
                  </a:cubicBezTo>
                  <a:cubicBezTo>
                    <a:pt x="8195" y="21600"/>
                    <a:pt x="3709" y="20127"/>
                    <a:pt x="-1" y="17397"/>
                  </a:cubicBezTo>
                </a:path>
                <a:path w="24399" h="21600" stroke="0" extrusionOk="0">
                  <a:moveTo>
                    <a:pt x="24398" y="18222"/>
                  </a:moveTo>
                  <a:cubicBezTo>
                    <a:pt x="20933" y="20428"/>
                    <a:pt x="16910" y="21599"/>
                    <a:pt x="12802" y="21600"/>
                  </a:cubicBezTo>
                  <a:cubicBezTo>
                    <a:pt x="8195" y="21600"/>
                    <a:pt x="3709" y="20127"/>
                    <a:pt x="-1" y="17397"/>
                  </a:cubicBezTo>
                  <a:lnTo>
                    <a:pt x="12802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Arc 9"/>
            <p:cNvSpPr>
              <a:spLocks/>
            </p:cNvSpPr>
            <p:nvPr/>
          </p:nvSpPr>
          <p:spPr bwMode="auto">
            <a:xfrm>
              <a:off x="2208" y="2088"/>
              <a:ext cx="657" cy="570"/>
            </a:xfrm>
            <a:custGeom>
              <a:avLst/>
              <a:gdLst>
                <a:gd name="G0" fmla="+- 21600 0 0"/>
                <a:gd name="G1" fmla="+- 1607 0 0"/>
                <a:gd name="G2" fmla="+- 21600 0 0"/>
                <a:gd name="T0" fmla="*/ 8798 w 21600"/>
                <a:gd name="T1" fmla="*/ 19004 h 19004"/>
                <a:gd name="T2" fmla="*/ 60 w 21600"/>
                <a:gd name="T3" fmla="*/ 0 h 19004"/>
                <a:gd name="T4" fmla="*/ 21600 w 21600"/>
                <a:gd name="T5" fmla="*/ 1607 h 19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004" fill="none" extrusionOk="0">
                  <a:moveTo>
                    <a:pt x="8797" y="19004"/>
                  </a:moveTo>
                  <a:cubicBezTo>
                    <a:pt x="3266" y="14933"/>
                    <a:pt x="0" y="8474"/>
                    <a:pt x="0" y="1607"/>
                  </a:cubicBezTo>
                  <a:cubicBezTo>
                    <a:pt x="-1" y="1070"/>
                    <a:pt x="19" y="534"/>
                    <a:pt x="59" y="-1"/>
                  </a:cubicBezTo>
                </a:path>
                <a:path w="21600" h="19004" stroke="0" extrusionOk="0">
                  <a:moveTo>
                    <a:pt x="8797" y="19004"/>
                  </a:moveTo>
                  <a:cubicBezTo>
                    <a:pt x="3266" y="14933"/>
                    <a:pt x="0" y="8474"/>
                    <a:pt x="0" y="1607"/>
                  </a:cubicBezTo>
                  <a:cubicBezTo>
                    <a:pt x="-1" y="1070"/>
                    <a:pt x="19" y="534"/>
                    <a:pt x="59" y="-1"/>
                  </a:cubicBezTo>
                  <a:lnTo>
                    <a:pt x="21600" y="1607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Arc 10"/>
            <p:cNvSpPr>
              <a:spLocks/>
            </p:cNvSpPr>
            <p:nvPr/>
          </p:nvSpPr>
          <p:spPr bwMode="auto">
            <a:xfrm>
              <a:off x="2211" y="1585"/>
              <a:ext cx="654" cy="551"/>
            </a:xfrm>
            <a:custGeom>
              <a:avLst/>
              <a:gdLst>
                <a:gd name="G0" fmla="+- 21540 0 0"/>
                <a:gd name="G1" fmla="+- 18407 0 0"/>
                <a:gd name="G2" fmla="+- 21600 0 0"/>
                <a:gd name="T0" fmla="*/ 0 w 21540"/>
                <a:gd name="T1" fmla="*/ 16800 h 18407"/>
                <a:gd name="T2" fmla="*/ 10238 w 21540"/>
                <a:gd name="T3" fmla="*/ 0 h 18407"/>
                <a:gd name="T4" fmla="*/ 21540 w 21540"/>
                <a:gd name="T5" fmla="*/ 18407 h 18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40" h="18407" fill="none" extrusionOk="0">
                  <a:moveTo>
                    <a:pt x="-1" y="16799"/>
                  </a:moveTo>
                  <a:cubicBezTo>
                    <a:pt x="516" y="9880"/>
                    <a:pt x="4324" y="3630"/>
                    <a:pt x="10237" y="-1"/>
                  </a:cubicBezTo>
                </a:path>
                <a:path w="21540" h="18407" stroke="0" extrusionOk="0">
                  <a:moveTo>
                    <a:pt x="-1" y="16799"/>
                  </a:moveTo>
                  <a:cubicBezTo>
                    <a:pt x="516" y="9880"/>
                    <a:pt x="4324" y="3630"/>
                    <a:pt x="10237" y="-1"/>
                  </a:cubicBezTo>
                  <a:lnTo>
                    <a:pt x="21540" y="18407"/>
                  </a:lnTo>
                  <a:close/>
                </a:path>
              </a:pathLst>
            </a:custGeom>
            <a:solidFill>
              <a:srgbClr val="6600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Arc 11"/>
            <p:cNvSpPr>
              <a:spLocks/>
            </p:cNvSpPr>
            <p:nvPr/>
          </p:nvSpPr>
          <p:spPr bwMode="auto">
            <a:xfrm>
              <a:off x="2522" y="1488"/>
              <a:ext cx="343" cy="648"/>
            </a:xfrm>
            <a:custGeom>
              <a:avLst/>
              <a:gdLst>
                <a:gd name="G0" fmla="+- 11302 0 0"/>
                <a:gd name="G1" fmla="+- 21598 0 0"/>
                <a:gd name="G2" fmla="+- 21600 0 0"/>
                <a:gd name="T0" fmla="*/ 0 w 11302"/>
                <a:gd name="T1" fmla="*/ 3191 h 21598"/>
                <a:gd name="T2" fmla="*/ 10980 w 11302"/>
                <a:gd name="T3" fmla="*/ 0 h 21598"/>
                <a:gd name="T4" fmla="*/ 11302 w 11302"/>
                <a:gd name="T5" fmla="*/ 21598 h 21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02" h="21598" fill="none" extrusionOk="0">
                  <a:moveTo>
                    <a:pt x="-1" y="3190"/>
                  </a:moveTo>
                  <a:cubicBezTo>
                    <a:pt x="3306" y="1160"/>
                    <a:pt x="7099" y="58"/>
                    <a:pt x="10980" y="0"/>
                  </a:cubicBezTo>
                </a:path>
                <a:path w="11302" h="21598" stroke="0" extrusionOk="0">
                  <a:moveTo>
                    <a:pt x="-1" y="3190"/>
                  </a:moveTo>
                  <a:cubicBezTo>
                    <a:pt x="3306" y="1160"/>
                    <a:pt x="7099" y="58"/>
                    <a:pt x="10980" y="0"/>
                  </a:cubicBezTo>
                  <a:lnTo>
                    <a:pt x="11302" y="21598"/>
                  </a:lnTo>
                  <a:close/>
                </a:path>
              </a:pathLst>
            </a:custGeom>
            <a:solidFill>
              <a:srgbClr val="FF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5867400" y="1828800"/>
            <a:ext cx="8572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SMIRP</a:t>
            </a:r>
          </a:p>
          <a:p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Problems</a:t>
            </a:r>
          </a:p>
          <a:p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22% </a:t>
            </a: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6477000" y="3733800"/>
            <a:ext cx="6223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Orders</a:t>
            </a:r>
          </a:p>
          <a:p>
            <a:pPr algn="l"/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 19%</a:t>
            </a: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3657600" y="5257800"/>
            <a:ext cx="24320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Invoice (TEM/SEM and</a:t>
            </a:r>
          </a:p>
          <a:p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 other instrument charges) </a:t>
            </a:r>
          </a:p>
          <a:p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19% </a:t>
            </a: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2133600" y="3962400"/>
            <a:ext cx="9715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Laboratory</a:t>
            </a:r>
          </a:p>
          <a:p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materials</a:t>
            </a:r>
          </a:p>
          <a:p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16%</a:t>
            </a: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590800" y="2286000"/>
            <a:ext cx="6540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Vendor</a:t>
            </a:r>
          </a:p>
          <a:p>
            <a:pPr algn="l"/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15%</a:t>
            </a: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3886200" y="1447800"/>
            <a:ext cx="5207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Order</a:t>
            </a:r>
          </a:p>
          <a:p>
            <a:pPr algn="l"/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forms</a:t>
            </a:r>
          </a:p>
          <a:p>
            <a:pPr algn="l"/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9% </a:t>
            </a: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4267200" y="20574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 flipH="1">
            <a:off x="5334000" y="23622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 flipH="1" flipV="1">
            <a:off x="5638800" y="3886200"/>
            <a:ext cx="838200" cy="76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 flipH="1" flipV="1">
            <a:off x="4724400" y="47244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 flipV="1">
            <a:off x="3200400" y="40386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>
            <a:off x="3200400" y="25908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295400" y="381000"/>
            <a:ext cx="7045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/>
              <a:t>Most Active Knowledge Processing Modules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449638" y="2382838"/>
            <a:ext cx="1784350" cy="144938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 rot="-11918819">
            <a:off x="3581400" y="1524000"/>
            <a:ext cx="2216150" cy="2255838"/>
            <a:chOff x="789" y="1342"/>
            <a:chExt cx="668" cy="668"/>
          </a:xfrm>
        </p:grpSpPr>
        <p:sp>
          <p:nvSpPr>
            <p:cNvPr id="12295" name="Arc 7"/>
            <p:cNvSpPr>
              <a:spLocks/>
            </p:cNvSpPr>
            <p:nvPr/>
          </p:nvSpPr>
          <p:spPr bwMode="auto">
            <a:xfrm>
              <a:off x="849" y="1342"/>
              <a:ext cx="608" cy="668"/>
            </a:xfrm>
            <a:custGeom>
              <a:avLst/>
              <a:gdLst>
                <a:gd name="G0" fmla="+- 17768 0 0"/>
                <a:gd name="G1" fmla="+- 21600 0 0"/>
                <a:gd name="G2" fmla="+- 21600 0 0"/>
                <a:gd name="T0" fmla="*/ 17703 w 39368"/>
                <a:gd name="T1" fmla="*/ 0 h 43200"/>
                <a:gd name="T2" fmla="*/ 0 w 39368"/>
                <a:gd name="T3" fmla="*/ 33882 h 43200"/>
                <a:gd name="T4" fmla="*/ 17768 w 39368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368" h="43200" fill="none" extrusionOk="0">
                  <a:moveTo>
                    <a:pt x="17703" y="0"/>
                  </a:moveTo>
                  <a:cubicBezTo>
                    <a:pt x="17724" y="0"/>
                    <a:pt x="17746" y="-1"/>
                    <a:pt x="17768" y="0"/>
                  </a:cubicBezTo>
                  <a:cubicBezTo>
                    <a:pt x="29697" y="0"/>
                    <a:pt x="39368" y="9670"/>
                    <a:pt x="39368" y="21600"/>
                  </a:cubicBezTo>
                  <a:cubicBezTo>
                    <a:pt x="39368" y="33529"/>
                    <a:pt x="29697" y="43200"/>
                    <a:pt x="17768" y="43200"/>
                  </a:cubicBezTo>
                  <a:cubicBezTo>
                    <a:pt x="10674" y="43200"/>
                    <a:pt x="4033" y="39717"/>
                    <a:pt x="-1" y="33882"/>
                  </a:cubicBezTo>
                </a:path>
                <a:path w="39368" h="43200" stroke="0" extrusionOk="0">
                  <a:moveTo>
                    <a:pt x="17703" y="0"/>
                  </a:moveTo>
                  <a:cubicBezTo>
                    <a:pt x="17724" y="0"/>
                    <a:pt x="17746" y="-1"/>
                    <a:pt x="17768" y="0"/>
                  </a:cubicBezTo>
                  <a:cubicBezTo>
                    <a:pt x="29697" y="0"/>
                    <a:pt x="39368" y="9670"/>
                    <a:pt x="39368" y="21600"/>
                  </a:cubicBezTo>
                  <a:cubicBezTo>
                    <a:pt x="39368" y="33529"/>
                    <a:pt x="29697" y="43200"/>
                    <a:pt x="17768" y="43200"/>
                  </a:cubicBezTo>
                  <a:cubicBezTo>
                    <a:pt x="10674" y="43200"/>
                    <a:pt x="4033" y="39717"/>
                    <a:pt x="-1" y="33882"/>
                  </a:cubicBezTo>
                  <a:lnTo>
                    <a:pt x="17768" y="21600"/>
                  </a:lnTo>
                  <a:close/>
                </a:path>
              </a:pathLst>
            </a:custGeom>
            <a:solidFill>
              <a:srgbClr val="9999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6" name="Arc 8"/>
            <p:cNvSpPr>
              <a:spLocks/>
            </p:cNvSpPr>
            <p:nvPr/>
          </p:nvSpPr>
          <p:spPr bwMode="auto">
            <a:xfrm>
              <a:off x="789" y="1484"/>
              <a:ext cx="334" cy="382"/>
            </a:xfrm>
            <a:custGeom>
              <a:avLst/>
              <a:gdLst>
                <a:gd name="G0" fmla="+- 21600 0 0"/>
                <a:gd name="G1" fmla="+- 12413 0 0"/>
                <a:gd name="G2" fmla="+- 21600 0 0"/>
                <a:gd name="T0" fmla="*/ 3832 w 21600"/>
                <a:gd name="T1" fmla="*/ 24695 h 24695"/>
                <a:gd name="T2" fmla="*/ 3923 w 21600"/>
                <a:gd name="T3" fmla="*/ 0 h 24695"/>
                <a:gd name="T4" fmla="*/ 21600 w 21600"/>
                <a:gd name="T5" fmla="*/ 12413 h 24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4695" fill="none" extrusionOk="0">
                  <a:moveTo>
                    <a:pt x="3831" y="24695"/>
                  </a:moveTo>
                  <a:cubicBezTo>
                    <a:pt x="1336" y="21085"/>
                    <a:pt x="0" y="16801"/>
                    <a:pt x="0" y="12413"/>
                  </a:cubicBezTo>
                  <a:cubicBezTo>
                    <a:pt x="-1" y="7970"/>
                    <a:pt x="1369" y="3635"/>
                    <a:pt x="3922" y="-1"/>
                  </a:cubicBezTo>
                </a:path>
                <a:path w="21600" h="24695" stroke="0" extrusionOk="0">
                  <a:moveTo>
                    <a:pt x="3831" y="24695"/>
                  </a:moveTo>
                  <a:cubicBezTo>
                    <a:pt x="1336" y="21085"/>
                    <a:pt x="0" y="16801"/>
                    <a:pt x="0" y="12413"/>
                  </a:cubicBezTo>
                  <a:cubicBezTo>
                    <a:pt x="-1" y="7970"/>
                    <a:pt x="1369" y="3635"/>
                    <a:pt x="3922" y="-1"/>
                  </a:cubicBezTo>
                  <a:lnTo>
                    <a:pt x="21600" y="12413"/>
                  </a:lnTo>
                  <a:close/>
                </a:path>
              </a:pathLst>
            </a:custGeom>
            <a:solidFill>
              <a:srgbClr val="993366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Arc 9"/>
            <p:cNvSpPr>
              <a:spLocks/>
            </p:cNvSpPr>
            <p:nvPr/>
          </p:nvSpPr>
          <p:spPr bwMode="auto">
            <a:xfrm>
              <a:off x="850" y="1373"/>
              <a:ext cx="273" cy="303"/>
            </a:xfrm>
            <a:custGeom>
              <a:avLst/>
              <a:gdLst>
                <a:gd name="G0" fmla="+- 17677 0 0"/>
                <a:gd name="G1" fmla="+- 19578 0 0"/>
                <a:gd name="G2" fmla="+- 21600 0 0"/>
                <a:gd name="T0" fmla="*/ 0 w 17677"/>
                <a:gd name="T1" fmla="*/ 7165 h 19578"/>
                <a:gd name="T2" fmla="*/ 8553 w 17677"/>
                <a:gd name="T3" fmla="*/ 0 h 19578"/>
                <a:gd name="T4" fmla="*/ 17677 w 17677"/>
                <a:gd name="T5" fmla="*/ 19578 h 19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77" h="19578" fill="none" extrusionOk="0">
                  <a:moveTo>
                    <a:pt x="-1" y="7164"/>
                  </a:moveTo>
                  <a:cubicBezTo>
                    <a:pt x="2174" y="4068"/>
                    <a:pt x="5123" y="1597"/>
                    <a:pt x="8552" y="-1"/>
                  </a:cubicBezTo>
                </a:path>
                <a:path w="17677" h="19578" stroke="0" extrusionOk="0">
                  <a:moveTo>
                    <a:pt x="-1" y="7164"/>
                  </a:moveTo>
                  <a:cubicBezTo>
                    <a:pt x="2174" y="4068"/>
                    <a:pt x="5123" y="1597"/>
                    <a:pt x="8552" y="-1"/>
                  </a:cubicBezTo>
                  <a:lnTo>
                    <a:pt x="17677" y="19578"/>
                  </a:lnTo>
                  <a:close/>
                </a:path>
              </a:pathLst>
            </a:custGeom>
            <a:solidFill>
              <a:srgbClr val="FFFFCC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Arc 10"/>
            <p:cNvSpPr>
              <a:spLocks/>
            </p:cNvSpPr>
            <p:nvPr/>
          </p:nvSpPr>
          <p:spPr bwMode="auto">
            <a:xfrm>
              <a:off x="982" y="1355"/>
              <a:ext cx="141" cy="321"/>
            </a:xfrm>
            <a:custGeom>
              <a:avLst/>
              <a:gdLst>
                <a:gd name="G0" fmla="+- 9124 0 0"/>
                <a:gd name="G1" fmla="+- 20744 0 0"/>
                <a:gd name="G2" fmla="+- 21600 0 0"/>
                <a:gd name="T0" fmla="*/ 0 w 9124"/>
                <a:gd name="T1" fmla="*/ 1166 h 20744"/>
                <a:gd name="T2" fmla="*/ 3105 w 9124"/>
                <a:gd name="T3" fmla="*/ 0 h 20744"/>
                <a:gd name="T4" fmla="*/ 9124 w 9124"/>
                <a:gd name="T5" fmla="*/ 20744 h 20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24" h="20744" fill="none" extrusionOk="0">
                  <a:moveTo>
                    <a:pt x="-1" y="1165"/>
                  </a:moveTo>
                  <a:cubicBezTo>
                    <a:pt x="1003" y="697"/>
                    <a:pt x="2041" y="308"/>
                    <a:pt x="3104" y="-1"/>
                  </a:cubicBezTo>
                </a:path>
                <a:path w="9124" h="20744" stroke="0" extrusionOk="0">
                  <a:moveTo>
                    <a:pt x="-1" y="1165"/>
                  </a:moveTo>
                  <a:cubicBezTo>
                    <a:pt x="1003" y="697"/>
                    <a:pt x="2041" y="308"/>
                    <a:pt x="3104" y="-1"/>
                  </a:cubicBezTo>
                  <a:lnTo>
                    <a:pt x="9124" y="20744"/>
                  </a:lnTo>
                  <a:close/>
                </a:path>
              </a:pathLst>
            </a:custGeom>
            <a:solidFill>
              <a:srgbClr val="CCFF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Arc 11"/>
            <p:cNvSpPr>
              <a:spLocks/>
            </p:cNvSpPr>
            <p:nvPr/>
          </p:nvSpPr>
          <p:spPr bwMode="auto">
            <a:xfrm>
              <a:off x="1030" y="1348"/>
              <a:ext cx="93" cy="328"/>
            </a:xfrm>
            <a:custGeom>
              <a:avLst/>
              <a:gdLst>
                <a:gd name="G0" fmla="+- 6019 0 0"/>
                <a:gd name="G1" fmla="+- 21189 0 0"/>
                <a:gd name="G2" fmla="+- 21600 0 0"/>
                <a:gd name="T0" fmla="*/ 0 w 6019"/>
                <a:gd name="T1" fmla="*/ 445 h 21189"/>
                <a:gd name="T2" fmla="*/ 1826 w 6019"/>
                <a:gd name="T3" fmla="*/ 0 h 21189"/>
                <a:gd name="T4" fmla="*/ 6019 w 6019"/>
                <a:gd name="T5" fmla="*/ 21189 h 2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19" h="21189" fill="none" extrusionOk="0">
                  <a:moveTo>
                    <a:pt x="-1" y="444"/>
                  </a:moveTo>
                  <a:cubicBezTo>
                    <a:pt x="601" y="269"/>
                    <a:pt x="1211" y="121"/>
                    <a:pt x="1825" y="-1"/>
                  </a:cubicBezTo>
                </a:path>
                <a:path w="6019" h="21189" stroke="0" extrusionOk="0">
                  <a:moveTo>
                    <a:pt x="-1" y="444"/>
                  </a:moveTo>
                  <a:cubicBezTo>
                    <a:pt x="601" y="269"/>
                    <a:pt x="1211" y="121"/>
                    <a:pt x="1825" y="-1"/>
                  </a:cubicBezTo>
                  <a:lnTo>
                    <a:pt x="6019" y="21189"/>
                  </a:lnTo>
                  <a:close/>
                </a:path>
              </a:pathLst>
            </a:custGeom>
            <a:solidFill>
              <a:srgbClr val="660066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Arc 12"/>
            <p:cNvSpPr>
              <a:spLocks/>
            </p:cNvSpPr>
            <p:nvPr/>
          </p:nvSpPr>
          <p:spPr bwMode="auto">
            <a:xfrm>
              <a:off x="1058" y="1346"/>
              <a:ext cx="65" cy="330"/>
            </a:xfrm>
            <a:custGeom>
              <a:avLst/>
              <a:gdLst>
                <a:gd name="G0" fmla="+- 4193 0 0"/>
                <a:gd name="G1" fmla="+- 21334 0 0"/>
                <a:gd name="G2" fmla="+- 21600 0 0"/>
                <a:gd name="T0" fmla="*/ 0 w 4193"/>
                <a:gd name="T1" fmla="*/ 145 h 21334"/>
                <a:gd name="T2" fmla="*/ 816 w 4193"/>
                <a:gd name="T3" fmla="*/ 0 h 21334"/>
                <a:gd name="T4" fmla="*/ 4193 w 4193"/>
                <a:gd name="T5" fmla="*/ 21334 h 2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93" h="21334" fill="none" extrusionOk="0">
                  <a:moveTo>
                    <a:pt x="-1" y="144"/>
                  </a:moveTo>
                  <a:cubicBezTo>
                    <a:pt x="271" y="91"/>
                    <a:pt x="543" y="42"/>
                    <a:pt x="815" y="-1"/>
                  </a:cubicBezTo>
                </a:path>
                <a:path w="4193" h="21334" stroke="0" extrusionOk="0">
                  <a:moveTo>
                    <a:pt x="-1" y="144"/>
                  </a:moveTo>
                  <a:cubicBezTo>
                    <a:pt x="271" y="91"/>
                    <a:pt x="543" y="42"/>
                    <a:pt x="815" y="-1"/>
                  </a:cubicBezTo>
                  <a:lnTo>
                    <a:pt x="4193" y="21334"/>
                  </a:lnTo>
                  <a:close/>
                </a:path>
              </a:pathLst>
            </a:custGeom>
            <a:solidFill>
              <a:srgbClr val="FF808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Arc 13"/>
            <p:cNvSpPr>
              <a:spLocks/>
            </p:cNvSpPr>
            <p:nvPr/>
          </p:nvSpPr>
          <p:spPr bwMode="auto">
            <a:xfrm>
              <a:off x="1071" y="1345"/>
              <a:ext cx="52" cy="331"/>
            </a:xfrm>
            <a:custGeom>
              <a:avLst/>
              <a:gdLst>
                <a:gd name="G0" fmla="+- 3377 0 0"/>
                <a:gd name="G1" fmla="+- 21385 0 0"/>
                <a:gd name="G2" fmla="+- 21600 0 0"/>
                <a:gd name="T0" fmla="*/ 0 w 3377"/>
                <a:gd name="T1" fmla="*/ 51 h 21385"/>
                <a:gd name="T2" fmla="*/ 336 w 3377"/>
                <a:gd name="T3" fmla="*/ 0 h 21385"/>
                <a:gd name="T4" fmla="*/ 3377 w 3377"/>
                <a:gd name="T5" fmla="*/ 21385 h 2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77" h="21385" fill="none" extrusionOk="0">
                  <a:moveTo>
                    <a:pt x="-1" y="50"/>
                  </a:moveTo>
                  <a:cubicBezTo>
                    <a:pt x="111" y="32"/>
                    <a:pt x="223" y="16"/>
                    <a:pt x="336" y="0"/>
                  </a:cubicBezTo>
                </a:path>
                <a:path w="3377" h="21385" stroke="0" extrusionOk="0">
                  <a:moveTo>
                    <a:pt x="-1" y="50"/>
                  </a:moveTo>
                  <a:cubicBezTo>
                    <a:pt x="111" y="32"/>
                    <a:pt x="223" y="16"/>
                    <a:pt x="336" y="0"/>
                  </a:cubicBezTo>
                  <a:lnTo>
                    <a:pt x="3377" y="21385"/>
                  </a:lnTo>
                  <a:close/>
                </a:path>
              </a:pathLst>
            </a:custGeom>
            <a:solidFill>
              <a:srgbClr val="0066CC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Arc 14"/>
            <p:cNvSpPr>
              <a:spLocks/>
            </p:cNvSpPr>
            <p:nvPr/>
          </p:nvSpPr>
          <p:spPr bwMode="auto">
            <a:xfrm>
              <a:off x="1076" y="1345"/>
              <a:ext cx="47" cy="331"/>
            </a:xfrm>
            <a:custGeom>
              <a:avLst/>
              <a:gdLst>
                <a:gd name="G0" fmla="+- 3041 0 0"/>
                <a:gd name="G1" fmla="+- 21428 0 0"/>
                <a:gd name="G2" fmla="+- 21600 0 0"/>
                <a:gd name="T0" fmla="*/ 0 w 3041"/>
                <a:gd name="T1" fmla="*/ 43 h 21428"/>
                <a:gd name="T2" fmla="*/ 318 w 3041"/>
                <a:gd name="T3" fmla="*/ 0 h 21428"/>
                <a:gd name="T4" fmla="*/ 3041 w 3041"/>
                <a:gd name="T5" fmla="*/ 21428 h 21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41" h="21428" fill="none" extrusionOk="0">
                  <a:moveTo>
                    <a:pt x="0" y="43"/>
                  </a:moveTo>
                  <a:cubicBezTo>
                    <a:pt x="105" y="28"/>
                    <a:pt x="211" y="13"/>
                    <a:pt x="318" y="0"/>
                  </a:cubicBezTo>
                </a:path>
                <a:path w="3041" h="21428" stroke="0" extrusionOk="0">
                  <a:moveTo>
                    <a:pt x="0" y="43"/>
                  </a:moveTo>
                  <a:cubicBezTo>
                    <a:pt x="105" y="28"/>
                    <a:pt x="211" y="13"/>
                    <a:pt x="318" y="0"/>
                  </a:cubicBezTo>
                  <a:lnTo>
                    <a:pt x="3041" y="21428"/>
                  </a:lnTo>
                  <a:close/>
                </a:path>
              </a:pathLst>
            </a:custGeom>
            <a:solidFill>
              <a:srgbClr val="CCCC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Arc 15"/>
            <p:cNvSpPr>
              <a:spLocks/>
            </p:cNvSpPr>
            <p:nvPr/>
          </p:nvSpPr>
          <p:spPr bwMode="auto">
            <a:xfrm>
              <a:off x="1081" y="1344"/>
              <a:ext cx="42" cy="332"/>
            </a:xfrm>
            <a:custGeom>
              <a:avLst/>
              <a:gdLst>
                <a:gd name="G0" fmla="+- 2723 0 0"/>
                <a:gd name="G1" fmla="+- 21466 0 0"/>
                <a:gd name="G2" fmla="+- 21600 0 0"/>
                <a:gd name="T0" fmla="*/ 0 w 2723"/>
                <a:gd name="T1" fmla="*/ 38 h 21466"/>
                <a:gd name="T2" fmla="*/ 320 w 2723"/>
                <a:gd name="T3" fmla="*/ 0 h 21466"/>
                <a:gd name="T4" fmla="*/ 2723 w 2723"/>
                <a:gd name="T5" fmla="*/ 21466 h 2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3" h="21466" fill="none" extrusionOk="0">
                  <a:moveTo>
                    <a:pt x="0" y="38"/>
                  </a:moveTo>
                  <a:cubicBezTo>
                    <a:pt x="106" y="24"/>
                    <a:pt x="213" y="12"/>
                    <a:pt x="320" y="0"/>
                  </a:cubicBezTo>
                </a:path>
                <a:path w="2723" h="21466" stroke="0" extrusionOk="0">
                  <a:moveTo>
                    <a:pt x="0" y="38"/>
                  </a:moveTo>
                  <a:cubicBezTo>
                    <a:pt x="106" y="24"/>
                    <a:pt x="213" y="12"/>
                    <a:pt x="320" y="0"/>
                  </a:cubicBezTo>
                  <a:lnTo>
                    <a:pt x="2723" y="21466"/>
                  </a:lnTo>
                  <a:close/>
                </a:path>
              </a:pathLst>
            </a:custGeom>
            <a:solidFill>
              <a:srgbClr val="00008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Arc 16"/>
            <p:cNvSpPr>
              <a:spLocks/>
            </p:cNvSpPr>
            <p:nvPr/>
          </p:nvSpPr>
          <p:spPr bwMode="auto">
            <a:xfrm>
              <a:off x="1086" y="1343"/>
              <a:ext cx="37" cy="333"/>
            </a:xfrm>
            <a:custGeom>
              <a:avLst/>
              <a:gdLst>
                <a:gd name="G0" fmla="+- 2403 0 0"/>
                <a:gd name="G1" fmla="+- 21519 0 0"/>
                <a:gd name="G2" fmla="+- 21600 0 0"/>
                <a:gd name="T0" fmla="*/ 0 w 2403"/>
                <a:gd name="T1" fmla="*/ 53 h 21519"/>
                <a:gd name="T2" fmla="*/ 532 w 2403"/>
                <a:gd name="T3" fmla="*/ 0 h 21519"/>
                <a:gd name="T4" fmla="*/ 2403 w 2403"/>
                <a:gd name="T5" fmla="*/ 21519 h 2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3" h="21519" fill="none" extrusionOk="0">
                  <a:moveTo>
                    <a:pt x="0" y="53"/>
                  </a:moveTo>
                  <a:cubicBezTo>
                    <a:pt x="177" y="33"/>
                    <a:pt x="354" y="15"/>
                    <a:pt x="532" y="0"/>
                  </a:cubicBezTo>
                </a:path>
                <a:path w="2403" h="21519" stroke="0" extrusionOk="0">
                  <a:moveTo>
                    <a:pt x="0" y="53"/>
                  </a:moveTo>
                  <a:cubicBezTo>
                    <a:pt x="177" y="33"/>
                    <a:pt x="354" y="15"/>
                    <a:pt x="532" y="0"/>
                  </a:cubicBezTo>
                  <a:lnTo>
                    <a:pt x="2403" y="21519"/>
                  </a:lnTo>
                  <a:close/>
                </a:path>
              </a:pathLst>
            </a:custGeom>
            <a:solidFill>
              <a:srgbClr val="FF00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Arc 17"/>
            <p:cNvSpPr>
              <a:spLocks/>
            </p:cNvSpPr>
            <p:nvPr/>
          </p:nvSpPr>
          <p:spPr bwMode="auto">
            <a:xfrm>
              <a:off x="1094" y="1342"/>
              <a:ext cx="29" cy="334"/>
            </a:xfrm>
            <a:custGeom>
              <a:avLst/>
              <a:gdLst>
                <a:gd name="G0" fmla="+- 1871 0 0"/>
                <a:gd name="G1" fmla="+- 21600 0 0"/>
                <a:gd name="G2" fmla="+- 21600 0 0"/>
                <a:gd name="T0" fmla="*/ 0 w 1871"/>
                <a:gd name="T1" fmla="*/ 81 h 21600"/>
                <a:gd name="T2" fmla="*/ 1806 w 1871"/>
                <a:gd name="T3" fmla="*/ 0 h 21600"/>
                <a:gd name="T4" fmla="*/ 1871 w 187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1" h="21600" fill="none" extrusionOk="0">
                  <a:moveTo>
                    <a:pt x="0" y="81"/>
                  </a:moveTo>
                  <a:cubicBezTo>
                    <a:pt x="600" y="28"/>
                    <a:pt x="1203" y="1"/>
                    <a:pt x="1806" y="0"/>
                  </a:cubicBezTo>
                </a:path>
                <a:path w="1871" h="21600" stroke="0" extrusionOk="0">
                  <a:moveTo>
                    <a:pt x="0" y="81"/>
                  </a:moveTo>
                  <a:cubicBezTo>
                    <a:pt x="600" y="28"/>
                    <a:pt x="1203" y="1"/>
                    <a:pt x="1806" y="0"/>
                  </a:cubicBezTo>
                  <a:lnTo>
                    <a:pt x="1871" y="21600"/>
                  </a:lnTo>
                  <a:close/>
                </a:path>
              </a:pathLst>
            </a:custGeom>
            <a:solidFill>
              <a:srgbClr val="FFFF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6324600" y="2819400"/>
            <a:ext cx="101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Journal 9%</a:t>
            </a: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6096000" y="3505200"/>
            <a:ext cx="10017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Knowledge</a:t>
            </a:r>
          </a:p>
          <a:p>
            <a:pPr algn="l"/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 Filter 3%</a:t>
            </a: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6400800" y="1447800"/>
            <a:ext cx="93662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Reformat</a:t>
            </a:r>
          </a:p>
          <a:p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Reference</a:t>
            </a:r>
          </a:p>
          <a:p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 requests </a:t>
            </a:r>
          </a:p>
          <a:p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20%</a:t>
            </a: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1524000" y="2286000"/>
            <a:ext cx="9366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Find</a:t>
            </a:r>
          </a:p>
          <a:p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Reference</a:t>
            </a:r>
          </a:p>
          <a:p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 66%</a:t>
            </a: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2438400" y="4191000"/>
            <a:ext cx="3810000" cy="1981200"/>
          </a:xfrm>
          <a:prstGeom prst="rect">
            <a:avLst/>
          </a:prstGeom>
          <a:noFill/>
          <a:ln w="57150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2590800" y="4267200"/>
            <a:ext cx="348932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Publisher</a:t>
            </a:r>
          </a:p>
          <a:p>
            <a:pPr algn="l"/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Document Production</a:t>
            </a:r>
          </a:p>
          <a:p>
            <a:pPr algn="l"/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Reference Processing</a:t>
            </a:r>
          </a:p>
          <a:p>
            <a:pPr algn="l"/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Parameter Correlation</a:t>
            </a:r>
          </a:p>
          <a:p>
            <a:pPr algn="l"/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Data source files</a:t>
            </a:r>
          </a:p>
          <a:p>
            <a:pPr algn="l"/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Experimental Conclusion Generation</a:t>
            </a:r>
          </a:p>
          <a:p>
            <a:pPr algn="l"/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Knowledge consolidation</a:t>
            </a:r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2438400" y="2438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 flipH="1">
            <a:off x="5791200" y="19812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 flipH="1">
            <a:off x="5791200" y="29718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 flipH="1" flipV="1">
            <a:off x="5486400" y="35814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 flipH="1" flipV="1">
            <a:off x="5105400" y="37338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 flipH="1" flipV="1">
            <a:off x="5257800" y="36576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2438400" y="1447800"/>
            <a:ext cx="4724400" cy="914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590800" y="1524000"/>
            <a:ext cx="441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Seamless Integration of Human and Autonomous Agents in Workflows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066800" y="2895600"/>
            <a:ext cx="16764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676400" y="228600"/>
            <a:ext cx="59666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600" dirty="0"/>
              <a:t>Real-Time Workflow Designs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3733800" y="2895600"/>
            <a:ext cx="1905000" cy="12192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629400" y="2895600"/>
            <a:ext cx="18288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2743200" y="3505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5638800" y="3505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3733800" y="4191000"/>
            <a:ext cx="1905000" cy="990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solidFill>
                  <a:schemeClr val="accent2"/>
                </a:solidFill>
              </a:rPr>
              <a:t>Automated</a:t>
            </a:r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1828800" y="47244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 flipV="1">
            <a:off x="1828800" y="4114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>
            <a:off x="5638800" y="47244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 flipV="1">
            <a:off x="7620000" y="4114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4038600" y="3124200"/>
            <a:ext cx="1231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bg2"/>
                </a:solidFill>
              </a:rPr>
              <a:t>Human</a:t>
            </a:r>
          </a:p>
          <a:p>
            <a:pPr algn="l"/>
            <a:r>
              <a:rPr lang="en-US">
                <a:solidFill>
                  <a:schemeClr val="bg2"/>
                </a:solidFill>
              </a:rPr>
              <a:t>(default)</a:t>
            </a:r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1279525" y="3241675"/>
            <a:ext cx="1089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State A</a:t>
            </a:r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7010400" y="3276600"/>
            <a:ext cx="1071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State B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6" name="Rectangle 22"/>
          <p:cNvSpPr>
            <a:spLocks noChangeArrowheads="1"/>
          </p:cNvSpPr>
          <p:nvPr/>
        </p:nvSpPr>
        <p:spPr bwMode="auto">
          <a:xfrm>
            <a:off x="5791200" y="4267200"/>
            <a:ext cx="2743200" cy="1066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223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75438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3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86100"/>
            <a:ext cx="48768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152400" y="228600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800" dirty="0"/>
              <a:t>Workflow for Extraction of Article information and </a:t>
            </a:r>
            <a:r>
              <a:rPr lang="en-US" sz="2800" dirty="0" smtClean="0"/>
              <a:t>URL</a:t>
            </a:r>
            <a:endParaRPr lang="en-US" sz="2800" dirty="0"/>
          </a:p>
        </p:txBody>
      </p:sp>
      <p:sp>
        <p:nvSpPr>
          <p:cNvPr id="52241" name="AutoShape 17"/>
          <p:cNvSpPr>
            <a:spLocks noChangeArrowheads="1"/>
          </p:cNvSpPr>
          <p:nvPr/>
        </p:nvSpPr>
        <p:spPr bwMode="auto">
          <a:xfrm>
            <a:off x="152400" y="990600"/>
            <a:ext cx="41910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 flipH="1">
            <a:off x="1981200" y="1066800"/>
            <a:ext cx="381000" cy="289560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2243" name="AutoShape 19"/>
          <p:cNvSpPr>
            <a:spLocks noChangeArrowheads="1"/>
          </p:cNvSpPr>
          <p:nvPr/>
        </p:nvSpPr>
        <p:spPr bwMode="auto">
          <a:xfrm>
            <a:off x="1447800" y="4495800"/>
            <a:ext cx="3352800" cy="6096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44" name="Line 20"/>
          <p:cNvSpPr>
            <a:spLocks noChangeShapeType="1"/>
          </p:cNvSpPr>
          <p:nvPr/>
        </p:nvSpPr>
        <p:spPr bwMode="auto">
          <a:xfrm>
            <a:off x="4800600" y="4800600"/>
            <a:ext cx="9906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5867400" y="4343400"/>
            <a:ext cx="2743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Queries Web and extracts information</a:t>
            </a:r>
          </a:p>
        </p:txBody>
      </p:sp>
      <p:sp>
        <p:nvSpPr>
          <p:cNvPr id="52247" name="AutoShape 23"/>
          <p:cNvSpPr>
            <a:spLocks noChangeArrowheads="1"/>
          </p:cNvSpPr>
          <p:nvPr/>
        </p:nvSpPr>
        <p:spPr bwMode="auto">
          <a:xfrm>
            <a:off x="152400" y="1905000"/>
            <a:ext cx="4267200" cy="9906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48" name="Line 24"/>
          <p:cNvSpPr>
            <a:spLocks noChangeShapeType="1"/>
          </p:cNvSpPr>
          <p:nvPr/>
        </p:nvSpPr>
        <p:spPr bwMode="auto">
          <a:xfrm flipH="1" flipV="1">
            <a:off x="4419600" y="2743200"/>
            <a:ext cx="1600200" cy="152400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1028"/>
          <p:cNvSpPr txBox="1">
            <a:spLocks noChangeArrowheads="1"/>
          </p:cNvSpPr>
          <p:nvPr/>
        </p:nvSpPr>
        <p:spPr bwMode="auto">
          <a:xfrm>
            <a:off x="1295400" y="152400"/>
            <a:ext cx="66557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/>
              <a:t>Most Active Laboratory Modules</a:t>
            </a:r>
          </a:p>
        </p:txBody>
      </p:sp>
      <p:sp>
        <p:nvSpPr>
          <p:cNvPr id="14341" name="Rectangle 1029"/>
          <p:cNvSpPr>
            <a:spLocks noChangeArrowheads="1"/>
          </p:cNvSpPr>
          <p:nvPr/>
        </p:nvSpPr>
        <p:spPr bwMode="auto">
          <a:xfrm>
            <a:off x="533400" y="4572000"/>
            <a:ext cx="5029200" cy="1676400"/>
          </a:xfrm>
          <a:prstGeom prst="rect">
            <a:avLst/>
          </a:prstGeom>
          <a:noFill/>
          <a:ln w="57150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Text Box 1030"/>
          <p:cNvSpPr txBox="1">
            <a:spLocks noChangeArrowheads="1"/>
          </p:cNvSpPr>
          <p:nvPr/>
        </p:nvSpPr>
        <p:spPr bwMode="auto">
          <a:xfrm>
            <a:off x="609600" y="4648200"/>
            <a:ext cx="4957763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Preparation of Silver rods for SCBE</a:t>
            </a:r>
          </a:p>
          <a:p>
            <a:pPr algn="l"/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TEM Micrographs Of Pd on C</a:t>
            </a:r>
          </a:p>
          <a:p>
            <a:pPr algn="l"/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SCBE on membranes</a:t>
            </a:r>
          </a:p>
          <a:p>
            <a:pPr algn="l"/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Hydrogenation of Crotonaldehyde using Pd Catalysts</a:t>
            </a:r>
          </a:p>
          <a:p>
            <a:pPr algn="l"/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Reduction of Methylene blue by Pd </a:t>
            </a:r>
          </a:p>
          <a:p>
            <a:pPr algn="l"/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Metal Particles in a Field</a:t>
            </a:r>
          </a:p>
        </p:txBody>
      </p:sp>
      <p:grpSp>
        <p:nvGrpSpPr>
          <p:cNvPr id="3" name="Group 1031"/>
          <p:cNvGrpSpPr>
            <a:grpSpLocks/>
          </p:cNvGrpSpPr>
          <p:nvPr/>
        </p:nvGrpSpPr>
        <p:grpSpPr bwMode="auto">
          <a:xfrm rot="-32156917">
            <a:off x="3505200" y="2057400"/>
            <a:ext cx="2133600" cy="2133600"/>
            <a:chOff x="2544" y="1536"/>
            <a:chExt cx="912" cy="912"/>
          </a:xfrm>
        </p:grpSpPr>
        <p:sp>
          <p:nvSpPr>
            <p:cNvPr id="14344" name="Arc 1032"/>
            <p:cNvSpPr>
              <a:spLocks/>
            </p:cNvSpPr>
            <p:nvPr/>
          </p:nvSpPr>
          <p:spPr bwMode="auto">
            <a:xfrm>
              <a:off x="3000" y="1536"/>
              <a:ext cx="456" cy="61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8951"/>
                <a:gd name="T2" fmla="*/ 20311 w 21600"/>
                <a:gd name="T3" fmla="*/ 28951 h 28951"/>
                <a:gd name="T4" fmla="*/ 0 w 21600"/>
                <a:gd name="T5" fmla="*/ 21600 h 28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895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4106"/>
                    <a:pt x="21163" y="26593"/>
                    <a:pt x="20310" y="28950"/>
                  </a:cubicBezTo>
                </a:path>
                <a:path w="21600" h="2895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4106"/>
                    <a:pt x="21163" y="26593"/>
                    <a:pt x="20310" y="2895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Arc 1033"/>
            <p:cNvSpPr>
              <a:spLocks/>
            </p:cNvSpPr>
            <p:nvPr/>
          </p:nvSpPr>
          <p:spPr bwMode="auto">
            <a:xfrm>
              <a:off x="2853" y="1992"/>
              <a:ext cx="576" cy="456"/>
            </a:xfrm>
            <a:custGeom>
              <a:avLst/>
              <a:gdLst>
                <a:gd name="G0" fmla="+- 6946 0 0"/>
                <a:gd name="G1" fmla="+- 0 0 0"/>
                <a:gd name="G2" fmla="+- 21600 0 0"/>
                <a:gd name="T0" fmla="*/ 27257 w 27257"/>
                <a:gd name="T1" fmla="*/ 7351 h 21600"/>
                <a:gd name="T2" fmla="*/ 0 w 27257"/>
                <a:gd name="T3" fmla="*/ 20453 h 21600"/>
                <a:gd name="T4" fmla="*/ 6946 w 2725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57" h="21600" fill="none" extrusionOk="0">
                  <a:moveTo>
                    <a:pt x="27256" y="7350"/>
                  </a:moveTo>
                  <a:cubicBezTo>
                    <a:pt x="24161" y="15902"/>
                    <a:pt x="16040" y="21599"/>
                    <a:pt x="6946" y="21600"/>
                  </a:cubicBezTo>
                  <a:cubicBezTo>
                    <a:pt x="4583" y="21600"/>
                    <a:pt x="2237" y="21212"/>
                    <a:pt x="0" y="20452"/>
                  </a:cubicBezTo>
                </a:path>
                <a:path w="27257" h="21600" stroke="0" extrusionOk="0">
                  <a:moveTo>
                    <a:pt x="27256" y="7350"/>
                  </a:moveTo>
                  <a:cubicBezTo>
                    <a:pt x="24161" y="15902"/>
                    <a:pt x="16040" y="21599"/>
                    <a:pt x="6946" y="21600"/>
                  </a:cubicBezTo>
                  <a:cubicBezTo>
                    <a:pt x="4583" y="21600"/>
                    <a:pt x="2237" y="21212"/>
                    <a:pt x="0" y="20452"/>
                  </a:cubicBezTo>
                  <a:lnTo>
                    <a:pt x="6946" y="0"/>
                  </a:lnTo>
                  <a:close/>
                </a:path>
              </a:pathLst>
            </a:custGeom>
            <a:solidFill>
              <a:srgbClr val="9933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Arc 1034"/>
            <p:cNvSpPr>
              <a:spLocks/>
            </p:cNvSpPr>
            <p:nvPr/>
          </p:nvSpPr>
          <p:spPr bwMode="auto">
            <a:xfrm>
              <a:off x="2550" y="1992"/>
              <a:ext cx="450" cy="432"/>
            </a:xfrm>
            <a:custGeom>
              <a:avLst/>
              <a:gdLst>
                <a:gd name="G0" fmla="+- 21321 0 0"/>
                <a:gd name="G1" fmla="+- 0 0 0"/>
                <a:gd name="G2" fmla="+- 21600 0 0"/>
                <a:gd name="T0" fmla="*/ 14375 w 21321"/>
                <a:gd name="T1" fmla="*/ 20453 h 20453"/>
                <a:gd name="T2" fmla="*/ 0 w 21321"/>
                <a:gd name="T3" fmla="*/ 3458 h 20453"/>
                <a:gd name="T4" fmla="*/ 21321 w 21321"/>
                <a:gd name="T5" fmla="*/ 0 h 20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21" h="20453" fill="none" extrusionOk="0">
                  <a:moveTo>
                    <a:pt x="14375" y="20452"/>
                  </a:moveTo>
                  <a:cubicBezTo>
                    <a:pt x="6808" y="17883"/>
                    <a:pt x="1278" y="11345"/>
                    <a:pt x="-1" y="3458"/>
                  </a:cubicBezTo>
                </a:path>
                <a:path w="21321" h="20453" stroke="0" extrusionOk="0">
                  <a:moveTo>
                    <a:pt x="14375" y="20452"/>
                  </a:moveTo>
                  <a:cubicBezTo>
                    <a:pt x="6808" y="17883"/>
                    <a:pt x="1278" y="11345"/>
                    <a:pt x="-1" y="3458"/>
                  </a:cubicBezTo>
                  <a:lnTo>
                    <a:pt x="21321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Arc 1035"/>
            <p:cNvSpPr>
              <a:spLocks/>
            </p:cNvSpPr>
            <p:nvPr/>
          </p:nvSpPr>
          <p:spPr bwMode="auto">
            <a:xfrm>
              <a:off x="2544" y="1801"/>
              <a:ext cx="456" cy="264"/>
            </a:xfrm>
            <a:custGeom>
              <a:avLst/>
              <a:gdLst>
                <a:gd name="G0" fmla="+- 21600 0 0"/>
                <a:gd name="G1" fmla="+- 9039 0 0"/>
                <a:gd name="G2" fmla="+- 21600 0 0"/>
                <a:gd name="T0" fmla="*/ 279 w 21600"/>
                <a:gd name="T1" fmla="*/ 12497 h 12497"/>
                <a:gd name="T2" fmla="*/ 1982 w 21600"/>
                <a:gd name="T3" fmla="*/ 0 h 12497"/>
                <a:gd name="T4" fmla="*/ 21600 w 21600"/>
                <a:gd name="T5" fmla="*/ 9039 h 12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2497" fill="none" extrusionOk="0">
                  <a:moveTo>
                    <a:pt x="278" y="12497"/>
                  </a:moveTo>
                  <a:cubicBezTo>
                    <a:pt x="93" y="11353"/>
                    <a:pt x="0" y="10197"/>
                    <a:pt x="0" y="9039"/>
                  </a:cubicBezTo>
                  <a:cubicBezTo>
                    <a:pt x="-1" y="5918"/>
                    <a:pt x="676" y="2834"/>
                    <a:pt x="1982" y="0"/>
                  </a:cubicBezTo>
                </a:path>
                <a:path w="21600" h="12497" stroke="0" extrusionOk="0">
                  <a:moveTo>
                    <a:pt x="278" y="12497"/>
                  </a:moveTo>
                  <a:cubicBezTo>
                    <a:pt x="93" y="11353"/>
                    <a:pt x="0" y="10197"/>
                    <a:pt x="0" y="9039"/>
                  </a:cubicBezTo>
                  <a:cubicBezTo>
                    <a:pt x="-1" y="5918"/>
                    <a:pt x="676" y="2834"/>
                    <a:pt x="1982" y="0"/>
                  </a:cubicBezTo>
                  <a:lnTo>
                    <a:pt x="21600" y="9039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Arc 1036"/>
            <p:cNvSpPr>
              <a:spLocks/>
            </p:cNvSpPr>
            <p:nvPr/>
          </p:nvSpPr>
          <p:spPr bwMode="auto">
            <a:xfrm>
              <a:off x="2586" y="1682"/>
              <a:ext cx="414" cy="310"/>
            </a:xfrm>
            <a:custGeom>
              <a:avLst/>
              <a:gdLst>
                <a:gd name="G0" fmla="+- 19618 0 0"/>
                <a:gd name="G1" fmla="+- 14683 0 0"/>
                <a:gd name="G2" fmla="+- 21600 0 0"/>
                <a:gd name="T0" fmla="*/ 0 w 19618"/>
                <a:gd name="T1" fmla="*/ 5644 h 14683"/>
                <a:gd name="T2" fmla="*/ 3776 w 19618"/>
                <a:gd name="T3" fmla="*/ 0 h 14683"/>
                <a:gd name="T4" fmla="*/ 19618 w 19618"/>
                <a:gd name="T5" fmla="*/ 14683 h 14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18" h="14683" fill="none" extrusionOk="0">
                  <a:moveTo>
                    <a:pt x="0" y="5644"/>
                  </a:moveTo>
                  <a:cubicBezTo>
                    <a:pt x="953" y="3575"/>
                    <a:pt x="2227" y="1670"/>
                    <a:pt x="3775" y="-1"/>
                  </a:cubicBezTo>
                </a:path>
                <a:path w="19618" h="14683" stroke="0" extrusionOk="0">
                  <a:moveTo>
                    <a:pt x="0" y="5644"/>
                  </a:moveTo>
                  <a:cubicBezTo>
                    <a:pt x="953" y="3575"/>
                    <a:pt x="2227" y="1670"/>
                    <a:pt x="3775" y="-1"/>
                  </a:cubicBezTo>
                  <a:lnTo>
                    <a:pt x="19618" y="14683"/>
                  </a:lnTo>
                  <a:close/>
                </a:path>
              </a:pathLst>
            </a:custGeom>
            <a:solidFill>
              <a:srgbClr val="6600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Arc 1037"/>
            <p:cNvSpPr>
              <a:spLocks/>
            </p:cNvSpPr>
            <p:nvPr/>
          </p:nvSpPr>
          <p:spPr bwMode="auto">
            <a:xfrm>
              <a:off x="2665" y="1628"/>
              <a:ext cx="335" cy="364"/>
            </a:xfrm>
            <a:custGeom>
              <a:avLst/>
              <a:gdLst>
                <a:gd name="G0" fmla="+- 15842 0 0"/>
                <a:gd name="G1" fmla="+- 17257 0 0"/>
                <a:gd name="G2" fmla="+- 21600 0 0"/>
                <a:gd name="T0" fmla="*/ 0 w 15842"/>
                <a:gd name="T1" fmla="*/ 2574 h 17257"/>
                <a:gd name="T2" fmla="*/ 2851 w 15842"/>
                <a:gd name="T3" fmla="*/ 0 h 17257"/>
                <a:gd name="T4" fmla="*/ 15842 w 15842"/>
                <a:gd name="T5" fmla="*/ 17257 h 17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42" h="17257" fill="none" extrusionOk="0">
                  <a:moveTo>
                    <a:pt x="-1" y="2573"/>
                  </a:moveTo>
                  <a:cubicBezTo>
                    <a:pt x="872" y="1633"/>
                    <a:pt x="1826" y="771"/>
                    <a:pt x="2851" y="0"/>
                  </a:cubicBezTo>
                </a:path>
                <a:path w="15842" h="17257" stroke="0" extrusionOk="0">
                  <a:moveTo>
                    <a:pt x="-1" y="2573"/>
                  </a:moveTo>
                  <a:cubicBezTo>
                    <a:pt x="872" y="1633"/>
                    <a:pt x="1826" y="771"/>
                    <a:pt x="2851" y="0"/>
                  </a:cubicBezTo>
                  <a:lnTo>
                    <a:pt x="15842" y="17257"/>
                  </a:lnTo>
                  <a:close/>
                </a:path>
              </a:pathLst>
            </a:custGeom>
            <a:solidFill>
              <a:srgbClr val="FF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Arc 1038"/>
            <p:cNvSpPr>
              <a:spLocks/>
            </p:cNvSpPr>
            <p:nvPr/>
          </p:nvSpPr>
          <p:spPr bwMode="auto">
            <a:xfrm>
              <a:off x="2726" y="1586"/>
              <a:ext cx="274" cy="406"/>
            </a:xfrm>
            <a:custGeom>
              <a:avLst/>
              <a:gdLst>
                <a:gd name="G0" fmla="+- 12991 0 0"/>
                <a:gd name="G1" fmla="+- 19242 0 0"/>
                <a:gd name="G2" fmla="+- 21600 0 0"/>
                <a:gd name="T0" fmla="*/ 0 w 12991"/>
                <a:gd name="T1" fmla="*/ 1985 h 19242"/>
                <a:gd name="T2" fmla="*/ 3178 w 12991"/>
                <a:gd name="T3" fmla="*/ 0 h 19242"/>
                <a:gd name="T4" fmla="*/ 12991 w 12991"/>
                <a:gd name="T5" fmla="*/ 19242 h 19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91" h="19242" fill="none" extrusionOk="0">
                  <a:moveTo>
                    <a:pt x="0" y="1985"/>
                  </a:moveTo>
                  <a:cubicBezTo>
                    <a:pt x="999" y="1232"/>
                    <a:pt x="2063" y="568"/>
                    <a:pt x="3177" y="-1"/>
                  </a:cubicBezTo>
                </a:path>
                <a:path w="12991" h="19242" stroke="0" extrusionOk="0">
                  <a:moveTo>
                    <a:pt x="0" y="1985"/>
                  </a:moveTo>
                  <a:cubicBezTo>
                    <a:pt x="999" y="1232"/>
                    <a:pt x="2063" y="568"/>
                    <a:pt x="3177" y="-1"/>
                  </a:cubicBezTo>
                  <a:lnTo>
                    <a:pt x="12991" y="19242"/>
                  </a:lnTo>
                  <a:close/>
                </a:path>
              </a:pathLst>
            </a:custGeom>
            <a:solidFill>
              <a:srgbClr val="0066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Arc 1039"/>
            <p:cNvSpPr>
              <a:spLocks/>
            </p:cNvSpPr>
            <p:nvPr/>
          </p:nvSpPr>
          <p:spPr bwMode="auto">
            <a:xfrm>
              <a:off x="2793" y="1558"/>
              <a:ext cx="207" cy="434"/>
            </a:xfrm>
            <a:custGeom>
              <a:avLst/>
              <a:gdLst>
                <a:gd name="G0" fmla="+- 9813 0 0"/>
                <a:gd name="G1" fmla="+- 20530 0 0"/>
                <a:gd name="G2" fmla="+- 21600 0 0"/>
                <a:gd name="T0" fmla="*/ 0 w 9813"/>
                <a:gd name="T1" fmla="*/ 1288 h 20530"/>
                <a:gd name="T2" fmla="*/ 3098 w 9813"/>
                <a:gd name="T3" fmla="*/ 0 h 20530"/>
                <a:gd name="T4" fmla="*/ 9813 w 9813"/>
                <a:gd name="T5" fmla="*/ 20530 h 20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13" h="20530" fill="none" extrusionOk="0">
                  <a:moveTo>
                    <a:pt x="-1" y="1287"/>
                  </a:moveTo>
                  <a:cubicBezTo>
                    <a:pt x="997" y="778"/>
                    <a:pt x="2033" y="348"/>
                    <a:pt x="3098" y="0"/>
                  </a:cubicBezTo>
                </a:path>
                <a:path w="9813" h="20530" stroke="0" extrusionOk="0">
                  <a:moveTo>
                    <a:pt x="-1" y="1287"/>
                  </a:moveTo>
                  <a:cubicBezTo>
                    <a:pt x="997" y="778"/>
                    <a:pt x="2033" y="348"/>
                    <a:pt x="3098" y="0"/>
                  </a:cubicBezTo>
                  <a:lnTo>
                    <a:pt x="9813" y="20530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Arc 1040"/>
            <p:cNvSpPr>
              <a:spLocks/>
            </p:cNvSpPr>
            <p:nvPr/>
          </p:nvSpPr>
          <p:spPr bwMode="auto">
            <a:xfrm>
              <a:off x="2858" y="1542"/>
              <a:ext cx="142" cy="450"/>
            </a:xfrm>
            <a:custGeom>
              <a:avLst/>
              <a:gdLst>
                <a:gd name="G0" fmla="+- 6715 0 0"/>
                <a:gd name="G1" fmla="+- 21321 0 0"/>
                <a:gd name="G2" fmla="+- 21600 0 0"/>
                <a:gd name="T0" fmla="*/ 0 w 6715"/>
                <a:gd name="T1" fmla="*/ 791 h 21321"/>
                <a:gd name="T2" fmla="*/ 3257 w 6715"/>
                <a:gd name="T3" fmla="*/ 0 h 21321"/>
                <a:gd name="T4" fmla="*/ 6715 w 6715"/>
                <a:gd name="T5" fmla="*/ 21321 h 2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15" h="21321" fill="none" extrusionOk="0">
                  <a:moveTo>
                    <a:pt x="0" y="791"/>
                  </a:moveTo>
                  <a:cubicBezTo>
                    <a:pt x="1063" y="443"/>
                    <a:pt x="2152" y="178"/>
                    <a:pt x="3256" y="-1"/>
                  </a:cubicBezTo>
                </a:path>
                <a:path w="6715" h="21321" stroke="0" extrusionOk="0">
                  <a:moveTo>
                    <a:pt x="0" y="791"/>
                  </a:moveTo>
                  <a:cubicBezTo>
                    <a:pt x="1063" y="443"/>
                    <a:pt x="2152" y="178"/>
                    <a:pt x="3256" y="-1"/>
                  </a:cubicBezTo>
                  <a:lnTo>
                    <a:pt x="6715" y="21321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Arc 1041"/>
            <p:cNvSpPr>
              <a:spLocks/>
            </p:cNvSpPr>
            <p:nvPr/>
          </p:nvSpPr>
          <p:spPr bwMode="auto">
            <a:xfrm>
              <a:off x="2927" y="1539"/>
              <a:ext cx="73" cy="453"/>
            </a:xfrm>
            <a:custGeom>
              <a:avLst/>
              <a:gdLst>
                <a:gd name="G0" fmla="+- 3458 0 0"/>
                <a:gd name="G1" fmla="+- 21475 0 0"/>
                <a:gd name="G2" fmla="+- 21600 0 0"/>
                <a:gd name="T0" fmla="*/ 0 w 3458"/>
                <a:gd name="T1" fmla="*/ 154 h 21475"/>
                <a:gd name="T2" fmla="*/ 1136 w 3458"/>
                <a:gd name="T3" fmla="*/ 0 h 21475"/>
                <a:gd name="T4" fmla="*/ 3458 w 3458"/>
                <a:gd name="T5" fmla="*/ 21475 h 21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58" h="21475" fill="none" extrusionOk="0">
                  <a:moveTo>
                    <a:pt x="-1" y="153"/>
                  </a:moveTo>
                  <a:cubicBezTo>
                    <a:pt x="377" y="92"/>
                    <a:pt x="756" y="41"/>
                    <a:pt x="1136" y="0"/>
                  </a:cubicBezTo>
                </a:path>
                <a:path w="3458" h="21475" stroke="0" extrusionOk="0">
                  <a:moveTo>
                    <a:pt x="-1" y="153"/>
                  </a:moveTo>
                  <a:cubicBezTo>
                    <a:pt x="377" y="92"/>
                    <a:pt x="756" y="41"/>
                    <a:pt x="1136" y="0"/>
                  </a:cubicBezTo>
                  <a:lnTo>
                    <a:pt x="3458" y="2147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Arc 1042"/>
            <p:cNvSpPr>
              <a:spLocks/>
            </p:cNvSpPr>
            <p:nvPr/>
          </p:nvSpPr>
          <p:spPr bwMode="auto">
            <a:xfrm>
              <a:off x="2951" y="1537"/>
              <a:ext cx="49" cy="455"/>
            </a:xfrm>
            <a:custGeom>
              <a:avLst/>
              <a:gdLst>
                <a:gd name="G0" fmla="+- 2322 0 0"/>
                <a:gd name="G1" fmla="+- 21569 0 0"/>
                <a:gd name="G2" fmla="+- 21600 0 0"/>
                <a:gd name="T0" fmla="*/ 0 w 2322"/>
                <a:gd name="T1" fmla="*/ 94 h 21569"/>
                <a:gd name="T2" fmla="*/ 1167 w 2322"/>
                <a:gd name="T3" fmla="*/ 0 h 21569"/>
                <a:gd name="T4" fmla="*/ 2322 w 2322"/>
                <a:gd name="T5" fmla="*/ 21569 h 21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22" h="21569" fill="none" extrusionOk="0">
                  <a:moveTo>
                    <a:pt x="0" y="94"/>
                  </a:moveTo>
                  <a:cubicBezTo>
                    <a:pt x="388" y="52"/>
                    <a:pt x="777" y="20"/>
                    <a:pt x="1166" y="-1"/>
                  </a:cubicBezTo>
                </a:path>
                <a:path w="2322" h="21569" stroke="0" extrusionOk="0">
                  <a:moveTo>
                    <a:pt x="0" y="94"/>
                  </a:moveTo>
                  <a:cubicBezTo>
                    <a:pt x="388" y="52"/>
                    <a:pt x="777" y="20"/>
                    <a:pt x="1166" y="-1"/>
                  </a:cubicBezTo>
                  <a:lnTo>
                    <a:pt x="2322" y="21569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Arc 1043"/>
            <p:cNvSpPr>
              <a:spLocks/>
            </p:cNvSpPr>
            <p:nvPr/>
          </p:nvSpPr>
          <p:spPr bwMode="auto">
            <a:xfrm>
              <a:off x="2976" y="1536"/>
              <a:ext cx="24" cy="456"/>
            </a:xfrm>
            <a:custGeom>
              <a:avLst/>
              <a:gdLst>
                <a:gd name="G0" fmla="+- 1155 0 0"/>
                <a:gd name="G1" fmla="+- 21600 0 0"/>
                <a:gd name="G2" fmla="+- 21600 0 0"/>
                <a:gd name="T0" fmla="*/ 0 w 1155"/>
                <a:gd name="T1" fmla="*/ 31 h 21600"/>
                <a:gd name="T2" fmla="*/ 1155 w 1155"/>
                <a:gd name="T3" fmla="*/ 0 h 21600"/>
                <a:gd name="T4" fmla="*/ 1155 w 115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21600" fill="none" extrusionOk="0">
                  <a:moveTo>
                    <a:pt x="-1" y="30"/>
                  </a:moveTo>
                  <a:cubicBezTo>
                    <a:pt x="384" y="10"/>
                    <a:pt x="769" y="0"/>
                    <a:pt x="1154" y="0"/>
                  </a:cubicBezTo>
                </a:path>
                <a:path w="1155" h="21600" stroke="0" extrusionOk="0">
                  <a:moveTo>
                    <a:pt x="-1" y="30"/>
                  </a:moveTo>
                  <a:cubicBezTo>
                    <a:pt x="384" y="10"/>
                    <a:pt x="769" y="0"/>
                    <a:pt x="1154" y="0"/>
                  </a:cubicBezTo>
                  <a:lnTo>
                    <a:pt x="1155" y="21600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56" name="Text Box 1044"/>
          <p:cNvSpPr txBox="1">
            <a:spLocks noChangeArrowheads="1"/>
          </p:cNvSpPr>
          <p:nvPr/>
        </p:nvSpPr>
        <p:spPr bwMode="auto">
          <a:xfrm>
            <a:off x="1219200" y="2895600"/>
            <a:ext cx="19669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Arial" pitchFamily="34" charset="0"/>
              </a:rPr>
              <a:t>Electrodeposition of</a:t>
            </a:r>
          </a:p>
          <a:p>
            <a:r>
              <a:rPr lang="en-US" sz="1600">
                <a:latin typeface="Arial" pitchFamily="34" charset="0"/>
              </a:rPr>
              <a:t> Pd on Graphite </a:t>
            </a:r>
          </a:p>
          <a:p>
            <a:r>
              <a:rPr lang="en-US" sz="1600">
                <a:latin typeface="Arial" pitchFamily="34" charset="0"/>
              </a:rPr>
              <a:t>29%</a:t>
            </a:r>
          </a:p>
        </p:txBody>
      </p:sp>
      <p:sp>
        <p:nvSpPr>
          <p:cNvPr id="14357" name="Text Box 1045"/>
          <p:cNvSpPr txBox="1">
            <a:spLocks noChangeArrowheads="1"/>
          </p:cNvSpPr>
          <p:nvPr/>
        </p:nvSpPr>
        <p:spPr bwMode="auto">
          <a:xfrm>
            <a:off x="2971800" y="1143000"/>
            <a:ext cx="20129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Arial" pitchFamily="34" charset="0"/>
              </a:rPr>
              <a:t>Protocol Prototyping</a:t>
            </a:r>
          </a:p>
          <a:p>
            <a:r>
              <a:rPr lang="en-US" sz="1600">
                <a:latin typeface="Arial" pitchFamily="34" charset="0"/>
              </a:rPr>
              <a:t>25%</a:t>
            </a:r>
          </a:p>
        </p:txBody>
      </p:sp>
      <p:sp>
        <p:nvSpPr>
          <p:cNvPr id="14358" name="Text Box 1046"/>
          <p:cNvSpPr txBox="1">
            <a:spLocks noChangeArrowheads="1"/>
          </p:cNvSpPr>
          <p:nvPr/>
        </p:nvSpPr>
        <p:spPr bwMode="auto">
          <a:xfrm>
            <a:off x="5638800" y="1600200"/>
            <a:ext cx="16065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Arial" pitchFamily="34" charset="0"/>
              </a:rPr>
              <a:t>Pd onto Carbon</a:t>
            </a:r>
          </a:p>
          <a:p>
            <a:r>
              <a:rPr lang="en-US" sz="1600">
                <a:latin typeface="Arial" pitchFamily="34" charset="0"/>
              </a:rPr>
              <a:t> Nanofibers</a:t>
            </a:r>
          </a:p>
          <a:p>
            <a:r>
              <a:rPr lang="en-US" sz="1600">
                <a:latin typeface="Arial" pitchFamily="34" charset="0"/>
              </a:rPr>
              <a:t>17%</a:t>
            </a:r>
          </a:p>
        </p:txBody>
      </p:sp>
      <p:sp>
        <p:nvSpPr>
          <p:cNvPr id="14359" name="Text Box 1047"/>
          <p:cNvSpPr txBox="1">
            <a:spLocks noChangeArrowheads="1"/>
          </p:cNvSpPr>
          <p:nvPr/>
        </p:nvSpPr>
        <p:spPr bwMode="auto">
          <a:xfrm>
            <a:off x="6248400" y="2590800"/>
            <a:ext cx="18303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Arial" pitchFamily="34" charset="0"/>
              </a:rPr>
              <a:t>Electroless plating</a:t>
            </a:r>
          </a:p>
          <a:p>
            <a:r>
              <a:rPr lang="en-US" sz="1600">
                <a:latin typeface="Arial" pitchFamily="34" charset="0"/>
              </a:rPr>
              <a:t> on Membranes</a:t>
            </a:r>
          </a:p>
          <a:p>
            <a:r>
              <a:rPr lang="en-US" sz="1600">
                <a:latin typeface="Arial" pitchFamily="34" charset="0"/>
              </a:rPr>
              <a:t>9%</a:t>
            </a:r>
          </a:p>
        </p:txBody>
      </p:sp>
      <p:sp>
        <p:nvSpPr>
          <p:cNvPr id="14360" name="Text Box 1048"/>
          <p:cNvSpPr txBox="1">
            <a:spLocks noChangeArrowheads="1"/>
          </p:cNvSpPr>
          <p:nvPr/>
        </p:nvSpPr>
        <p:spPr bwMode="auto">
          <a:xfrm>
            <a:off x="6172200" y="3505200"/>
            <a:ext cx="26797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Arial" pitchFamily="34" charset="0"/>
              </a:rPr>
              <a:t>Synthesis of Pd catalysts</a:t>
            </a:r>
          </a:p>
          <a:p>
            <a:r>
              <a:rPr lang="en-US" sz="1600">
                <a:latin typeface="Arial" pitchFamily="34" charset="0"/>
              </a:rPr>
              <a:t> by Bipolar electrochemistry</a:t>
            </a:r>
          </a:p>
          <a:p>
            <a:r>
              <a:rPr lang="en-US" sz="1600">
                <a:latin typeface="Arial" pitchFamily="34" charset="0"/>
              </a:rPr>
              <a:t>5%</a:t>
            </a:r>
          </a:p>
        </p:txBody>
      </p:sp>
      <p:sp>
        <p:nvSpPr>
          <p:cNvPr id="14361" name="Text Box 1049"/>
          <p:cNvSpPr txBox="1">
            <a:spLocks noChangeArrowheads="1"/>
          </p:cNvSpPr>
          <p:nvPr/>
        </p:nvSpPr>
        <p:spPr bwMode="auto">
          <a:xfrm>
            <a:off x="6019800" y="4343400"/>
            <a:ext cx="17875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Arial" pitchFamily="34" charset="0"/>
              </a:rPr>
              <a:t>TEM Micrographs</a:t>
            </a:r>
          </a:p>
          <a:p>
            <a:r>
              <a:rPr lang="en-US" sz="1600">
                <a:latin typeface="Arial" pitchFamily="34" charset="0"/>
              </a:rPr>
              <a:t> Of Pd on C</a:t>
            </a:r>
          </a:p>
          <a:p>
            <a:r>
              <a:rPr lang="en-US" sz="1600">
                <a:latin typeface="Arial" pitchFamily="34" charset="0"/>
              </a:rPr>
              <a:t>3%</a:t>
            </a:r>
          </a:p>
        </p:txBody>
      </p:sp>
      <p:sp>
        <p:nvSpPr>
          <p:cNvPr id="14362" name="Text Box 1050"/>
          <p:cNvSpPr txBox="1">
            <a:spLocks noChangeArrowheads="1"/>
          </p:cNvSpPr>
          <p:nvPr/>
        </p:nvSpPr>
        <p:spPr bwMode="auto">
          <a:xfrm>
            <a:off x="5943600" y="5181600"/>
            <a:ext cx="20002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Arial" pitchFamily="34" charset="0"/>
              </a:rPr>
              <a:t>Pd particle size </a:t>
            </a:r>
          </a:p>
          <a:p>
            <a:r>
              <a:rPr lang="en-US" sz="1600">
                <a:latin typeface="Arial" pitchFamily="34" charset="0"/>
              </a:rPr>
              <a:t>analysis using TEM </a:t>
            </a:r>
          </a:p>
          <a:p>
            <a:r>
              <a:rPr lang="en-US" sz="1600">
                <a:latin typeface="Arial" pitchFamily="34" charset="0"/>
              </a:rPr>
              <a:t>3%</a:t>
            </a:r>
          </a:p>
        </p:txBody>
      </p:sp>
      <p:sp>
        <p:nvSpPr>
          <p:cNvPr id="14363" name="Line 1051"/>
          <p:cNvSpPr>
            <a:spLocks noChangeShapeType="1"/>
          </p:cNvSpPr>
          <p:nvPr/>
        </p:nvSpPr>
        <p:spPr bwMode="auto">
          <a:xfrm>
            <a:off x="3124200" y="3200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364" name="Line 1052"/>
          <p:cNvSpPr>
            <a:spLocks noChangeShapeType="1"/>
          </p:cNvSpPr>
          <p:nvPr/>
        </p:nvSpPr>
        <p:spPr bwMode="auto">
          <a:xfrm>
            <a:off x="4038600" y="17526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365" name="Line 1053"/>
          <p:cNvSpPr>
            <a:spLocks noChangeShapeType="1"/>
          </p:cNvSpPr>
          <p:nvPr/>
        </p:nvSpPr>
        <p:spPr bwMode="auto">
          <a:xfrm flipH="1">
            <a:off x="5486400" y="20574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366" name="Line 1054"/>
          <p:cNvSpPr>
            <a:spLocks noChangeShapeType="1"/>
          </p:cNvSpPr>
          <p:nvPr/>
        </p:nvSpPr>
        <p:spPr bwMode="auto">
          <a:xfrm flipH="1">
            <a:off x="5638800" y="28956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367" name="Line 1055"/>
          <p:cNvSpPr>
            <a:spLocks noChangeShapeType="1"/>
          </p:cNvSpPr>
          <p:nvPr/>
        </p:nvSpPr>
        <p:spPr bwMode="auto">
          <a:xfrm flipH="1">
            <a:off x="5486400" y="3810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368" name="Line 1056"/>
          <p:cNvSpPr>
            <a:spLocks noChangeShapeType="1"/>
          </p:cNvSpPr>
          <p:nvPr/>
        </p:nvSpPr>
        <p:spPr bwMode="auto">
          <a:xfrm flipH="1" flipV="1">
            <a:off x="5257800" y="39624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369" name="Line 1057"/>
          <p:cNvSpPr>
            <a:spLocks noChangeShapeType="1"/>
          </p:cNvSpPr>
          <p:nvPr/>
        </p:nvSpPr>
        <p:spPr bwMode="auto">
          <a:xfrm flipH="1" flipV="1">
            <a:off x="5105400" y="4038600"/>
            <a:ext cx="1219200" cy="1143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370" name="Line 1058"/>
          <p:cNvSpPr>
            <a:spLocks noChangeShapeType="1"/>
          </p:cNvSpPr>
          <p:nvPr/>
        </p:nvSpPr>
        <p:spPr bwMode="auto">
          <a:xfrm flipV="1">
            <a:off x="4953000" y="4191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371" name="Line 1059"/>
          <p:cNvSpPr>
            <a:spLocks noChangeShapeType="1"/>
          </p:cNvSpPr>
          <p:nvPr/>
        </p:nvSpPr>
        <p:spPr bwMode="auto">
          <a:xfrm flipV="1">
            <a:off x="4572000" y="4267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914400" y="152400"/>
            <a:ext cx="75431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dirty="0"/>
              <a:t>Keyword Search Results:  example “</a:t>
            </a:r>
            <a:r>
              <a:rPr lang="en-US" sz="2800" dirty="0" err="1"/>
              <a:t>nanotube</a:t>
            </a:r>
            <a:r>
              <a:rPr lang="en-US" sz="2800" dirty="0"/>
              <a:t>”</a:t>
            </a:r>
          </a:p>
        </p:txBody>
      </p:sp>
      <p:pic>
        <p:nvPicPr>
          <p:cNvPr id="4506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3505200"/>
            <a:ext cx="90963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" y="3962400"/>
            <a:ext cx="90963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" y="6172200"/>
            <a:ext cx="90963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9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25" y="4495800"/>
            <a:ext cx="90963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72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75" y="838200"/>
            <a:ext cx="90773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74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" y="2286000"/>
            <a:ext cx="90868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75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625" y="1600200"/>
            <a:ext cx="90963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76" name="Oval 20"/>
          <p:cNvSpPr>
            <a:spLocks noChangeArrowheads="1"/>
          </p:cNvSpPr>
          <p:nvPr/>
        </p:nvSpPr>
        <p:spPr bwMode="auto">
          <a:xfrm>
            <a:off x="1143000" y="2590800"/>
            <a:ext cx="457200" cy="381000"/>
          </a:xfrm>
          <a:prstGeom prst="ellipse">
            <a:avLst/>
          </a:prstGeom>
          <a:noFill/>
          <a:ln w="539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77" name="Line 21"/>
          <p:cNvSpPr>
            <a:spLocks noChangeShapeType="1"/>
          </p:cNvSpPr>
          <p:nvPr/>
        </p:nvSpPr>
        <p:spPr bwMode="auto">
          <a:xfrm>
            <a:off x="0" y="2819400"/>
            <a:ext cx="1066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078" name="Oval 22"/>
          <p:cNvSpPr>
            <a:spLocks noChangeArrowheads="1"/>
          </p:cNvSpPr>
          <p:nvPr/>
        </p:nvSpPr>
        <p:spPr bwMode="auto">
          <a:xfrm>
            <a:off x="1143000" y="3505200"/>
            <a:ext cx="457200" cy="381000"/>
          </a:xfrm>
          <a:prstGeom prst="ellipse">
            <a:avLst/>
          </a:prstGeom>
          <a:noFill/>
          <a:ln w="539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79" name="Oval 23"/>
          <p:cNvSpPr>
            <a:spLocks noChangeArrowheads="1"/>
          </p:cNvSpPr>
          <p:nvPr/>
        </p:nvSpPr>
        <p:spPr bwMode="auto">
          <a:xfrm>
            <a:off x="1143000" y="3886200"/>
            <a:ext cx="457200" cy="381000"/>
          </a:xfrm>
          <a:prstGeom prst="ellipse">
            <a:avLst/>
          </a:prstGeom>
          <a:noFill/>
          <a:ln w="539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80" name="Line 24"/>
          <p:cNvSpPr>
            <a:spLocks noChangeShapeType="1"/>
          </p:cNvSpPr>
          <p:nvPr/>
        </p:nvSpPr>
        <p:spPr bwMode="auto">
          <a:xfrm>
            <a:off x="0" y="3733800"/>
            <a:ext cx="1066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081" name="Line 25"/>
          <p:cNvSpPr>
            <a:spLocks noChangeShapeType="1"/>
          </p:cNvSpPr>
          <p:nvPr/>
        </p:nvSpPr>
        <p:spPr bwMode="auto">
          <a:xfrm>
            <a:off x="0" y="4114800"/>
            <a:ext cx="1066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082" name="Line 26"/>
          <p:cNvSpPr>
            <a:spLocks noChangeShapeType="1"/>
          </p:cNvSpPr>
          <p:nvPr/>
        </p:nvSpPr>
        <p:spPr bwMode="auto">
          <a:xfrm>
            <a:off x="0" y="4800600"/>
            <a:ext cx="1066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083" name="Oval 27"/>
          <p:cNvSpPr>
            <a:spLocks noChangeArrowheads="1"/>
          </p:cNvSpPr>
          <p:nvPr/>
        </p:nvSpPr>
        <p:spPr bwMode="auto">
          <a:xfrm>
            <a:off x="1143000" y="4572000"/>
            <a:ext cx="457200" cy="381000"/>
          </a:xfrm>
          <a:prstGeom prst="ellipse">
            <a:avLst/>
          </a:prstGeom>
          <a:noFill/>
          <a:ln w="539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601027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105275"/>
            <a:ext cx="62007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2743200" y="152400"/>
            <a:ext cx="46204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200" dirty="0"/>
              <a:t>From Keyword to Orders</a:t>
            </a:r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5791200" y="2362200"/>
            <a:ext cx="152400" cy="2895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02" name="Rectangle 1050"/>
          <p:cNvSpPr>
            <a:spLocks noChangeArrowheads="1"/>
          </p:cNvSpPr>
          <p:nvPr/>
        </p:nvSpPr>
        <p:spPr bwMode="auto">
          <a:xfrm>
            <a:off x="4953000" y="2438400"/>
            <a:ext cx="1524000" cy="1600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0" name="Text Box 1028"/>
          <p:cNvSpPr txBox="1">
            <a:spLocks noChangeArrowheads="1"/>
          </p:cNvSpPr>
          <p:nvPr/>
        </p:nvSpPr>
        <p:spPr bwMode="auto">
          <a:xfrm>
            <a:off x="2057400" y="3581400"/>
            <a:ext cx="91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LIMS</a:t>
            </a:r>
          </a:p>
        </p:txBody>
      </p:sp>
      <p:sp>
        <p:nvSpPr>
          <p:cNvPr id="50181" name="Text Box 1029"/>
          <p:cNvSpPr txBox="1">
            <a:spLocks noChangeArrowheads="1"/>
          </p:cNvSpPr>
          <p:nvPr/>
        </p:nvSpPr>
        <p:spPr bwMode="auto">
          <a:xfrm>
            <a:off x="3429000" y="3581400"/>
            <a:ext cx="96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CENS</a:t>
            </a:r>
          </a:p>
        </p:txBody>
      </p:sp>
      <p:sp>
        <p:nvSpPr>
          <p:cNvPr id="50182" name="Text Box 1030"/>
          <p:cNvSpPr txBox="1">
            <a:spLocks noChangeArrowheads="1"/>
          </p:cNvSpPr>
          <p:nvPr/>
        </p:nvSpPr>
        <p:spPr bwMode="auto">
          <a:xfrm>
            <a:off x="457200" y="2514600"/>
            <a:ext cx="1600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dirty="0"/>
              <a:t>Single Instrument Automation</a:t>
            </a:r>
          </a:p>
        </p:txBody>
      </p:sp>
      <p:sp>
        <p:nvSpPr>
          <p:cNvPr id="50183" name="Text Box 1031"/>
          <p:cNvSpPr txBox="1">
            <a:spLocks noChangeArrowheads="1"/>
          </p:cNvSpPr>
          <p:nvPr/>
        </p:nvSpPr>
        <p:spPr bwMode="auto">
          <a:xfrm>
            <a:off x="1981200" y="2362200"/>
            <a:ext cx="16160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/>
              <a:t>Laboratory Information Management Systems</a:t>
            </a:r>
          </a:p>
        </p:txBody>
      </p:sp>
      <p:sp>
        <p:nvSpPr>
          <p:cNvPr id="50184" name="Text Box 1032"/>
          <p:cNvSpPr txBox="1">
            <a:spLocks noChangeArrowheads="1"/>
          </p:cNvSpPr>
          <p:nvPr/>
        </p:nvSpPr>
        <p:spPr bwMode="auto">
          <a:xfrm>
            <a:off x="3429000" y="2362200"/>
            <a:ext cx="160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dirty="0"/>
              <a:t>Collaborative Electronic Notebook Systems</a:t>
            </a:r>
          </a:p>
        </p:txBody>
      </p:sp>
      <p:sp>
        <p:nvSpPr>
          <p:cNvPr id="50186" name="Text Box 1034"/>
          <p:cNvSpPr txBox="1">
            <a:spLocks noChangeArrowheads="1"/>
          </p:cNvSpPr>
          <p:nvPr/>
        </p:nvSpPr>
        <p:spPr bwMode="auto">
          <a:xfrm>
            <a:off x="4953000" y="2514600"/>
            <a:ext cx="1600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dirty="0"/>
              <a:t>Human /Autonomous Agent </a:t>
            </a:r>
            <a:r>
              <a:rPr lang="en-US" sz="1800" u="sng" dirty="0"/>
              <a:t>Hybrid</a:t>
            </a:r>
            <a:r>
              <a:rPr lang="en-US" sz="1800" dirty="0"/>
              <a:t> Systems</a:t>
            </a:r>
          </a:p>
        </p:txBody>
      </p:sp>
      <p:sp>
        <p:nvSpPr>
          <p:cNvPr id="50187" name="Text Box 1035"/>
          <p:cNvSpPr txBox="1">
            <a:spLocks noChangeArrowheads="1"/>
          </p:cNvSpPr>
          <p:nvPr/>
        </p:nvSpPr>
        <p:spPr bwMode="auto">
          <a:xfrm>
            <a:off x="6629400" y="2362200"/>
            <a:ext cx="1981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dirty="0"/>
              <a:t>Human </a:t>
            </a:r>
            <a:r>
              <a:rPr lang="en-US" sz="1800" u="sng" dirty="0"/>
              <a:t>Managed</a:t>
            </a:r>
          </a:p>
          <a:p>
            <a:pPr algn="l"/>
            <a:r>
              <a:rPr lang="en-US" sz="1800" dirty="0"/>
              <a:t>Fully Autonomous</a:t>
            </a:r>
          </a:p>
          <a:p>
            <a:pPr algn="l"/>
            <a:r>
              <a:rPr lang="en-US" sz="1800" dirty="0"/>
              <a:t>Scientific Research Systems</a:t>
            </a:r>
          </a:p>
        </p:txBody>
      </p:sp>
      <p:pic>
        <p:nvPicPr>
          <p:cNvPr id="50188" name="Picture 1036" descr="C:\Documents and Settings\Administrator\Application Data\Microsoft\Media Catalog\Downloaded Clips\cl5a\j022540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191000"/>
            <a:ext cx="847725" cy="1258888"/>
          </a:xfrm>
          <a:prstGeom prst="rect">
            <a:avLst/>
          </a:prstGeom>
          <a:noFill/>
        </p:spPr>
      </p:pic>
      <p:pic>
        <p:nvPicPr>
          <p:cNvPr id="50189" name="Picture 1037" descr="C:\Documents and Settings\Administrator\Application Data\Microsoft\Media Catalog\Downloaded Clips\cl3b\j014972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267200"/>
            <a:ext cx="1143000" cy="1033463"/>
          </a:xfrm>
          <a:prstGeom prst="rect">
            <a:avLst/>
          </a:prstGeom>
          <a:noFill/>
        </p:spPr>
      </p:pic>
      <p:pic>
        <p:nvPicPr>
          <p:cNvPr id="50190" name="Picture 10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4343400"/>
            <a:ext cx="609600" cy="60325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50191" name="Picture 1039" descr="C:\Documents and Settings\Administrator\Application Data\Microsoft\Media Catalog\Downloaded Clips\cl0\BS01640_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5029200"/>
            <a:ext cx="677863" cy="685800"/>
          </a:xfrm>
          <a:prstGeom prst="rect">
            <a:avLst/>
          </a:prstGeom>
          <a:noFill/>
        </p:spPr>
      </p:pic>
      <p:pic>
        <p:nvPicPr>
          <p:cNvPr id="50192" name="Picture 10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5791200"/>
            <a:ext cx="609600" cy="60325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50193" name="Picture 1041" descr="C:\Documents and Settings\Administrator\Application Data\Microsoft\Media Catalog\Downloaded Clips\cl0\BS01640_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5029200"/>
            <a:ext cx="677863" cy="685800"/>
          </a:xfrm>
          <a:prstGeom prst="rect">
            <a:avLst/>
          </a:prstGeom>
          <a:noFill/>
        </p:spPr>
      </p:pic>
      <p:pic>
        <p:nvPicPr>
          <p:cNvPr id="50194" name="Picture 1042" descr="C:\Documents and Settings\Administrator\Application Data\Microsoft\Media Catalog\Downloaded Clips\cl2d\j0114846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5867400"/>
            <a:ext cx="379413" cy="609600"/>
          </a:xfrm>
          <a:prstGeom prst="rect">
            <a:avLst/>
          </a:prstGeom>
          <a:noFill/>
        </p:spPr>
      </p:pic>
      <p:pic>
        <p:nvPicPr>
          <p:cNvPr id="50195" name="Picture 10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343400"/>
            <a:ext cx="609600" cy="60325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50196" name="Picture 1044" descr="C:\Documents and Settings\Administrator\Application Data\Microsoft\Media Catalog\Downloaded Clips\cl0\BS01640_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010400" y="5105400"/>
            <a:ext cx="677863" cy="685800"/>
          </a:xfrm>
          <a:prstGeom prst="rect">
            <a:avLst/>
          </a:prstGeom>
          <a:noFill/>
        </p:spPr>
      </p:pic>
      <p:pic>
        <p:nvPicPr>
          <p:cNvPr id="50197" name="Picture 1045" descr="C:\Documents and Settings\Administrator\Application Data\Microsoft\Media Catalog\Downloaded Clips\cl2d\j0114846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162800" y="5867400"/>
            <a:ext cx="379413" cy="609600"/>
          </a:xfrm>
          <a:prstGeom prst="rect">
            <a:avLst/>
          </a:prstGeom>
          <a:noFill/>
        </p:spPr>
      </p:pic>
      <p:pic>
        <p:nvPicPr>
          <p:cNvPr id="50198" name="Picture 1046" descr="C:\Documents and Settings\Administrator\Application Data\Microsoft\Media Catalog\Downloaded Clips\cl2d\j0114846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086600" y="4419600"/>
            <a:ext cx="379413" cy="609600"/>
          </a:xfrm>
          <a:prstGeom prst="rect">
            <a:avLst/>
          </a:prstGeom>
          <a:noFill/>
        </p:spPr>
      </p:pic>
      <p:sp>
        <p:nvSpPr>
          <p:cNvPr id="50199" name="Line 1047"/>
          <p:cNvSpPr>
            <a:spLocks noChangeShapeType="1"/>
          </p:cNvSpPr>
          <p:nvPr/>
        </p:nvSpPr>
        <p:spPr bwMode="auto">
          <a:xfrm>
            <a:off x="609600" y="1828800"/>
            <a:ext cx="7772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0200" name="Text Box 1048"/>
          <p:cNvSpPr txBox="1">
            <a:spLocks noChangeArrowheads="1"/>
          </p:cNvSpPr>
          <p:nvPr/>
        </p:nvSpPr>
        <p:spPr bwMode="auto">
          <a:xfrm>
            <a:off x="3886200" y="1143000"/>
            <a:ext cx="1252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TODAY</a:t>
            </a:r>
          </a:p>
        </p:txBody>
      </p:sp>
      <p:sp>
        <p:nvSpPr>
          <p:cNvPr id="50201" name="Line 1049"/>
          <p:cNvSpPr>
            <a:spLocks noChangeShapeType="1"/>
          </p:cNvSpPr>
          <p:nvPr/>
        </p:nvSpPr>
        <p:spPr bwMode="auto">
          <a:xfrm>
            <a:off x="4343400" y="1600200"/>
            <a:ext cx="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0203" name="Text Box 1051"/>
          <p:cNvSpPr txBox="1">
            <a:spLocks noChangeArrowheads="1"/>
          </p:cNvSpPr>
          <p:nvPr/>
        </p:nvSpPr>
        <p:spPr bwMode="auto">
          <a:xfrm>
            <a:off x="4648200" y="1828800"/>
            <a:ext cx="195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SMIRP bridge</a:t>
            </a: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381000" y="304800"/>
            <a:ext cx="838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The Evolution of Automation in Scientific Research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57400"/>
            <a:ext cx="4572000" cy="33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276" name="Oval 1028"/>
          <p:cNvSpPr>
            <a:spLocks noChangeArrowheads="1"/>
          </p:cNvSpPr>
          <p:nvPr/>
        </p:nvSpPr>
        <p:spPr bwMode="auto">
          <a:xfrm>
            <a:off x="1371600" y="5029200"/>
            <a:ext cx="457200" cy="533400"/>
          </a:xfrm>
          <a:prstGeom prst="ellipse">
            <a:avLst/>
          </a:prstGeom>
          <a:noFill/>
          <a:ln w="539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4278" name="Picture 10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895600"/>
            <a:ext cx="373380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281" name="Line 1033"/>
          <p:cNvSpPr>
            <a:spLocks noChangeShapeType="1"/>
          </p:cNvSpPr>
          <p:nvPr/>
        </p:nvSpPr>
        <p:spPr bwMode="auto">
          <a:xfrm>
            <a:off x="1828800" y="5334000"/>
            <a:ext cx="3200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4284" name="Text Box 1036"/>
          <p:cNvSpPr txBox="1">
            <a:spLocks noChangeArrowheads="1"/>
          </p:cNvSpPr>
          <p:nvPr/>
        </p:nvSpPr>
        <p:spPr bwMode="auto">
          <a:xfrm>
            <a:off x="2286000" y="304800"/>
            <a:ext cx="50741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600" dirty="0"/>
              <a:t>From Keyword to Article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86000" y="609600"/>
            <a:ext cx="4800600" cy="533400"/>
            <a:chOff x="1056" y="288"/>
            <a:chExt cx="3456" cy="384"/>
          </a:xfrm>
        </p:grpSpPr>
        <p:sp>
          <p:nvSpPr>
            <p:cNvPr id="53274" name="AutoShape 26"/>
            <p:cNvSpPr>
              <a:spLocks noChangeArrowheads="1"/>
            </p:cNvSpPr>
            <p:nvPr/>
          </p:nvSpPr>
          <p:spPr bwMode="auto">
            <a:xfrm>
              <a:off x="1056" y="288"/>
              <a:ext cx="3456" cy="38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5" name="Text Box 27"/>
            <p:cNvSpPr txBox="1">
              <a:spLocks noChangeArrowheads="1"/>
            </p:cNvSpPr>
            <p:nvPr/>
          </p:nvSpPr>
          <p:spPr bwMode="auto">
            <a:xfrm>
              <a:off x="2745" y="336"/>
              <a:ext cx="133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pic>
        <p:nvPicPr>
          <p:cNvPr id="532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55435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200400"/>
            <a:ext cx="55435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6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0775" y="3048000"/>
            <a:ext cx="29432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262" name="Line 14"/>
          <p:cNvSpPr>
            <a:spLocks noChangeShapeType="1"/>
          </p:cNvSpPr>
          <p:nvPr/>
        </p:nvSpPr>
        <p:spPr bwMode="auto">
          <a:xfrm>
            <a:off x="3886200" y="4191000"/>
            <a:ext cx="2209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>
            <a:off x="3581400" y="3657600"/>
            <a:ext cx="3200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auto">
          <a:xfrm>
            <a:off x="3581400" y="4191000"/>
            <a:ext cx="3200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265" name="Line 17"/>
          <p:cNvSpPr>
            <a:spLocks noChangeShapeType="1"/>
          </p:cNvSpPr>
          <p:nvPr/>
        </p:nvSpPr>
        <p:spPr bwMode="auto">
          <a:xfrm>
            <a:off x="3581400" y="4800600"/>
            <a:ext cx="3200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266" name="Line 18"/>
          <p:cNvSpPr>
            <a:spLocks noChangeShapeType="1"/>
          </p:cNvSpPr>
          <p:nvPr/>
        </p:nvSpPr>
        <p:spPr bwMode="auto">
          <a:xfrm>
            <a:off x="3581400" y="5334000"/>
            <a:ext cx="3200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267" name="Line 19"/>
          <p:cNvSpPr>
            <a:spLocks noChangeShapeType="1"/>
          </p:cNvSpPr>
          <p:nvPr/>
        </p:nvSpPr>
        <p:spPr bwMode="auto">
          <a:xfrm>
            <a:off x="3581400" y="5943600"/>
            <a:ext cx="3200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270" name="AutoShape 22"/>
          <p:cNvSpPr>
            <a:spLocks noChangeArrowheads="1"/>
          </p:cNvSpPr>
          <p:nvPr/>
        </p:nvSpPr>
        <p:spPr bwMode="auto">
          <a:xfrm>
            <a:off x="1828800" y="1752600"/>
            <a:ext cx="1600200" cy="533400"/>
          </a:xfrm>
          <a:prstGeom prst="roundRect">
            <a:avLst>
              <a:gd name="adj" fmla="val 16667"/>
            </a:avLst>
          </a:prstGeom>
          <a:noFill/>
          <a:ln w="539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71" name="AutoShape 23"/>
          <p:cNvSpPr>
            <a:spLocks noChangeArrowheads="1"/>
          </p:cNvSpPr>
          <p:nvPr/>
        </p:nvSpPr>
        <p:spPr bwMode="auto">
          <a:xfrm>
            <a:off x="7543800" y="2895600"/>
            <a:ext cx="1600200" cy="533400"/>
          </a:xfrm>
          <a:prstGeom prst="roundRect">
            <a:avLst>
              <a:gd name="adj" fmla="val 16667"/>
            </a:avLst>
          </a:prstGeom>
          <a:noFill/>
          <a:ln w="539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72" name="Text Box 24"/>
          <p:cNvSpPr txBox="1">
            <a:spLocks noChangeArrowheads="1"/>
          </p:cNvSpPr>
          <p:nvPr/>
        </p:nvSpPr>
        <p:spPr bwMode="auto">
          <a:xfrm>
            <a:off x="2362200" y="609600"/>
            <a:ext cx="4584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From Keyword to Knowledge Filter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34"/>
          <p:cNvGrpSpPr>
            <a:grpSpLocks/>
          </p:cNvGrpSpPr>
          <p:nvPr/>
        </p:nvGrpSpPr>
        <p:grpSpPr bwMode="auto">
          <a:xfrm>
            <a:off x="6477000" y="609600"/>
            <a:ext cx="2362200" cy="1371600"/>
            <a:chOff x="1056" y="288"/>
            <a:chExt cx="3456" cy="384"/>
          </a:xfrm>
        </p:grpSpPr>
        <p:sp>
          <p:nvSpPr>
            <p:cNvPr id="59403" name="AutoShape 1035"/>
            <p:cNvSpPr>
              <a:spLocks noChangeArrowheads="1"/>
            </p:cNvSpPr>
            <p:nvPr/>
          </p:nvSpPr>
          <p:spPr bwMode="auto">
            <a:xfrm>
              <a:off x="1056" y="288"/>
              <a:ext cx="3456" cy="38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4" name="Text Box 1036"/>
            <p:cNvSpPr txBox="1">
              <a:spLocks noChangeArrowheads="1"/>
            </p:cNvSpPr>
            <p:nvPr/>
          </p:nvSpPr>
          <p:spPr bwMode="auto">
            <a:xfrm>
              <a:off x="2675" y="337"/>
              <a:ext cx="269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pic>
        <p:nvPicPr>
          <p:cNvPr id="59396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59436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4" name="Picture 1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57912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7" name="Picture 10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477000"/>
            <a:ext cx="58007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8" name="Picture 10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724400"/>
            <a:ext cx="26670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399" name="Line 1031"/>
          <p:cNvSpPr>
            <a:spLocks noChangeShapeType="1"/>
          </p:cNvSpPr>
          <p:nvPr/>
        </p:nvSpPr>
        <p:spPr bwMode="auto">
          <a:xfrm flipV="1">
            <a:off x="4191000" y="6400800"/>
            <a:ext cx="2362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9400" name="Text Box 1032"/>
          <p:cNvSpPr txBox="1">
            <a:spLocks noChangeArrowheads="1"/>
          </p:cNvSpPr>
          <p:nvPr/>
        </p:nvSpPr>
        <p:spPr bwMode="auto">
          <a:xfrm>
            <a:off x="6705600" y="685800"/>
            <a:ext cx="21494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From Keyword to Protocol Prototyping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5" name="Text Box 3"/>
          <p:cNvSpPr txBox="1">
            <a:spLocks noChangeArrowheads="1"/>
          </p:cNvSpPr>
          <p:nvPr/>
        </p:nvSpPr>
        <p:spPr bwMode="auto">
          <a:xfrm>
            <a:off x="533400" y="685800"/>
            <a:ext cx="845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dirty="0" smtClean="0"/>
              <a:t>Sharing results semi-automatically: </a:t>
            </a:r>
          </a:p>
          <a:p>
            <a:pPr algn="ctr" eaLnBrk="0" hangingPunct="0"/>
            <a:r>
              <a:rPr lang="en-US" sz="3600" dirty="0" smtClean="0"/>
              <a:t>SMIRP Knowledge Product</a:t>
            </a:r>
            <a:endParaRPr lang="en-US" sz="3600" dirty="0"/>
          </a:p>
        </p:txBody>
      </p:sp>
      <p:sp>
        <p:nvSpPr>
          <p:cNvPr id="266246" name="Text Box 3"/>
          <p:cNvSpPr txBox="1">
            <a:spLocks noChangeArrowheads="1"/>
          </p:cNvSpPr>
          <p:nvPr/>
        </p:nvSpPr>
        <p:spPr bwMode="auto">
          <a:xfrm>
            <a:off x="1295400" y="2514600"/>
            <a:ext cx="7162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66FF66"/>
                </a:solidFill>
              </a:rPr>
              <a:t>Single Experiment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66FF66"/>
                </a:solidFill>
              </a:rPr>
              <a:t>Full Context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66FF66"/>
                </a:solidFill>
              </a:rPr>
              <a:t>Supporting Data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FFFF00"/>
                </a:solidFill>
              </a:rPr>
              <a:t>Not suitable for traditional peer-reviewed publications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845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dirty="0" smtClean="0"/>
              <a:t>Non-traditional publication options in 2003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438400"/>
            <a:ext cx="529386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324600" y="2514600"/>
            <a:ext cx="281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 smtClean="0">
                <a:solidFill>
                  <a:srgbClr val="66FF66"/>
                </a:solidFill>
              </a:rPr>
              <a:t>(Elsevier)</a:t>
            </a:r>
            <a:endParaRPr lang="en-US" sz="3600" dirty="0">
              <a:solidFill>
                <a:srgbClr val="66FF66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99" y="4191000"/>
            <a:ext cx="695273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706862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3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22" y="0"/>
            <a:ext cx="91594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688" y="0"/>
            <a:ext cx="91853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1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971800" y="1752600"/>
            <a:ext cx="4343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FFC000"/>
                </a:solidFill>
              </a:rPr>
              <a:t>S</a:t>
            </a:r>
            <a:r>
              <a:rPr lang="en-US" sz="4800" dirty="0" smtClean="0">
                <a:solidFill>
                  <a:srgbClr val="FFFF00"/>
                </a:solidFill>
              </a:rPr>
              <a:t>tandard</a:t>
            </a:r>
          </a:p>
          <a:p>
            <a:r>
              <a:rPr lang="en-US" sz="4800" dirty="0" smtClean="0">
                <a:solidFill>
                  <a:srgbClr val="FFC000"/>
                </a:solidFill>
              </a:rPr>
              <a:t>M</a:t>
            </a:r>
            <a:r>
              <a:rPr lang="en-US" sz="4800" dirty="0" smtClean="0">
                <a:solidFill>
                  <a:srgbClr val="FFFF00"/>
                </a:solidFill>
              </a:rPr>
              <a:t>odular</a:t>
            </a:r>
          </a:p>
          <a:p>
            <a:r>
              <a:rPr lang="en-US" sz="4800" dirty="0" smtClean="0">
                <a:solidFill>
                  <a:srgbClr val="FFC000"/>
                </a:solidFill>
              </a:rPr>
              <a:t>I</a:t>
            </a:r>
            <a:r>
              <a:rPr lang="en-US" sz="4800" dirty="0" smtClean="0">
                <a:solidFill>
                  <a:srgbClr val="FFFF00"/>
                </a:solidFill>
              </a:rPr>
              <a:t>ntegrated</a:t>
            </a:r>
          </a:p>
          <a:p>
            <a:r>
              <a:rPr lang="en-US" sz="4800" dirty="0" smtClean="0">
                <a:solidFill>
                  <a:srgbClr val="FFC000"/>
                </a:solidFill>
              </a:rPr>
              <a:t>R</a:t>
            </a:r>
            <a:r>
              <a:rPr lang="en-US" sz="4800" dirty="0" smtClean="0">
                <a:solidFill>
                  <a:srgbClr val="FFFF00"/>
                </a:solidFill>
              </a:rPr>
              <a:t>esearch</a:t>
            </a:r>
          </a:p>
          <a:p>
            <a:r>
              <a:rPr lang="en-US" sz="4800" dirty="0" smtClean="0">
                <a:solidFill>
                  <a:srgbClr val="FFC000"/>
                </a:solidFill>
              </a:rPr>
              <a:t>P</a:t>
            </a:r>
            <a:r>
              <a:rPr lang="en-US" sz="4800" dirty="0" smtClean="0">
                <a:solidFill>
                  <a:srgbClr val="FFFF00"/>
                </a:solidFill>
              </a:rPr>
              <a:t>rotocols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81000" y="304800"/>
            <a:ext cx="8763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Capturing semantic structure in research </a:t>
            </a:r>
          </a:p>
          <a:p>
            <a:pPr algn="ctr"/>
            <a:r>
              <a:rPr lang="en-US" sz="3600" dirty="0" smtClean="0"/>
              <a:t>at the point of data entry</a:t>
            </a:r>
            <a:endParaRPr lang="en-US" sz="3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38" y="0"/>
            <a:ext cx="91542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7239000" cy="1679575"/>
          </a:xfrm>
          <a:prstGeom prst="rect">
            <a:avLst/>
          </a:prstGeom>
          <a:noFill/>
        </p:spPr>
      </p:pic>
      <p:pic>
        <p:nvPicPr>
          <p:cNvPr id="2734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276600"/>
            <a:ext cx="6705600" cy="3425825"/>
          </a:xfrm>
          <a:prstGeom prst="rect">
            <a:avLst/>
          </a:prstGeom>
          <a:noFill/>
        </p:spPr>
      </p:pic>
      <p:sp>
        <p:nvSpPr>
          <p:cNvPr id="273415" name="Text Box 3"/>
          <p:cNvSpPr txBox="1">
            <a:spLocks noChangeArrowheads="1"/>
          </p:cNvSpPr>
          <p:nvPr/>
        </p:nvSpPr>
        <p:spPr bwMode="auto">
          <a:xfrm>
            <a:off x="228600" y="53340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/>
              <a:t>To Cite or Not to Cite?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038600"/>
            <a:ext cx="8382000" cy="1144588"/>
          </a:xfrm>
          <a:prstGeom prst="rect">
            <a:avLst/>
          </a:prstGeom>
          <a:noFill/>
        </p:spPr>
      </p:pic>
      <p:pic>
        <p:nvPicPr>
          <p:cNvPr id="27444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0"/>
            <a:ext cx="8458200" cy="736600"/>
          </a:xfrm>
          <a:prstGeom prst="rect">
            <a:avLst/>
          </a:prstGeom>
          <a:noFill/>
        </p:spPr>
      </p:pic>
      <p:pic>
        <p:nvPicPr>
          <p:cNvPr id="27444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6172200"/>
            <a:ext cx="7696200" cy="334963"/>
          </a:xfrm>
          <a:prstGeom prst="rect">
            <a:avLst/>
          </a:prstGeom>
          <a:noFill/>
        </p:spPr>
      </p:pic>
      <p:pic>
        <p:nvPicPr>
          <p:cNvPr id="27444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457200"/>
            <a:ext cx="2362200" cy="804863"/>
          </a:xfrm>
          <a:prstGeom prst="rect">
            <a:avLst/>
          </a:prstGeom>
          <a:noFill/>
        </p:spPr>
      </p:pic>
      <p:pic>
        <p:nvPicPr>
          <p:cNvPr id="274445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600200"/>
            <a:ext cx="8558213" cy="795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2" name="Text Box 4"/>
          <p:cNvSpPr txBox="1">
            <a:spLocks noChangeArrowheads="1"/>
          </p:cNvSpPr>
          <p:nvPr/>
        </p:nvSpPr>
        <p:spPr bwMode="auto">
          <a:xfrm>
            <a:off x="1219200" y="2438400"/>
            <a:ext cx="7239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>
                <a:solidFill>
                  <a:srgbClr val="FFFF00"/>
                </a:solidFill>
              </a:rPr>
              <a:t>“I would never consider a claim made in a patent as blocking an author's claim of novelty.” Langmuir Editor</a:t>
            </a:r>
            <a:r>
              <a:rPr lang="en-US" sz="180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2785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6019800"/>
            <a:ext cx="2490788" cy="465138"/>
          </a:xfrm>
          <a:prstGeom prst="rect">
            <a:avLst/>
          </a:prstGeom>
          <a:noFill/>
        </p:spPr>
      </p:pic>
      <p:sp>
        <p:nvSpPr>
          <p:cNvPr id="278534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dirty="0"/>
              <a:t>What is a Scientific Precedent in Academia?</a:t>
            </a:r>
          </a:p>
        </p:txBody>
      </p:sp>
      <p:sp>
        <p:nvSpPr>
          <p:cNvPr id="278535" name="Text Box 3"/>
          <p:cNvSpPr txBox="1">
            <a:spLocks noChangeArrowheads="1"/>
          </p:cNvSpPr>
          <p:nvPr/>
        </p:nvSpPr>
        <p:spPr bwMode="auto">
          <a:xfrm>
            <a:off x="0" y="1066800"/>
            <a:ext cx="9372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/>
              <a:t>What is a Scientific Precedent in Patent Law?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5" name="Text Box 3"/>
          <p:cNvSpPr txBox="1">
            <a:spLocks noChangeArrowheads="1"/>
          </p:cNvSpPr>
          <p:nvPr/>
        </p:nvSpPr>
        <p:spPr bwMode="auto">
          <a:xfrm>
            <a:off x="381000" y="15240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dirty="0"/>
              <a:t>What is Scholarship?</a:t>
            </a:r>
          </a:p>
        </p:txBody>
      </p:sp>
      <p:pic>
        <p:nvPicPr>
          <p:cNvPr id="26829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326438" cy="2524125"/>
          </a:xfrm>
          <a:prstGeom prst="rect">
            <a:avLst/>
          </a:prstGeom>
          <a:noFill/>
        </p:spPr>
      </p:pic>
      <p:pic>
        <p:nvPicPr>
          <p:cNvPr id="26829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114800"/>
            <a:ext cx="7620000" cy="2417763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57200" y="762000"/>
            <a:ext cx="845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dirty="0" smtClean="0">
                <a:solidFill>
                  <a:srgbClr val="66FF66"/>
                </a:solidFill>
              </a:rPr>
              <a:t>*also indexed in Chemical Abstracts!</a:t>
            </a:r>
            <a:endParaRPr lang="en-US" sz="3200" dirty="0">
              <a:solidFill>
                <a:srgbClr val="66FF66"/>
              </a:solidFill>
            </a:endParaRPr>
          </a:p>
        </p:txBody>
      </p:sp>
      <p:sp>
        <p:nvSpPr>
          <p:cNvPr id="6" name="Line 1037"/>
          <p:cNvSpPr>
            <a:spLocks noChangeShapeType="1"/>
          </p:cNvSpPr>
          <p:nvPr/>
        </p:nvSpPr>
        <p:spPr bwMode="auto">
          <a:xfrm flipH="1">
            <a:off x="838200" y="1219200"/>
            <a:ext cx="762000" cy="11430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5334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 dirty="0" smtClean="0"/>
              <a:t>The </a:t>
            </a:r>
            <a:r>
              <a:rPr lang="en-US" sz="4000" dirty="0" err="1" smtClean="0"/>
              <a:t>UsefulChem</a:t>
            </a:r>
            <a:r>
              <a:rPr lang="en-US" sz="4000" dirty="0" smtClean="0"/>
              <a:t> Project (2005)</a:t>
            </a:r>
            <a:endParaRPr lang="en-US" sz="4000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2743200"/>
            <a:ext cx="8610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>
                <a:solidFill>
                  <a:srgbClr val="FFFF00"/>
                </a:solidFill>
              </a:rPr>
              <a:t>What </a:t>
            </a:r>
            <a:r>
              <a:rPr lang="en-US" sz="3600" dirty="0" smtClean="0">
                <a:solidFill>
                  <a:srgbClr val="FFFF00"/>
                </a:solidFill>
              </a:rPr>
              <a:t>would happen if a chemistry project was completely transparent in real time?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90800"/>
            <a:ext cx="82026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57200"/>
            <a:ext cx="80406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228600" y="5715000"/>
            <a:ext cx="876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>
                <a:solidFill>
                  <a:srgbClr val="66FF66"/>
                </a:solidFill>
              </a:rPr>
              <a:t>Motivation: </a:t>
            </a:r>
            <a:r>
              <a:rPr lang="en-US" sz="3600">
                <a:solidFill>
                  <a:srgbClr val="FFC000"/>
                </a:solidFill>
              </a:rPr>
              <a:t>Faster Science,</a:t>
            </a:r>
            <a:r>
              <a:rPr lang="en-US" sz="3600">
                <a:solidFill>
                  <a:srgbClr val="66FF66"/>
                </a:solidFill>
              </a:rPr>
              <a:t> </a:t>
            </a:r>
            <a:r>
              <a:rPr lang="en-US" sz="3600">
                <a:solidFill>
                  <a:srgbClr val="CCFF66"/>
                </a:solidFill>
              </a:rPr>
              <a:t>Better Science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8458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6000">
                <a:solidFill>
                  <a:srgbClr val="FF0000"/>
                </a:solidFill>
              </a:rPr>
              <a:t>TRUST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1000" y="4343400"/>
            <a:ext cx="8458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6000">
                <a:solidFill>
                  <a:srgbClr val="CCFF66"/>
                </a:solidFill>
              </a:rPr>
              <a:t>PROOF</a:t>
            </a:r>
          </a:p>
        </p:txBody>
      </p:sp>
      <p:sp>
        <p:nvSpPr>
          <p:cNvPr id="18436" name="Right Arrow 4"/>
          <p:cNvSpPr>
            <a:spLocks noChangeArrowheads="1"/>
          </p:cNvSpPr>
          <p:nvPr/>
        </p:nvSpPr>
        <p:spPr bwMode="auto">
          <a:xfrm rot="5400000">
            <a:off x="3695700" y="3162300"/>
            <a:ext cx="1524000" cy="685800"/>
          </a:xfrm>
          <a:prstGeom prst="rightArrow">
            <a:avLst>
              <a:gd name="adj1" fmla="val 50000"/>
              <a:gd name="adj2" fmla="val 49990"/>
            </a:avLst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16002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 dirty="0" smtClean="0">
                <a:solidFill>
                  <a:srgbClr val="66FF66"/>
                </a:solidFill>
              </a:rPr>
              <a:t>First record </a:t>
            </a:r>
            <a:r>
              <a:rPr lang="en-US" sz="4000" dirty="0" smtClean="0"/>
              <a:t>then </a:t>
            </a:r>
            <a:r>
              <a:rPr lang="en-US" sz="4000" dirty="0" smtClean="0">
                <a:solidFill>
                  <a:srgbClr val="FFFF00"/>
                </a:solidFill>
              </a:rPr>
              <a:t>abstract structure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32004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dirty="0" smtClean="0"/>
              <a:t>In order to be discoverable use Google friendly formats (simple HTML, no login)   </a:t>
            </a:r>
            <a:endParaRPr lang="en-US" sz="36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47244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dirty="0" smtClean="0"/>
              <a:t>In order to be replicable use free hosted tools (</a:t>
            </a:r>
            <a:r>
              <a:rPr lang="en-US" sz="3600" dirty="0" err="1" smtClean="0"/>
              <a:t>Wikispaces</a:t>
            </a:r>
            <a:r>
              <a:rPr lang="en-US" sz="3600" dirty="0" smtClean="0"/>
              <a:t>, Google Spreadsheets)</a:t>
            </a:r>
            <a:endParaRPr lang="en-US" sz="36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5334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 dirty="0" smtClean="0"/>
              <a:t>Strategy for an Open Notebook:</a:t>
            </a:r>
            <a:endParaRPr lang="en-US" sz="40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0480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solidFill>
                  <a:srgbClr val="66FF66"/>
                </a:solidFill>
              </a:rPr>
              <a:t>UsefulChem</a:t>
            </a:r>
            <a:r>
              <a:rPr lang="en-US" sz="3600" dirty="0" smtClean="0">
                <a:solidFill>
                  <a:srgbClr val="66FF66"/>
                </a:solidFill>
              </a:rPr>
              <a:t> Project:</a:t>
            </a:r>
            <a:r>
              <a:rPr lang="en-US" sz="3600" dirty="0" smtClean="0"/>
              <a:t> Open Primary Research in Drug Design using Web2.0 tools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3581400" y="2819400"/>
            <a:ext cx="1676400" cy="6048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" pitchFamily="34" charset="0"/>
              </a:rPr>
              <a:t>Docking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3429000" y="4038600"/>
            <a:ext cx="1970088" cy="604838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" pitchFamily="34" charset="0"/>
              </a:rPr>
              <a:t>Synthesis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3657600" y="5410200"/>
            <a:ext cx="1539875" cy="604838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" pitchFamily="34" charset="0"/>
              </a:rPr>
              <a:t>Testing</a:t>
            </a: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228600" y="2362200"/>
            <a:ext cx="2803525" cy="109220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Arial" pitchFamily="34" charset="0"/>
              </a:rPr>
              <a:t>Rajarshi Guha</a:t>
            </a:r>
          </a:p>
          <a:p>
            <a:pPr algn="ctr"/>
            <a:r>
              <a:rPr lang="en-US" sz="3200">
                <a:latin typeface="Arial" pitchFamily="34" charset="0"/>
              </a:rPr>
              <a:t>Indiana U</a:t>
            </a: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762000" y="3657600"/>
            <a:ext cx="2195513" cy="1092200"/>
          </a:xfrm>
          <a:prstGeom prst="rect">
            <a:avLst/>
          </a:prstGeom>
          <a:noFill/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Arial" pitchFamily="34" charset="0"/>
              </a:rPr>
              <a:t>JC Bradley</a:t>
            </a:r>
          </a:p>
          <a:p>
            <a:pPr algn="ctr"/>
            <a:r>
              <a:rPr lang="en-US" sz="3200">
                <a:latin typeface="Arial" pitchFamily="34" charset="0"/>
              </a:rPr>
              <a:t>Drexel U</a:t>
            </a: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292100" y="5029200"/>
            <a:ext cx="2827338" cy="1579563"/>
          </a:xfrm>
          <a:prstGeom prst="rect">
            <a:avLst/>
          </a:prstGeom>
          <a:noFill/>
          <a:ln w="25400" algn="ctr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Arial" pitchFamily="34" charset="0"/>
              </a:rPr>
              <a:t>Phil Rosenthal</a:t>
            </a:r>
          </a:p>
          <a:p>
            <a:pPr algn="ctr"/>
            <a:r>
              <a:rPr lang="en-US" sz="3200">
                <a:latin typeface="Arial" pitchFamily="34" charset="0"/>
              </a:rPr>
              <a:t>UCSF</a:t>
            </a:r>
          </a:p>
          <a:p>
            <a:pPr algn="ctr"/>
            <a:r>
              <a:rPr lang="en-US" sz="3200">
                <a:latin typeface="Arial" pitchFamily="34" charset="0"/>
              </a:rPr>
              <a:t>(malaria)</a:t>
            </a:r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5778500" y="5105400"/>
            <a:ext cx="2960688" cy="1579563"/>
          </a:xfrm>
          <a:prstGeom prst="rect">
            <a:avLst/>
          </a:prstGeom>
          <a:noFill/>
          <a:ln w="25400" algn="ctr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Arial" pitchFamily="34" charset="0"/>
              </a:rPr>
              <a:t>Dan Zaharevitz</a:t>
            </a:r>
          </a:p>
          <a:p>
            <a:pPr algn="ctr"/>
            <a:r>
              <a:rPr lang="en-US" sz="3200">
                <a:latin typeface="Arial" pitchFamily="34" charset="0"/>
              </a:rPr>
              <a:t>NCI</a:t>
            </a:r>
          </a:p>
          <a:p>
            <a:pPr algn="ctr"/>
            <a:r>
              <a:rPr lang="en-US" sz="3200">
                <a:latin typeface="Arial" pitchFamily="34" charset="0"/>
              </a:rPr>
              <a:t>(tumors)</a:t>
            </a:r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6019800" y="2362200"/>
            <a:ext cx="2713038" cy="109220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" pitchFamily="34" charset="0"/>
              </a:rPr>
              <a:t>Tsu-Soo Tan</a:t>
            </a:r>
          </a:p>
          <a:p>
            <a:r>
              <a:rPr lang="en-US" sz="3200">
                <a:latin typeface="Arial" pitchFamily="34" charset="0"/>
              </a:rPr>
              <a:t>Nanyang Inst.</a:t>
            </a:r>
          </a:p>
        </p:txBody>
      </p:sp>
      <p:sp>
        <p:nvSpPr>
          <p:cNvPr id="8203" name="AutoShape 12"/>
          <p:cNvSpPr>
            <a:spLocks noChangeArrowheads="1"/>
          </p:cNvSpPr>
          <p:nvPr/>
        </p:nvSpPr>
        <p:spPr bwMode="auto">
          <a:xfrm rot="5400000">
            <a:off x="4152900" y="35433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8204" name="AutoShape 13"/>
          <p:cNvSpPr>
            <a:spLocks noChangeArrowheads="1"/>
          </p:cNvSpPr>
          <p:nvPr/>
        </p:nvSpPr>
        <p:spPr bwMode="auto">
          <a:xfrm rot="5400000">
            <a:off x="4076700" y="4838700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1039"/>
            <a:ext cx="8896350" cy="644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981200"/>
            <a:ext cx="3810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152400" y="304800"/>
            <a:ext cx="8763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>
                <a:solidFill>
                  <a:srgbClr val="66FF66"/>
                </a:solidFill>
              </a:rPr>
              <a:t>Malaria Target: falcipain-2 </a:t>
            </a:r>
          </a:p>
          <a:p>
            <a:pPr algn="ctr" eaLnBrk="0" hangingPunct="0"/>
            <a:r>
              <a:rPr lang="en-US" sz="3600">
                <a:solidFill>
                  <a:srgbClr val="66FF66"/>
                </a:solidFill>
              </a:rPr>
              <a:t>involved in hemoglobin metabolism</a:t>
            </a:r>
            <a:endParaRPr lang="en-US" sz="3600"/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581400"/>
            <a:ext cx="31257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1524000"/>
            <a:ext cx="22288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3505200" y="6477000"/>
            <a:ext cx="114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Dana.org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00200"/>
            <a:ext cx="5905500" cy="502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53" name="Rectangle 5"/>
          <p:cNvSpPr>
            <a:spLocks noChangeArrowheads="1"/>
          </p:cNvSpPr>
          <p:nvPr/>
        </p:nvSpPr>
        <p:spPr bwMode="auto">
          <a:xfrm>
            <a:off x="228600" y="3048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cs typeface="Arial" charset="0"/>
              </a:rPr>
              <a:t>Outcome of </a:t>
            </a:r>
            <a:r>
              <a:rPr lang="en-US" sz="3600" dirty="0" err="1">
                <a:cs typeface="Arial" charset="0"/>
              </a:rPr>
              <a:t>Guha</a:t>
            </a:r>
            <a:r>
              <a:rPr lang="en-US" sz="3600" dirty="0">
                <a:cs typeface="Arial" charset="0"/>
              </a:rPr>
              <a:t>-Bradley-Rosenthal collaboration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371600"/>
            <a:ext cx="4648200" cy="465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04800" y="152400"/>
            <a:ext cx="8458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/>
              <a:t>The Ugi reaction: can we predict precipitation?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381000" y="6273800"/>
            <a:ext cx="845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>
                <a:solidFill>
                  <a:srgbClr val="FFFF00"/>
                </a:solidFill>
              </a:rPr>
              <a:t>Can we predict solubility in organic solvents?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762000" y="381000"/>
            <a:ext cx="7543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/>
              <a:t>Crowdsourcing Solubility Data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6248400"/>
            <a:ext cx="42497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1219200"/>
            <a:ext cx="45815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5943600"/>
            <a:ext cx="54102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762000" y="228600"/>
            <a:ext cx="7543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/>
              <a:t>ONS Challenge Judges</a:t>
            </a:r>
          </a:p>
        </p:txBody>
      </p:sp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219200"/>
            <a:ext cx="7924800" cy="3916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6248400"/>
            <a:ext cx="48942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762000" y="228600"/>
            <a:ext cx="754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/>
              <a:t>ONS Submeta Award Winners</a:t>
            </a:r>
          </a:p>
        </p:txBody>
      </p:sp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066800"/>
            <a:ext cx="48895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28800"/>
            <a:ext cx="768191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762000" y="457200"/>
            <a:ext cx="7543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/>
              <a:t>Data provenance: </a:t>
            </a:r>
          </a:p>
          <a:p>
            <a:pPr algn="ctr" eaLnBrk="0" hangingPunct="0"/>
            <a:r>
              <a:rPr lang="en-US" sz="3600"/>
              <a:t>From Wikipedia to…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524000"/>
            <a:ext cx="38100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600200"/>
            <a:ext cx="3810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787900"/>
            <a:ext cx="35052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5029200"/>
            <a:ext cx="34956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3"/>
          <p:cNvSpPr>
            <a:spLocks noChangeArrowheads="1"/>
          </p:cNvSpPr>
          <p:nvPr/>
        </p:nvSpPr>
        <p:spPr bwMode="auto">
          <a:xfrm>
            <a:off x="762000" y="381000"/>
            <a:ext cx="7543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/>
              <a:t>…the lab notebook and raw data</a:t>
            </a:r>
          </a:p>
        </p:txBody>
      </p:sp>
      <p:sp>
        <p:nvSpPr>
          <p:cNvPr id="51207" name="Right Arrow 6"/>
          <p:cNvSpPr>
            <a:spLocks noChangeAspect="1"/>
          </p:cNvSpPr>
          <p:nvPr/>
        </p:nvSpPr>
        <p:spPr bwMode="auto">
          <a:xfrm>
            <a:off x="4038600" y="3200400"/>
            <a:ext cx="9144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/>
          </a:p>
        </p:txBody>
      </p:sp>
      <p:sp>
        <p:nvSpPr>
          <p:cNvPr id="51208" name="Right Arrow 7"/>
          <p:cNvSpPr>
            <a:spLocks noChangeAspect="1"/>
          </p:cNvSpPr>
          <p:nvPr/>
        </p:nvSpPr>
        <p:spPr bwMode="auto">
          <a:xfrm rot="8436342">
            <a:off x="4048125" y="4291013"/>
            <a:ext cx="1100138" cy="182562"/>
          </a:xfrm>
          <a:prstGeom prst="rightArrow">
            <a:avLst>
              <a:gd name="adj1" fmla="val 50000"/>
              <a:gd name="adj2" fmla="val 50218"/>
            </a:avLst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/>
          </a:p>
        </p:txBody>
      </p:sp>
      <p:sp>
        <p:nvSpPr>
          <p:cNvPr id="51209" name="Right Arrow 8"/>
          <p:cNvSpPr>
            <a:spLocks noChangeAspect="1"/>
          </p:cNvSpPr>
          <p:nvPr/>
        </p:nvSpPr>
        <p:spPr bwMode="auto">
          <a:xfrm>
            <a:off x="4343400" y="5638800"/>
            <a:ext cx="9144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600200"/>
            <a:ext cx="65341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TextBox 5"/>
          <p:cNvSpPr txBox="1">
            <a:spLocks noChangeArrowheads="1"/>
          </p:cNvSpPr>
          <p:nvPr/>
        </p:nvSpPr>
        <p:spPr bwMode="auto">
          <a:xfrm>
            <a:off x="515938" y="4419600"/>
            <a:ext cx="86280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en-US" sz="3200">
                <a:solidFill>
                  <a:srgbClr val="FFC000"/>
                </a:solidFill>
              </a:rPr>
              <a:t>Concentration (0.4, 0.2, 0.07 M)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sz="3200">
                <a:solidFill>
                  <a:srgbClr val="FFC000"/>
                </a:solidFill>
              </a:rPr>
              <a:t>Solvent (methanol, ethanol, acetonitrile, THF)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sz="3200">
                <a:solidFill>
                  <a:srgbClr val="FFC000"/>
                </a:solidFill>
              </a:rPr>
              <a:t>Excess of some reagents (1.2 eq.)</a:t>
            </a:r>
          </a:p>
        </p:txBody>
      </p:sp>
      <p:sp>
        <p:nvSpPr>
          <p:cNvPr id="65540" name="Rectangle 7"/>
          <p:cNvSpPr>
            <a:spLocks noChangeArrowheads="1"/>
          </p:cNvSpPr>
          <p:nvPr/>
        </p:nvSpPr>
        <p:spPr bwMode="auto">
          <a:xfrm>
            <a:off x="533400" y="228600"/>
            <a:ext cx="8153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/>
              <a:t>How does Open Notebook Science fit with traditional publication?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8647113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Text Box 5"/>
          <p:cNvSpPr txBox="1">
            <a:spLocks noChangeArrowheads="1"/>
          </p:cNvSpPr>
          <p:nvPr/>
        </p:nvSpPr>
        <p:spPr bwMode="auto">
          <a:xfrm>
            <a:off x="2133600" y="381000"/>
            <a:ext cx="500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/>
              <a:t>Paper written on Wiki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7" name="AutoShape 1077"/>
          <p:cNvSpPr>
            <a:spLocks noChangeArrowheads="1"/>
          </p:cNvSpPr>
          <p:nvPr/>
        </p:nvSpPr>
        <p:spPr bwMode="auto">
          <a:xfrm>
            <a:off x="5943600" y="5638800"/>
            <a:ext cx="2438400" cy="762000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66" name="Text Box 1026"/>
          <p:cNvSpPr txBox="1">
            <a:spLocks noChangeArrowheads="1"/>
          </p:cNvSpPr>
          <p:nvPr/>
        </p:nvSpPr>
        <p:spPr bwMode="auto">
          <a:xfrm>
            <a:off x="762000" y="1295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36867" name="Text Box 1027"/>
          <p:cNvSpPr txBox="1">
            <a:spLocks noChangeArrowheads="1"/>
          </p:cNvSpPr>
          <p:nvPr/>
        </p:nvSpPr>
        <p:spPr bwMode="auto">
          <a:xfrm>
            <a:off x="990600" y="1295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pic>
        <p:nvPicPr>
          <p:cNvPr id="36869" name="Picture 1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124200"/>
            <a:ext cx="914400" cy="90487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36870" name="Text Box 1030"/>
          <p:cNvSpPr txBox="1">
            <a:spLocks noChangeArrowheads="1"/>
          </p:cNvSpPr>
          <p:nvPr/>
        </p:nvSpPr>
        <p:spPr bwMode="auto">
          <a:xfrm>
            <a:off x="762000" y="4267200"/>
            <a:ext cx="10810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Human</a:t>
            </a:r>
          </a:p>
          <a:p>
            <a:r>
              <a:rPr lang="en-US"/>
              <a:t>Agent</a:t>
            </a:r>
          </a:p>
        </p:txBody>
      </p:sp>
      <p:sp>
        <p:nvSpPr>
          <p:cNvPr id="36871" name="Text Box 1031"/>
          <p:cNvSpPr txBox="1">
            <a:spLocks noChangeArrowheads="1"/>
          </p:cNvSpPr>
          <p:nvPr/>
        </p:nvSpPr>
        <p:spPr bwMode="auto">
          <a:xfrm>
            <a:off x="6367463" y="4419600"/>
            <a:ext cx="1758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Autonomous</a:t>
            </a:r>
          </a:p>
          <a:p>
            <a:r>
              <a:rPr lang="en-US"/>
              <a:t>Agent</a:t>
            </a:r>
          </a:p>
        </p:txBody>
      </p:sp>
      <p:pic>
        <p:nvPicPr>
          <p:cNvPr id="36873" name="Picture 10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5105400"/>
            <a:ext cx="6858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4" name="Picture 1034" descr="C:\Documents and Settings\Administrator\Application Data\Microsoft\Media Catalog\Downloaded Clips\cl2d\j011484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048000"/>
            <a:ext cx="758825" cy="1219200"/>
          </a:xfrm>
          <a:prstGeom prst="rect">
            <a:avLst/>
          </a:prstGeom>
          <a:noFill/>
        </p:spPr>
      </p:pic>
      <p:pic>
        <p:nvPicPr>
          <p:cNvPr id="36876" name="Picture 1036" descr="C:\Documents and Settings\Administrator\Application Data\Microsoft\Media Catalog\Downloaded Clips\cl0\BS01640_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1219200"/>
            <a:ext cx="979488" cy="990600"/>
          </a:xfrm>
          <a:prstGeom prst="rect">
            <a:avLst/>
          </a:prstGeom>
          <a:noFill/>
        </p:spPr>
      </p:pic>
      <p:grpSp>
        <p:nvGrpSpPr>
          <p:cNvPr id="5" name="Group 1040"/>
          <p:cNvGrpSpPr>
            <a:grpSpLocks/>
          </p:cNvGrpSpPr>
          <p:nvPr/>
        </p:nvGrpSpPr>
        <p:grpSpPr bwMode="auto">
          <a:xfrm>
            <a:off x="3429000" y="3276600"/>
            <a:ext cx="1676400" cy="838200"/>
            <a:chOff x="2544" y="1728"/>
            <a:chExt cx="1056" cy="528"/>
          </a:xfrm>
        </p:grpSpPr>
        <p:sp>
          <p:nvSpPr>
            <p:cNvPr id="36879" name="AutoShape 1039"/>
            <p:cNvSpPr>
              <a:spLocks noChangeArrowheads="1"/>
            </p:cNvSpPr>
            <p:nvPr/>
          </p:nvSpPr>
          <p:spPr bwMode="auto">
            <a:xfrm>
              <a:off x="2544" y="1728"/>
              <a:ext cx="1056" cy="528"/>
            </a:xfrm>
            <a:prstGeom prst="cube">
              <a:avLst>
                <a:gd name="adj" fmla="val 25000"/>
              </a:avLst>
            </a:prstGeom>
            <a:solidFill>
              <a:srgbClr val="3399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8" name="Text Box 1038"/>
            <p:cNvSpPr txBox="1">
              <a:spLocks noChangeArrowheads="1"/>
            </p:cNvSpPr>
            <p:nvPr/>
          </p:nvSpPr>
          <p:spPr bwMode="auto">
            <a:xfrm>
              <a:off x="2640" y="1920"/>
              <a:ext cx="7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="1">
                  <a:solidFill>
                    <a:srgbClr val="FFFF00"/>
                  </a:solidFill>
                </a:rPr>
                <a:t>SMIRP</a:t>
              </a:r>
            </a:p>
          </p:txBody>
        </p:sp>
      </p:grpSp>
      <p:sp>
        <p:nvSpPr>
          <p:cNvPr id="36886" name="Line 1046"/>
          <p:cNvSpPr>
            <a:spLocks noChangeShapeType="1"/>
          </p:cNvSpPr>
          <p:nvPr/>
        </p:nvSpPr>
        <p:spPr bwMode="auto">
          <a:xfrm flipH="1" flipV="1">
            <a:off x="4953000" y="2057400"/>
            <a:ext cx="18288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6887" name="Line 1047"/>
          <p:cNvSpPr>
            <a:spLocks noChangeShapeType="1"/>
          </p:cNvSpPr>
          <p:nvPr/>
        </p:nvSpPr>
        <p:spPr bwMode="auto">
          <a:xfrm flipH="1" flipV="1">
            <a:off x="4343400" y="42672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6888" name="Line 1048"/>
          <p:cNvSpPr>
            <a:spLocks noChangeShapeType="1"/>
          </p:cNvSpPr>
          <p:nvPr/>
        </p:nvSpPr>
        <p:spPr bwMode="auto">
          <a:xfrm flipH="1" flipV="1">
            <a:off x="4267200" y="2667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6889" name="Line 1049"/>
          <p:cNvSpPr>
            <a:spLocks noChangeShapeType="1"/>
          </p:cNvSpPr>
          <p:nvPr/>
        </p:nvSpPr>
        <p:spPr bwMode="auto">
          <a:xfrm flipH="1">
            <a:off x="5105400" y="4114800"/>
            <a:ext cx="15240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6890" name="Line 1050"/>
          <p:cNvSpPr>
            <a:spLocks noChangeShapeType="1"/>
          </p:cNvSpPr>
          <p:nvPr/>
        </p:nvSpPr>
        <p:spPr bwMode="auto">
          <a:xfrm flipH="1" flipV="1">
            <a:off x="1981200" y="4114800"/>
            <a:ext cx="18288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6891" name="Line 1051"/>
          <p:cNvSpPr>
            <a:spLocks noChangeShapeType="1"/>
          </p:cNvSpPr>
          <p:nvPr/>
        </p:nvSpPr>
        <p:spPr bwMode="auto">
          <a:xfrm flipV="1">
            <a:off x="1981200" y="2133600"/>
            <a:ext cx="16002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6896" name="Text Box 1056"/>
          <p:cNvSpPr txBox="1">
            <a:spLocks noChangeArrowheads="1"/>
          </p:cNvSpPr>
          <p:nvPr/>
        </p:nvSpPr>
        <p:spPr bwMode="auto">
          <a:xfrm>
            <a:off x="6858000" y="5181600"/>
            <a:ext cx="827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(Bot)</a:t>
            </a:r>
          </a:p>
        </p:txBody>
      </p:sp>
      <p:sp>
        <p:nvSpPr>
          <p:cNvPr id="36898" name="Text Box 1058"/>
          <p:cNvSpPr txBox="1">
            <a:spLocks noChangeArrowheads="1"/>
          </p:cNvSpPr>
          <p:nvPr/>
        </p:nvSpPr>
        <p:spPr bwMode="auto">
          <a:xfrm>
            <a:off x="3733800" y="2209800"/>
            <a:ext cx="121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Browser</a:t>
            </a:r>
          </a:p>
        </p:txBody>
      </p:sp>
      <p:sp>
        <p:nvSpPr>
          <p:cNvPr id="36899" name="Text Box 1059"/>
          <p:cNvSpPr txBox="1">
            <a:spLocks noChangeArrowheads="1"/>
          </p:cNvSpPr>
          <p:nvPr/>
        </p:nvSpPr>
        <p:spPr bwMode="auto">
          <a:xfrm>
            <a:off x="3886200" y="5867400"/>
            <a:ext cx="87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Excel</a:t>
            </a:r>
          </a:p>
        </p:txBody>
      </p:sp>
      <p:sp>
        <p:nvSpPr>
          <p:cNvPr id="36908" name="Text Box 1068"/>
          <p:cNvSpPr txBox="1">
            <a:spLocks noChangeArrowheads="1"/>
          </p:cNvSpPr>
          <p:nvPr/>
        </p:nvSpPr>
        <p:spPr bwMode="auto">
          <a:xfrm>
            <a:off x="30928" y="381000"/>
            <a:ext cx="9113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/>
              <a:t>The SMIRP model for a hybrid Human/Autonomous Agent System</a:t>
            </a:r>
          </a:p>
        </p:txBody>
      </p:sp>
      <p:sp>
        <p:nvSpPr>
          <p:cNvPr id="36916" name="Text Box 1076"/>
          <p:cNvSpPr txBox="1">
            <a:spLocks noChangeArrowheads="1"/>
          </p:cNvSpPr>
          <p:nvPr/>
        </p:nvSpPr>
        <p:spPr bwMode="auto">
          <a:xfrm>
            <a:off x="6096000" y="5638800"/>
            <a:ext cx="251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err="1"/>
              <a:t>Anthropomimetic</a:t>
            </a:r>
            <a:r>
              <a:rPr lang="en-US" dirty="0"/>
              <a:t> </a:t>
            </a:r>
          </a:p>
          <a:p>
            <a:r>
              <a:rPr lang="en-US" dirty="0"/>
              <a:t>Design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05000"/>
            <a:ext cx="7313613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Text Box 5"/>
          <p:cNvSpPr txBox="1">
            <a:spLocks noChangeArrowheads="1"/>
          </p:cNvSpPr>
          <p:nvPr/>
        </p:nvSpPr>
        <p:spPr bwMode="auto">
          <a:xfrm>
            <a:off x="457200" y="304800"/>
            <a:ext cx="8458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/>
              <a:t>References to papers, blog posts, lab notebook pages, raw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362200"/>
            <a:ext cx="48768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Text Box 5"/>
          <p:cNvSpPr txBox="1">
            <a:spLocks noChangeArrowheads="1"/>
          </p:cNvSpPr>
          <p:nvPr/>
        </p:nvSpPr>
        <p:spPr bwMode="auto">
          <a:xfrm>
            <a:off x="304800" y="457200"/>
            <a:ext cx="8458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/>
              <a:t>Paper on Journal of Visualized Experiments (JoVE)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86000"/>
            <a:ext cx="7208838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Text Box 5"/>
          <p:cNvSpPr txBox="1">
            <a:spLocks noChangeArrowheads="1"/>
          </p:cNvSpPr>
          <p:nvPr/>
        </p:nvSpPr>
        <p:spPr bwMode="auto">
          <a:xfrm>
            <a:off x="304800" y="762000"/>
            <a:ext cx="845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/>
              <a:t>Pre-print on Nature Precedings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Text Box 6"/>
          <p:cNvSpPr txBox="1">
            <a:spLocks noChangeArrowheads="1"/>
          </p:cNvSpPr>
          <p:nvPr/>
        </p:nvSpPr>
        <p:spPr bwMode="auto">
          <a:xfrm>
            <a:off x="496888" y="350838"/>
            <a:ext cx="822642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22325">
              <a:lnSpc>
                <a:spcPct val="95000"/>
              </a:lnSpc>
            </a:pPr>
            <a:r>
              <a:rPr lang="en-US" sz="3200">
                <a:solidFill>
                  <a:srgbClr val="E5FFFF"/>
                </a:solidFill>
              </a:rPr>
              <a:t>ONSArchive: Semi-Automated Snapshot of the Entire Scientific Record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990600" y="1219200"/>
          <a:ext cx="7239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Text Box 6"/>
          <p:cNvSpPr txBox="1">
            <a:spLocks noChangeArrowheads="1"/>
          </p:cNvSpPr>
          <p:nvPr/>
        </p:nvSpPr>
        <p:spPr bwMode="auto">
          <a:xfrm>
            <a:off x="496888" y="350838"/>
            <a:ext cx="82264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22325">
              <a:lnSpc>
                <a:spcPct val="95000"/>
              </a:lnSpc>
            </a:pPr>
            <a:r>
              <a:rPr lang="en-US" sz="3600">
                <a:solidFill>
                  <a:srgbClr val="E5FFFF"/>
                </a:solidFill>
              </a:rPr>
              <a:t>Lulu.com Data Disks</a:t>
            </a:r>
          </a:p>
        </p:txBody>
      </p:sp>
      <p:pic>
        <p:nvPicPr>
          <p:cNvPr id="249859" name="Picture 2" descr="C:\Users\alang\Desktop\MyMesh\ORU\My ppts\Elluminate2010\ArchiveDis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990600"/>
            <a:ext cx="8991600" cy="58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 descr="C:\Users\alang\Desktop\MyMesh\ORU\My ppts\Elluminate2010\cdur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901700"/>
            <a:ext cx="6186488" cy="469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81200"/>
            <a:ext cx="5486400" cy="43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524000"/>
            <a:ext cx="32480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ounded Rectangle 3"/>
          <p:cNvSpPr>
            <a:spLocks noChangeArrowheads="1"/>
          </p:cNvSpPr>
          <p:nvPr/>
        </p:nvSpPr>
        <p:spPr bwMode="auto">
          <a:xfrm>
            <a:off x="3505200" y="2438400"/>
            <a:ext cx="685800" cy="2590800"/>
          </a:xfrm>
          <a:prstGeom prst="roundRect">
            <a:avLst>
              <a:gd name="adj" fmla="val 16667"/>
            </a:avLst>
          </a:prstGeom>
          <a:solidFill>
            <a:srgbClr val="CCFF66">
              <a:alpha val="2313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1509" name="Line 4"/>
          <p:cNvSpPr>
            <a:spLocks noChangeShapeType="1"/>
          </p:cNvSpPr>
          <p:nvPr/>
        </p:nvSpPr>
        <p:spPr bwMode="auto">
          <a:xfrm flipV="1">
            <a:off x="4114800" y="3124200"/>
            <a:ext cx="1981200" cy="838200"/>
          </a:xfrm>
          <a:prstGeom prst="line">
            <a:avLst/>
          </a:prstGeom>
          <a:noFill/>
          <a:ln w="76200">
            <a:solidFill>
              <a:srgbClr val="66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0" name="Text Box 3"/>
          <p:cNvSpPr txBox="1">
            <a:spLocks noChangeArrowheads="1"/>
          </p:cNvSpPr>
          <p:nvPr/>
        </p:nvSpPr>
        <p:spPr bwMode="auto">
          <a:xfrm>
            <a:off x="457200" y="228600"/>
            <a:ext cx="8686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/>
              <a:t>Interactive NMR spectra using JSpecView and JCAMP-DX</a:t>
            </a:r>
          </a:p>
        </p:txBody>
      </p:sp>
      <p:pic>
        <p:nvPicPr>
          <p:cNvPr id="215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6019800"/>
            <a:ext cx="44958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143000"/>
            <a:ext cx="58674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04800" y="45720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/>
              <a:t>Raw Data As Images</a:t>
            </a: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447800"/>
            <a:ext cx="9429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ight Arrow 4"/>
          <p:cNvSpPr>
            <a:spLocks noChangeArrowheads="1"/>
          </p:cNvSpPr>
          <p:nvPr/>
        </p:nvSpPr>
        <p:spPr bwMode="auto">
          <a:xfrm>
            <a:off x="914400" y="4343400"/>
            <a:ext cx="1066800" cy="228600"/>
          </a:xfrm>
          <a:prstGeom prst="rightArrow">
            <a:avLst>
              <a:gd name="adj1" fmla="val 50000"/>
              <a:gd name="adj2" fmla="val 4999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3558" name="Right Arrow 5"/>
          <p:cNvSpPr>
            <a:spLocks noChangeArrowheads="1"/>
          </p:cNvSpPr>
          <p:nvPr/>
        </p:nvSpPr>
        <p:spPr bwMode="auto">
          <a:xfrm>
            <a:off x="838200" y="3124200"/>
            <a:ext cx="3276600" cy="228600"/>
          </a:xfrm>
          <a:prstGeom prst="rightArrow">
            <a:avLst>
              <a:gd name="adj1" fmla="val 50000"/>
              <a:gd name="adj2" fmla="val 49968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3559" name="Text Box 3"/>
          <p:cNvSpPr txBox="1">
            <a:spLocks noChangeArrowheads="1"/>
          </p:cNvSpPr>
          <p:nvPr/>
        </p:nvSpPr>
        <p:spPr bwMode="auto">
          <a:xfrm>
            <a:off x="-457200" y="2590800"/>
            <a:ext cx="251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rgbClr val="FFFF00"/>
                </a:solidFill>
              </a:rPr>
              <a:t>Splatter?</a:t>
            </a:r>
          </a:p>
        </p:txBody>
      </p:sp>
      <p:sp>
        <p:nvSpPr>
          <p:cNvPr id="23560" name="Text Box 3"/>
          <p:cNvSpPr txBox="1">
            <a:spLocks noChangeArrowheads="1"/>
          </p:cNvSpPr>
          <p:nvPr/>
        </p:nvSpPr>
        <p:spPr bwMode="auto">
          <a:xfrm>
            <a:off x="-381000" y="3962400"/>
            <a:ext cx="251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>
                <a:solidFill>
                  <a:srgbClr val="FFFF00"/>
                </a:solidFill>
              </a:rPr>
              <a:t>Some liquid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219200"/>
            <a:ext cx="5353050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277" name="Rectangle 5"/>
          <p:cNvSpPr>
            <a:spLocks noChangeArrowheads="1"/>
          </p:cNvSpPr>
          <p:nvPr/>
        </p:nvSpPr>
        <p:spPr bwMode="auto">
          <a:xfrm>
            <a:off x="-22860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en-US" sz="3200">
                <a:solidFill>
                  <a:srgbClr val="F9FB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YouTube for demonstrating experimental set-up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33600"/>
            <a:ext cx="38100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133600"/>
            <a:ext cx="38100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4800600"/>
            <a:ext cx="38100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304800" y="152400"/>
            <a:ext cx="868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/>
              <a:t>The importance of raw data availability</a:t>
            </a: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457200" y="5029200"/>
            <a:ext cx="281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/>
              <a:t>Missed in a prior publication on solubility for this compound</a:t>
            </a:r>
          </a:p>
        </p:txBody>
      </p:sp>
      <p:sp>
        <p:nvSpPr>
          <p:cNvPr id="25607" name="Right Arrow 6"/>
          <p:cNvSpPr>
            <a:spLocks noChangeArrowheads="1"/>
          </p:cNvSpPr>
          <p:nvPr/>
        </p:nvSpPr>
        <p:spPr bwMode="auto">
          <a:xfrm>
            <a:off x="3429000" y="54864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3.bp.blogspot.com/_R3jz5f_NkRo/TAUh86qs5TI/AAAAAAAAA0w/AGtxEwRn3jo/s400/praziug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75120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248400"/>
            <a:ext cx="7175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800600"/>
            <a:ext cx="3352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81000" y="304800"/>
            <a:ext cx="8458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The Intersection of Open Notebooks (Bradley/Todd) and IP implications</a:t>
            </a: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609600" y="4724400"/>
            <a:ext cx="4038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Open Notebook could have blocked patent if done earlier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0"/>
            <a:ext cx="8034338" cy="1057275"/>
            <a:chOff x="720" y="336"/>
            <a:chExt cx="5061" cy="666"/>
          </a:xfrm>
        </p:grpSpPr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3038" y="336"/>
              <a:ext cx="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6152" name="Text Box 8"/>
            <p:cNvSpPr txBox="1">
              <a:spLocks noChangeArrowheads="1"/>
            </p:cNvSpPr>
            <p:nvPr/>
          </p:nvSpPr>
          <p:spPr bwMode="auto">
            <a:xfrm>
              <a:off x="720" y="672"/>
              <a:ext cx="506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800" dirty="0"/>
                <a:t>Approaches to Collaborative Electronic Notebooks</a:t>
              </a:r>
            </a:p>
          </p:txBody>
        </p:sp>
      </p:grp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1828800" y="2438400"/>
            <a:ext cx="5257800" cy="0"/>
          </a:xfrm>
          <a:prstGeom prst="line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066800" y="2209800"/>
            <a:ext cx="787400" cy="485775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rigid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514600" y="4038600"/>
            <a:ext cx="381867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66FF66"/>
                </a:solidFill>
                <a:latin typeface="Arial" pitchFamily="34" charset="0"/>
              </a:rPr>
              <a:t>SMIRP</a:t>
            </a:r>
          </a:p>
          <a:p>
            <a:r>
              <a:rPr lang="en-US" dirty="0">
                <a:solidFill>
                  <a:srgbClr val="66FF66"/>
                </a:solidFill>
                <a:latin typeface="Arial" pitchFamily="34" charset="0"/>
              </a:rPr>
              <a:t>compromise:</a:t>
            </a:r>
          </a:p>
          <a:p>
            <a:r>
              <a:rPr lang="en-US" dirty="0">
                <a:solidFill>
                  <a:srgbClr val="66FF66"/>
                </a:solidFill>
                <a:latin typeface="Arial" pitchFamily="34" charset="0"/>
              </a:rPr>
              <a:t>Rigid information representation</a:t>
            </a:r>
          </a:p>
          <a:p>
            <a:r>
              <a:rPr lang="en-US" dirty="0">
                <a:solidFill>
                  <a:srgbClr val="66FF66"/>
                </a:solidFill>
                <a:latin typeface="Arial" pitchFamily="34" charset="0"/>
              </a:rPr>
              <a:t>Flexible linking of modules</a:t>
            </a:r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V="1">
            <a:off x="4572000" y="251460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7086600" y="2209800"/>
            <a:ext cx="1141413" cy="485775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flexible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1050925" y="3013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793750" y="2895600"/>
            <a:ext cx="14818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>
                <a:solidFill>
                  <a:srgbClr val="66FF66"/>
                </a:solidFill>
              </a:rPr>
              <a:t>Structured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chemeClr val="folHlink"/>
                </a:solidFill>
              </a:rPr>
              <a:t>Generally</a:t>
            </a:r>
          </a:p>
          <a:p>
            <a:r>
              <a:rPr lang="en-US" dirty="0">
                <a:solidFill>
                  <a:schemeClr val="folHlink"/>
                </a:solidFill>
              </a:rPr>
              <a:t>domain</a:t>
            </a:r>
          </a:p>
          <a:p>
            <a:r>
              <a:rPr lang="en-US" dirty="0">
                <a:solidFill>
                  <a:schemeClr val="folHlink"/>
                </a:solidFill>
              </a:rPr>
              <a:t>specific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6705600" y="3048000"/>
            <a:ext cx="1763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>
                <a:solidFill>
                  <a:srgbClr val="66FF66"/>
                </a:solidFill>
              </a:rPr>
              <a:t>Adaptable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chemeClr val="folHlink"/>
                </a:solidFill>
              </a:rPr>
              <a:t>Unstructured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3581400" y="6400800"/>
            <a:ext cx="2280881" cy="338554"/>
          </a:xfrm>
          <a:prstGeom prst="rect">
            <a:avLst/>
          </a:prstGeom>
          <a:noFill/>
          <a:ln w="25400">
            <a:solidFill>
              <a:srgbClr val="00CC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dirty="0">
                <a:solidFill>
                  <a:srgbClr val="FFFF00"/>
                </a:solidFill>
              </a:rPr>
              <a:t>http://smirp.drexel.edu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871696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248400"/>
            <a:ext cx="5221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304800" y="152400"/>
            <a:ext cx="868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dirty="0"/>
              <a:t>Convenient web services for solubility measurement and prediction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629400" y="6172200"/>
            <a:ext cx="251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(Andrew Lang)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1.bp.blogspot.com/_R3jz5f_NkRo/TEygH0_HnZI/AAAAAAAAA3o/LPVD7W6zgPQ/s400/Predict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76882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400800"/>
            <a:ext cx="7532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533400" y="0"/>
            <a:ext cx="845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>
                <a:solidFill>
                  <a:srgbClr val="FFFF00"/>
                </a:solidFill>
              </a:rPr>
              <a:t>Other Web Services…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105400" y="5715000"/>
            <a:ext cx="403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(Andrew Lang)</a:t>
            </a:r>
          </a:p>
        </p:txBody>
      </p:sp>
      <p:sp>
        <p:nvSpPr>
          <p:cNvPr id="28678" name="Rectangle 3"/>
          <p:cNvSpPr>
            <a:spLocks noChangeArrowheads="1"/>
          </p:cNvSpPr>
          <p:nvPr/>
        </p:nvSpPr>
        <p:spPr bwMode="auto">
          <a:xfrm>
            <a:off x="381000" y="609600"/>
            <a:ext cx="845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/>
              <a:t>General Transparent Solubility Prediction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057400"/>
            <a:ext cx="52228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219200" y="609600"/>
            <a:ext cx="7086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Semi-Automated Measurement of solubility via web service analysis of JCAMP-DX files 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429000" y="6248400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(Andy Lang)</a:t>
            </a:r>
          </a:p>
        </p:txBody>
      </p:sp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5791200"/>
            <a:ext cx="7848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2.bp.blogspot.com/_R3jz5f_NkRo/TGgZlqYRLQI/AAAAAAAAA4I/2FwUHbrCIf4/s400/gree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52600"/>
            <a:ext cx="75215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457200" y="304800"/>
            <a:ext cx="8458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/>
              <a:t>Integration of Multiple Web Services to Recommend Solvents for Reactions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324600"/>
            <a:ext cx="6497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629400" y="6172200"/>
            <a:ext cx="251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(Andrew Lang)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 descr="C:\Users\alang\Desktop\MyMesh\ORU\My ppts\Elluminate2010\boo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760413"/>
            <a:ext cx="7519988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03" name="Picture 3" descr="C:\Users\alang\Desktop\MyMesh\ORU\My ppts\Elluminate2010\bookur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76200"/>
            <a:ext cx="65420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Picture 2" descr="C:\Users\alang\Desktop\MyMesh\ORU\My ppts\Elluminate2010\insideboo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" y="152400"/>
            <a:ext cx="8791575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6629400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2629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82248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22325">
              <a:lnSpc>
                <a:spcPct val="95000"/>
              </a:lnSpc>
            </a:pPr>
            <a:r>
              <a:rPr lang="en-US" sz="3600">
                <a:solidFill>
                  <a:srgbClr val="E5FFFF"/>
                </a:solidFill>
              </a:rPr>
              <a:t>Reaction Attempts Book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858000" cy="4606925"/>
          </a:xfrm>
          <a:prstGeom prst="rect">
            <a:avLst/>
          </a:prstGeom>
          <a:noFill/>
        </p:spPr>
      </p:pic>
      <p:sp>
        <p:nvSpPr>
          <p:cNvPr id="283653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8224838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22325">
              <a:lnSpc>
                <a:spcPct val="95000"/>
              </a:lnSpc>
            </a:pPr>
            <a:r>
              <a:rPr lang="en-US" sz="3600">
                <a:solidFill>
                  <a:srgbClr val="E5FFFF"/>
                </a:solidFill>
              </a:rPr>
              <a:t>Reaction Attempts Book: Reactants listed Alphabetically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7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82248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22325">
              <a:lnSpc>
                <a:spcPct val="95000"/>
              </a:lnSpc>
            </a:pPr>
            <a:r>
              <a:rPr lang="en-US" sz="3600">
                <a:solidFill>
                  <a:srgbClr val="E5FFFF"/>
                </a:solidFill>
              </a:rPr>
              <a:t>For all Formats of ONS Projects</a:t>
            </a:r>
          </a:p>
        </p:txBody>
      </p:sp>
      <p:pic>
        <p:nvPicPr>
          <p:cNvPr id="2621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33600"/>
            <a:ext cx="4495800" cy="2844800"/>
          </a:xfrm>
          <a:prstGeom prst="rect">
            <a:avLst/>
          </a:prstGeom>
          <a:noFill/>
        </p:spPr>
      </p:pic>
      <p:pic>
        <p:nvPicPr>
          <p:cNvPr id="2621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4429125" cy="2838450"/>
          </a:xfrm>
          <a:prstGeom prst="rect">
            <a:avLst/>
          </a:prstGeom>
          <a:noFill/>
        </p:spPr>
      </p:pic>
      <p:pic>
        <p:nvPicPr>
          <p:cNvPr id="26215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6019800"/>
            <a:ext cx="5105400" cy="614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73609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4.bp.blogspot.com/_R3jz5f_NkRo/TLiuv77qpBI/AAAAAAAAA5k/NUVNF-yvP5I/s400/mendservic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590800"/>
            <a:ext cx="7486311" cy="3200400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152400"/>
            <a:ext cx="81534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Dynamic links to private tagged </a:t>
            </a:r>
          </a:p>
          <a:p>
            <a:pPr algn="ctr"/>
            <a:r>
              <a:rPr lang="en-US" sz="3200" dirty="0" err="1" smtClean="0"/>
              <a:t>Mendeley</a:t>
            </a:r>
            <a:r>
              <a:rPr lang="en-US" sz="3200" dirty="0" smtClean="0"/>
              <a:t> collections</a:t>
            </a:r>
          </a:p>
          <a:p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324600"/>
            <a:ext cx="6934200" cy="26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58000" y="6248400"/>
            <a:ext cx="251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(Andrew Lang)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609600"/>
            <a:ext cx="6705600" cy="457200"/>
          </a:xfrm>
        </p:spPr>
        <p:txBody>
          <a:bodyPr/>
          <a:lstStyle/>
          <a:p>
            <a:r>
              <a:rPr lang="en-US" sz="3200" dirty="0">
                <a:solidFill>
                  <a:srgbClr val="F8F8F8"/>
                </a:solidFill>
              </a:rPr>
              <a:t>Fundamental Information Representation in SMIRP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1752600" y="2438400"/>
            <a:ext cx="1981200" cy="1981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5181600" y="2438400"/>
            <a:ext cx="1905000" cy="1981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057400" y="1905000"/>
            <a:ext cx="1360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Module 1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410200" y="1905000"/>
            <a:ext cx="1360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Module 2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905000" y="2667000"/>
            <a:ext cx="164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Parameter 1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905000" y="3276600"/>
            <a:ext cx="164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Parameter 2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334000" y="2667000"/>
            <a:ext cx="164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Parameter 4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5334000" y="3276600"/>
            <a:ext cx="164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Parameter 5</a:t>
            </a:r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 flipV="1">
            <a:off x="3657600" y="2971800"/>
            <a:ext cx="1676400" cy="533400"/>
          </a:xfrm>
          <a:prstGeom prst="line">
            <a:avLst/>
          </a:prstGeom>
          <a:noFill/>
          <a:ln w="38100">
            <a:solidFill>
              <a:srgbClr val="00FF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2667000" y="4572000"/>
            <a:ext cx="0" cy="838200"/>
          </a:xfrm>
          <a:prstGeom prst="line">
            <a:avLst/>
          </a:prstGeom>
          <a:noFill/>
          <a:ln w="76200">
            <a:solidFill>
              <a:srgbClr val="99CC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2819400" y="4648200"/>
            <a:ext cx="1181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instance</a:t>
            </a: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2057400" y="5486400"/>
            <a:ext cx="1219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Record 1</a:t>
            </a:r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6096000" y="4572000"/>
            <a:ext cx="0" cy="838200"/>
          </a:xfrm>
          <a:prstGeom prst="line">
            <a:avLst/>
          </a:prstGeom>
          <a:noFill/>
          <a:ln w="76200">
            <a:solidFill>
              <a:srgbClr val="99CC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6248400" y="4648200"/>
            <a:ext cx="1181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instance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5486400" y="5486400"/>
            <a:ext cx="1219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Record 2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609600" y="1905000"/>
            <a:ext cx="11245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(People)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609600" y="2667000"/>
            <a:ext cx="10358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(Name)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0" y="32766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</a:rPr>
              <a:t>(Employee of)</a:t>
            </a: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7162800" y="1905000"/>
            <a:ext cx="14327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(Company)</a:t>
            </a: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7239000" y="2590800"/>
            <a:ext cx="10358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(Name)</a:t>
            </a: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1905000" y="3810000"/>
            <a:ext cx="164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Parameter 3</a:t>
            </a: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609600" y="3810000"/>
            <a:ext cx="9832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(email)</a:t>
            </a: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7223125" y="3241675"/>
            <a:ext cx="12702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(Address)</a:t>
            </a: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593725" y="5451475"/>
            <a:ext cx="12369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Bill Gates</a:t>
            </a:r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6934200" y="5486400"/>
            <a:ext cx="12125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Microsoft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20" name="Text Box 5"/>
          <p:cNvSpPr txBox="1">
            <a:spLocks noChangeArrowheads="1"/>
          </p:cNvSpPr>
          <p:nvPr/>
        </p:nvSpPr>
        <p:spPr bwMode="auto">
          <a:xfrm>
            <a:off x="3124200" y="381000"/>
            <a:ext cx="2809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/>
              <a:t>Conclusions</a:t>
            </a:r>
          </a:p>
        </p:txBody>
      </p:sp>
      <p:sp>
        <p:nvSpPr>
          <p:cNvPr id="265222" name="Text Box 6"/>
          <p:cNvSpPr txBox="1">
            <a:spLocks noChangeArrowheads="1"/>
          </p:cNvSpPr>
          <p:nvPr/>
        </p:nvSpPr>
        <p:spPr bwMode="auto">
          <a:xfrm>
            <a:off x="334963" y="1371600"/>
            <a:ext cx="880903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Open Notebook Science can provide an additional channel to communicate useful scientific information</a:t>
            </a: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pPr>
              <a:buFontTx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Recording first for human consumption followed by abstracting the semantics later works but the format will be field specific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pPr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As long as proof is valued over trust there is no limit to what useful </a:t>
            </a:r>
            <a:r>
              <a:rPr lang="en-US" sz="2800" dirty="0" smtClean="0">
                <a:solidFill>
                  <a:srgbClr val="FFFF00"/>
                </a:solidFill>
              </a:rPr>
              <a:t>forms of scientific communication </a:t>
            </a:r>
            <a:r>
              <a:rPr lang="en-US" sz="2800" dirty="0">
                <a:solidFill>
                  <a:srgbClr val="FFFF00"/>
                </a:solidFill>
              </a:rPr>
              <a:t>will emerge.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ChangeArrowheads="1"/>
          </p:cNvSpPr>
          <p:nvPr/>
        </p:nvSpPr>
        <p:spPr bwMode="auto">
          <a:xfrm>
            <a:off x="1066800" y="1676400"/>
            <a:ext cx="7010400" cy="1828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027"/>
          <p:cNvGrpSpPr>
            <a:grpSpLocks/>
          </p:cNvGrpSpPr>
          <p:nvPr/>
        </p:nvGrpSpPr>
        <p:grpSpPr bwMode="auto">
          <a:xfrm>
            <a:off x="685669" y="533400"/>
            <a:ext cx="8081256" cy="685800"/>
            <a:chOff x="-261" y="240"/>
            <a:chExt cx="6468" cy="432"/>
          </a:xfrm>
        </p:grpSpPr>
        <p:sp>
          <p:nvSpPr>
            <p:cNvPr id="9222" name="Text Box 1030"/>
            <p:cNvSpPr txBox="1">
              <a:spLocks noChangeArrowheads="1"/>
            </p:cNvSpPr>
            <p:nvPr/>
          </p:nvSpPr>
          <p:spPr bwMode="auto">
            <a:xfrm>
              <a:off x="2765" y="384"/>
              <a:ext cx="1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9223" name="Text Box 1031"/>
            <p:cNvSpPr txBox="1">
              <a:spLocks noChangeArrowheads="1"/>
            </p:cNvSpPr>
            <p:nvPr/>
          </p:nvSpPr>
          <p:spPr bwMode="auto">
            <a:xfrm>
              <a:off x="-261" y="240"/>
              <a:ext cx="646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800" dirty="0"/>
                <a:t>Two approaches to the development of databases</a:t>
              </a:r>
            </a:p>
          </p:txBody>
        </p:sp>
      </p:grpSp>
      <p:pic>
        <p:nvPicPr>
          <p:cNvPr id="9224" name="Picture 10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362200"/>
            <a:ext cx="914400" cy="90487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10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362200"/>
            <a:ext cx="8382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6" name="Picture 10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286000"/>
            <a:ext cx="99060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7" name="Picture 10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495800"/>
            <a:ext cx="914400" cy="90487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228" name="Picture 10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495800"/>
            <a:ext cx="99060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9" name="Line 1037"/>
          <p:cNvSpPr>
            <a:spLocks noChangeShapeType="1"/>
          </p:cNvSpPr>
          <p:nvPr/>
        </p:nvSpPr>
        <p:spPr bwMode="auto">
          <a:xfrm>
            <a:off x="2286000" y="28194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230" name="Line 1038"/>
          <p:cNvSpPr>
            <a:spLocks noChangeShapeType="1"/>
          </p:cNvSpPr>
          <p:nvPr/>
        </p:nvSpPr>
        <p:spPr bwMode="auto">
          <a:xfrm>
            <a:off x="5181600" y="281940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231" name="Line 1039"/>
          <p:cNvSpPr>
            <a:spLocks noChangeShapeType="1"/>
          </p:cNvSpPr>
          <p:nvPr/>
        </p:nvSpPr>
        <p:spPr bwMode="auto">
          <a:xfrm>
            <a:off x="4343400" y="4953000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232" name="Text Box 1040"/>
          <p:cNvSpPr txBox="1">
            <a:spLocks noChangeArrowheads="1"/>
          </p:cNvSpPr>
          <p:nvPr/>
        </p:nvSpPr>
        <p:spPr bwMode="auto">
          <a:xfrm>
            <a:off x="2209800" y="1752600"/>
            <a:ext cx="16065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Communicate</a:t>
            </a:r>
          </a:p>
          <a:p>
            <a:r>
              <a:rPr lang="en-US" sz="2000"/>
              <a:t>anticipated </a:t>
            </a:r>
          </a:p>
          <a:p>
            <a:r>
              <a:rPr lang="en-US" sz="2000"/>
              <a:t>need</a:t>
            </a:r>
          </a:p>
        </p:txBody>
      </p:sp>
      <p:sp>
        <p:nvSpPr>
          <p:cNvPr id="9233" name="Text Box 1041"/>
          <p:cNvSpPr txBox="1">
            <a:spLocks noChangeArrowheads="1"/>
          </p:cNvSpPr>
          <p:nvPr/>
        </p:nvSpPr>
        <p:spPr bwMode="auto">
          <a:xfrm>
            <a:off x="5181600" y="1752600"/>
            <a:ext cx="1133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Design</a:t>
            </a:r>
          </a:p>
          <a:p>
            <a:r>
              <a:rPr lang="en-US" sz="2000"/>
              <a:t>database</a:t>
            </a:r>
          </a:p>
          <a:p>
            <a:r>
              <a:rPr lang="en-US" sz="2000"/>
              <a:t> structure</a:t>
            </a:r>
          </a:p>
        </p:txBody>
      </p:sp>
      <p:sp>
        <p:nvSpPr>
          <p:cNvPr id="9234" name="Text Box 1042"/>
          <p:cNvSpPr txBox="1">
            <a:spLocks noChangeArrowheads="1"/>
          </p:cNvSpPr>
          <p:nvPr/>
        </p:nvSpPr>
        <p:spPr bwMode="auto">
          <a:xfrm>
            <a:off x="4191000" y="3962400"/>
            <a:ext cx="24082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Let database structure</a:t>
            </a:r>
          </a:p>
          <a:p>
            <a:r>
              <a:rPr lang="en-US" sz="2000"/>
              <a:t>evolve</a:t>
            </a:r>
          </a:p>
          <a:p>
            <a:r>
              <a:rPr lang="en-US" sz="2000"/>
              <a:t>through use</a:t>
            </a:r>
          </a:p>
        </p:txBody>
      </p:sp>
      <p:sp>
        <p:nvSpPr>
          <p:cNvPr id="9235" name="Text Box 1043"/>
          <p:cNvSpPr txBox="1">
            <a:spLocks noChangeArrowheads="1"/>
          </p:cNvSpPr>
          <p:nvPr/>
        </p:nvSpPr>
        <p:spPr bwMode="auto">
          <a:xfrm>
            <a:off x="1447800" y="4572000"/>
            <a:ext cx="1309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itchFamily="34" charset="0"/>
              </a:rPr>
              <a:t>SMIRP</a:t>
            </a:r>
          </a:p>
        </p:txBody>
      </p:sp>
      <p:sp>
        <p:nvSpPr>
          <p:cNvPr id="9236" name="Rectangle 1044"/>
          <p:cNvSpPr>
            <a:spLocks noChangeArrowheads="1"/>
          </p:cNvSpPr>
          <p:nvPr/>
        </p:nvSpPr>
        <p:spPr bwMode="auto">
          <a:xfrm>
            <a:off x="1066800" y="3810000"/>
            <a:ext cx="7010400" cy="1828800"/>
          </a:xfrm>
          <a:prstGeom prst="rect">
            <a:avLst/>
          </a:prstGeom>
          <a:noFill/>
          <a:ln w="9525">
            <a:solidFill>
              <a:srgbClr val="66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85800" y="685800"/>
            <a:ext cx="78971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Case-study: </a:t>
            </a:r>
          </a:p>
          <a:p>
            <a:r>
              <a:rPr lang="en-US" sz="2400" dirty="0"/>
              <a:t>Evolution of SMIRP structure in a </a:t>
            </a:r>
            <a:r>
              <a:rPr lang="en-US" sz="2400" dirty="0" err="1" smtClean="0"/>
              <a:t>nanoscience</a:t>
            </a:r>
            <a:r>
              <a:rPr lang="en-US" sz="2400" dirty="0" smtClean="0"/>
              <a:t> </a:t>
            </a:r>
            <a:r>
              <a:rPr lang="en-US" sz="2400" dirty="0"/>
              <a:t>laboratory</a:t>
            </a:r>
          </a:p>
        </p:txBody>
      </p:sp>
      <p:graphicFrame>
        <p:nvGraphicFramePr>
          <p:cNvPr id="10246" name="Group 6"/>
          <p:cNvGraphicFramePr>
            <a:graphicFrameLocks noGrp="1"/>
          </p:cNvGraphicFramePr>
          <p:nvPr/>
        </p:nvGraphicFramePr>
        <p:xfrm>
          <a:off x="609600" y="1981200"/>
          <a:ext cx="8077200" cy="4104513"/>
        </p:xfrm>
        <a:graphic>
          <a:graphicData uri="http://schemas.openxmlformats.org/drawingml/2006/table">
            <a:tbl>
              <a:tblPr/>
              <a:tblGrid>
                <a:gridCol w="3429000"/>
                <a:gridCol w="46482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Location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Drexel University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Department of Chemistry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Users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faculty, undergraduate students, graduate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students, librarians and other university personnel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Period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Feb 1999 – April 2001, with a detailed focus 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last 7 months (Sept 2000-April 2001)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Total accounts (last 7 months)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Active Accounts (added records)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Administrators (changed database structure)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6763</TotalTime>
  <Words>1166</Words>
  <Application>Microsoft Office PowerPoint</Application>
  <PresentationFormat>On-screen Show (4:3)</PresentationFormat>
  <Paragraphs>358</Paragraphs>
  <Slides>70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Textured</vt:lpstr>
      <vt:lpstr>Slide 1</vt:lpstr>
      <vt:lpstr>Slide 2</vt:lpstr>
      <vt:lpstr>Slide 3</vt:lpstr>
      <vt:lpstr>Slide 4</vt:lpstr>
      <vt:lpstr>Slide 5</vt:lpstr>
      <vt:lpstr>Slide 6</vt:lpstr>
      <vt:lpstr>Fundamental Information Representation in SMIRP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UsefulChem Project: Open Primary Research in Drug Design using Web2.0 tools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</vt:vector>
  </TitlesOfParts>
  <Company>Drexel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Peer Review in the Google Age</dc:title>
  <dc:creator>Administrator</dc:creator>
  <cp:lastModifiedBy>Administrator</cp:lastModifiedBy>
  <cp:revision>305</cp:revision>
  <dcterms:created xsi:type="dcterms:W3CDTF">2006-02-23T11:23:58Z</dcterms:created>
  <dcterms:modified xsi:type="dcterms:W3CDTF">2010-11-03T19:28:53Z</dcterms:modified>
</cp:coreProperties>
</file>